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0" r:id="rId5"/>
    <p:sldMasterId id="2147483673" r:id="rId6"/>
    <p:sldMasterId id="2147483676" r:id="rId7"/>
  </p:sldMasterIdLst>
  <p:notesMasterIdLst>
    <p:notesMasterId r:id="rId22"/>
  </p:notesMasterIdLst>
  <p:handoutMasterIdLst>
    <p:handoutMasterId r:id="rId23"/>
  </p:handoutMasterIdLst>
  <p:sldIdLst>
    <p:sldId id="328" r:id="rId8"/>
    <p:sldId id="329" r:id="rId9"/>
    <p:sldId id="332" r:id="rId10"/>
    <p:sldId id="335" r:id="rId11"/>
    <p:sldId id="337" r:id="rId12"/>
    <p:sldId id="322" r:id="rId13"/>
    <p:sldId id="323" r:id="rId14"/>
    <p:sldId id="324" r:id="rId15"/>
    <p:sldId id="325" r:id="rId16"/>
    <p:sldId id="281" r:id="rId17"/>
    <p:sldId id="287" r:id="rId18"/>
    <p:sldId id="338" r:id="rId19"/>
    <p:sldId id="326" r:id="rId20"/>
    <p:sldId id="339" r:id="rId2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E55F271D-AAF1-4B8D-89ED-86CD5698660B}">
          <p14:sldIdLst>
            <p14:sldId id="328"/>
            <p14:sldId id="329"/>
            <p14:sldId id="332"/>
            <p14:sldId id="335"/>
            <p14:sldId id="337"/>
            <p14:sldId id="322"/>
            <p14:sldId id="323"/>
            <p14:sldId id="324"/>
            <p14:sldId id="325"/>
            <p14:sldId id="281"/>
            <p14:sldId id="287"/>
            <p14:sldId id="338"/>
            <p14:sldId id="326"/>
            <p14:sldId id="33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8CD840-0C32-3CF9-D7B5-46C5FE974BBD}" name="Könönen Jenni-Maria" initials="" userId="S::Jenni-Maria.Kononen@sipoo.fi::b7c6c0f2-3374-4025-88f1-e92d26cbb4a7" providerId="AD"/>
  <p188:author id="{FD1672AB-17E9-DD4B-0D05-6B19FC1480A7}" name="Heimala Pinja" initials="PH" userId="S::Pinja.Heimala@sipoo.fi::9cb9ab48-6ccd-4239-a75b-6f651e27f3d6" providerId="AD"/>
  <p188:author id="{E3C9ABC9-7B68-E308-D10D-2F3062FEE81D}" name="Korhonen Nele" initials="KN" userId="S::nele.korhonen@sipoo.fi::f3833a8c-75d8-4811-92ef-474e7675e8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6AA2DA"/>
    <a:srgbClr val="EE6888"/>
    <a:srgbClr val="EF7592"/>
    <a:srgbClr val="FC9AB6"/>
    <a:srgbClr val="00687A"/>
    <a:srgbClr val="71AE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F6917-CA99-4869-AE5B-1808B62039F6}" v="1" dt="2026-09-10T11:52:24.271"/>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Normaali tyyl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mala Pinja" userId="9cb9ab48-6ccd-4239-a75b-6f651e27f3d6" providerId="ADAL" clId="{0D816E4F-C947-42C2-9599-E94F4688F82D}"/>
    <pc:docChg chg="modSld">
      <pc:chgData name="Heimala Pinja" userId="9cb9ab48-6ccd-4239-a75b-6f651e27f3d6" providerId="ADAL" clId="{0D816E4F-C947-42C2-9599-E94F4688F82D}" dt="2026-09-10T11:52:24.271" v="0"/>
      <pc:docMkLst>
        <pc:docMk/>
      </pc:docMkLst>
      <pc:sldChg chg="addSp modSp">
        <pc:chgData name="Heimala Pinja" userId="9cb9ab48-6ccd-4239-a75b-6f651e27f3d6" providerId="ADAL" clId="{0D816E4F-C947-42C2-9599-E94F4688F82D}" dt="2026-09-10T11:52:24.271" v="0"/>
        <pc:sldMkLst>
          <pc:docMk/>
          <pc:sldMk cId="0" sldId="328"/>
        </pc:sldMkLst>
        <pc:spChg chg="add mod">
          <ac:chgData name="Heimala Pinja" userId="9cb9ab48-6ccd-4239-a75b-6f651e27f3d6" providerId="ADAL" clId="{0D816E4F-C947-42C2-9599-E94F4688F82D}" dt="2026-09-10T11:52:24.271" v="0"/>
          <ac:spMkLst>
            <pc:docMk/>
            <pc:sldMk cId="0" sldId="328"/>
            <ac:spMk id="4" creationId="{5223FF73-CCBB-3F75-C42C-F6D09A1FA5F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0EEB48-C454-4B86-A775-32C096A3A23B}" type="datetimeFigureOut">
              <a:rPr lang="fi-FI" smtClean="0"/>
              <a:t>10.9.2026</a:t>
            </a:fld>
            <a:endParaRPr lang="fi-FI"/>
          </a:p>
        </p:txBody>
      </p:sp>
      <p:sp>
        <p:nvSpPr>
          <p:cNvPr id="4" name="Alatunnisteen paikkamerk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19C44-3F77-4A8D-A6CB-A28CDFDE639D}" type="slidenum">
              <a:rPr lang="fi-FI" smtClean="0"/>
              <a:t>‹#›</a:t>
            </a:fld>
            <a:endParaRPr lang="fi-FI"/>
          </a:p>
        </p:txBody>
      </p:sp>
    </p:spTree>
    <p:extLst>
      <p:ext uri="{BB962C8B-B14F-4D97-AF65-F5344CB8AC3E}">
        <p14:creationId xmlns:p14="http://schemas.microsoft.com/office/powerpoint/2010/main" val="3897831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B7E744-E986-48A7-89E1-9205B8590153}" type="datetimeFigureOut">
              <a:rPr lang="fi-FI" smtClean="0"/>
              <a:t>10.9.2026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85105-10C0-42D3-8EA0-807D725F691A}" type="slidenum">
              <a:rPr lang="fi-FI" smtClean="0"/>
              <a:t>‹#›</a:t>
            </a:fld>
            <a:endParaRPr lang="fi-FI"/>
          </a:p>
        </p:txBody>
      </p:sp>
    </p:spTree>
    <p:extLst>
      <p:ext uri="{BB962C8B-B14F-4D97-AF65-F5344CB8AC3E}">
        <p14:creationId xmlns:p14="http://schemas.microsoft.com/office/powerpoint/2010/main" val="1849050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8F2EA-30ED-E6C8-88BA-8E0DDFD0FFC0}"/>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037725C-CD58-ACCA-8FF8-08F943477CE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2C338E79-61FD-41DC-794A-73FC97584F69}"/>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B5817225-227B-3E88-E2AA-5B3278120B18}"/>
              </a:ext>
            </a:extLst>
          </p:cNvPr>
          <p:cNvSpPr>
            <a:spLocks noGrp="1"/>
          </p:cNvSpPr>
          <p:nvPr>
            <p:ph type="sldNum" sz="quarter" idx="5"/>
          </p:nvPr>
        </p:nvSpPr>
        <p:spPr/>
        <p:txBody>
          <a:bodyPr/>
          <a:lstStyle/>
          <a:p>
            <a:fld id="{4EE85105-10C0-42D3-8EA0-807D725F691A}" type="slidenum">
              <a:rPr lang="fi-FI" smtClean="0"/>
              <a:t>12</a:t>
            </a:fld>
            <a:endParaRPr lang="fi-FI"/>
          </a:p>
        </p:txBody>
      </p:sp>
    </p:spTree>
    <p:extLst>
      <p:ext uri="{BB962C8B-B14F-4D97-AF65-F5344CB8AC3E}">
        <p14:creationId xmlns:p14="http://schemas.microsoft.com/office/powerpoint/2010/main" val="1993903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4EE85105-10C0-42D3-8EA0-807D725F691A}" type="slidenum">
              <a:rPr lang="fi-FI" smtClean="0"/>
              <a:t>13</a:t>
            </a:fld>
            <a:endParaRPr lang="fi-FI"/>
          </a:p>
        </p:txBody>
      </p:sp>
    </p:spTree>
    <p:extLst>
      <p:ext uri="{BB962C8B-B14F-4D97-AF65-F5344CB8AC3E}">
        <p14:creationId xmlns:p14="http://schemas.microsoft.com/office/powerpoint/2010/main" val="3213408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6AF07-277B-AE64-CA74-0A6003438CA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0D63C8-7A2C-7455-1DEC-6CE88ED02D5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981C600-90E6-9D58-8045-599241AE31B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CC113F9-C67E-CE2D-D80C-EA65CE2C711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3E43599-B833-657E-16F3-508133AA892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A94865D3-CA07-6578-17B2-B34A8D12A47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AB6D039-2CFE-B306-4DE6-06014653661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34669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56331-DFEC-06A4-7AE9-D2FDCAA5F83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C303FF-EAE1-57A9-3795-C9C1CC94465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A021B68-4347-FDB5-1866-E8FB4472182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E0F8968-DC22-9B49-C2A5-EE8F58270E4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BDC9D3C-5BBB-8C31-C638-F45AFF43C7B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D7D1A08-E2D6-08CB-3B70-2FFDF7E3743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C117E1F-CCAB-9942-DC55-3A80BE0D7F8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25811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79844-4271-89B1-C79A-37E53118452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5BF8C0A-5F85-C6CC-0491-04054153D301}"/>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E296072D-9864-BC48-F687-FF0C9BF0FB25}"/>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43134AAC-1FAF-1051-7B88-87C897D4A4F4}"/>
              </a:ext>
            </a:extLst>
          </p:cNvPr>
          <p:cNvSpPr>
            <a:spLocks noGrp="1"/>
          </p:cNvSpPr>
          <p:nvPr>
            <p:ph type="sldNum" sz="quarter" idx="5"/>
          </p:nvPr>
        </p:nvSpPr>
        <p:spPr/>
        <p:txBody>
          <a:bodyPr/>
          <a:lstStyle/>
          <a:p>
            <a:fld id="{4EE85105-10C0-42D3-8EA0-807D725F691A}" type="slidenum">
              <a:rPr lang="fi-FI" smtClean="0"/>
              <a:t>4</a:t>
            </a:fld>
            <a:endParaRPr lang="fi-FI"/>
          </a:p>
        </p:txBody>
      </p:sp>
    </p:spTree>
    <p:extLst>
      <p:ext uri="{BB962C8B-B14F-4D97-AF65-F5344CB8AC3E}">
        <p14:creationId xmlns:p14="http://schemas.microsoft.com/office/powerpoint/2010/main" val="1796606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70322-15F5-912C-2CBF-D94F816FA72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412EDD66-C692-C164-3A7E-745E53C52D07}"/>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1985926-CFA7-0955-D982-D4544BBCB9ED}"/>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4AA336DE-33C4-D5DD-3175-F55418807095}"/>
              </a:ext>
            </a:extLst>
          </p:cNvPr>
          <p:cNvSpPr>
            <a:spLocks noGrp="1"/>
          </p:cNvSpPr>
          <p:nvPr>
            <p:ph type="sldNum" sz="quarter" idx="5"/>
          </p:nvPr>
        </p:nvSpPr>
        <p:spPr/>
        <p:txBody>
          <a:bodyPr/>
          <a:lstStyle/>
          <a:p>
            <a:fld id="{4EE85105-10C0-42D3-8EA0-807D725F691A}" type="slidenum">
              <a:rPr lang="fi-FI" smtClean="0"/>
              <a:t>5</a:t>
            </a:fld>
            <a:endParaRPr lang="fi-FI"/>
          </a:p>
        </p:txBody>
      </p:sp>
    </p:spTree>
    <p:extLst>
      <p:ext uri="{BB962C8B-B14F-4D97-AF65-F5344CB8AC3E}">
        <p14:creationId xmlns:p14="http://schemas.microsoft.com/office/powerpoint/2010/main" val="281911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8FF36-FB47-8A76-1ED8-DCFFC6B153C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DDF1808-487A-3D1A-2548-8BED05ACEA4A}"/>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4444BA97-8A32-927C-2F52-3FA3F0CE42B9}"/>
              </a:ext>
            </a:extLst>
          </p:cNvPr>
          <p:cNvSpPr>
            <a:spLocks noGrp="1"/>
          </p:cNvSpPr>
          <p:nvPr>
            <p:ph type="body" idx="1"/>
          </p:nvPr>
        </p:nvSpPr>
        <p:spPr/>
        <p:txBody>
          <a:bodyPr/>
          <a:lstStyle/>
          <a:p>
            <a:r>
              <a:rPr lang="sv-FI" sz="1200" kern="1200">
                <a:solidFill>
                  <a:schemeClr val="tx1"/>
                </a:solidFill>
                <a:effectLst/>
                <a:latin typeface="+mn-lt"/>
                <a:ea typeface="+mn-ea"/>
                <a:cs typeface="+mn-cs"/>
              </a:rPr>
              <a:t>Kvartersområde för lokalbyggnader. På området tillåts kontorsutrymmen samt industri- och lagerutrymmen som inte stör miljön. På området får placeras under 10 000 m²vy utrymmeskrävande handel, såsom möbelhandel, bil- och båthandel, byggvaru-, lantbruks- och trädgårdshandel. Därutöver tillåts under 5 000 m</a:t>
            </a:r>
            <a:r>
              <a:rPr lang="sv-FI" sz="1200" kern="1200" baseline="30000">
                <a:solidFill>
                  <a:schemeClr val="tx1"/>
                </a:solidFill>
                <a:effectLst/>
                <a:latin typeface="+mn-lt"/>
                <a:ea typeface="+mn-ea"/>
                <a:cs typeface="+mn-cs"/>
              </a:rPr>
              <a:t>2</a:t>
            </a:r>
            <a:r>
              <a:rPr lang="sv-FI" sz="1200" kern="1200">
                <a:solidFill>
                  <a:schemeClr val="tx1"/>
                </a:solidFill>
                <a:effectLst/>
                <a:latin typeface="+mn-lt"/>
                <a:ea typeface="+mn-ea"/>
                <a:cs typeface="+mn-cs"/>
              </a:rPr>
              <a:t>vy annan specialvaruhandel och under 2 000 m</a:t>
            </a:r>
            <a:r>
              <a:rPr lang="sv-FI" sz="1200" kern="1200" baseline="30000">
                <a:solidFill>
                  <a:schemeClr val="tx1"/>
                </a:solidFill>
                <a:effectLst/>
                <a:latin typeface="+mn-lt"/>
                <a:ea typeface="+mn-ea"/>
                <a:cs typeface="+mn-cs"/>
              </a:rPr>
              <a:t>2</a:t>
            </a:r>
            <a:r>
              <a:rPr lang="sv-FI" sz="1200" kern="1200">
                <a:solidFill>
                  <a:schemeClr val="tx1"/>
                </a:solidFill>
                <a:effectLst/>
                <a:latin typeface="+mn-lt"/>
                <a:ea typeface="+mn-ea"/>
                <a:cs typeface="+mn-cs"/>
              </a:rPr>
              <a:t>vy affärslokaler för dagligvaruhandel.</a:t>
            </a:r>
            <a:endParaRPr lang="fi-FI" sz="1200" kern="1200">
              <a:solidFill>
                <a:schemeClr val="tx1"/>
              </a:solidFill>
              <a:effectLst/>
              <a:latin typeface="+mn-lt"/>
              <a:ea typeface="+mn-ea"/>
              <a:cs typeface="+mn-cs"/>
            </a:endParaRPr>
          </a:p>
        </p:txBody>
      </p:sp>
      <p:sp>
        <p:nvSpPr>
          <p:cNvPr id="4" name="Dian numeron paikkamerkki 3">
            <a:extLst>
              <a:ext uri="{FF2B5EF4-FFF2-40B4-BE49-F238E27FC236}">
                <a16:creationId xmlns:a16="http://schemas.microsoft.com/office/drawing/2014/main" id="{1E53FFAF-2BC4-3A51-FD90-DA014287B956}"/>
              </a:ext>
            </a:extLst>
          </p:cNvPr>
          <p:cNvSpPr>
            <a:spLocks noGrp="1"/>
          </p:cNvSpPr>
          <p:nvPr>
            <p:ph type="sldNum" sz="quarter" idx="5"/>
          </p:nvPr>
        </p:nvSpPr>
        <p:spPr/>
        <p:txBody>
          <a:bodyPr/>
          <a:lstStyle/>
          <a:p>
            <a:fld id="{4EE85105-10C0-42D3-8EA0-807D725F691A}" type="slidenum">
              <a:rPr lang="fi-FI" smtClean="0"/>
              <a:t>6</a:t>
            </a:fld>
            <a:endParaRPr lang="fi-FI"/>
          </a:p>
        </p:txBody>
      </p:sp>
    </p:spTree>
    <p:extLst>
      <p:ext uri="{BB962C8B-B14F-4D97-AF65-F5344CB8AC3E}">
        <p14:creationId xmlns:p14="http://schemas.microsoft.com/office/powerpoint/2010/main" val="898122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4EE85105-10C0-42D3-8EA0-807D725F691A}" type="slidenum">
              <a:rPr lang="fi-FI" smtClean="0"/>
              <a:t>8</a:t>
            </a:fld>
            <a:endParaRPr lang="fi-FI"/>
          </a:p>
        </p:txBody>
      </p:sp>
    </p:spTree>
    <p:extLst>
      <p:ext uri="{BB962C8B-B14F-4D97-AF65-F5344CB8AC3E}">
        <p14:creationId xmlns:p14="http://schemas.microsoft.com/office/powerpoint/2010/main" val="1827309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r>
              <a:rPr lang="sv-FI" sz="1200" kern="1200">
                <a:solidFill>
                  <a:schemeClr val="tx1"/>
                </a:solidFill>
                <a:effectLst/>
                <a:latin typeface="+mn-lt"/>
                <a:ea typeface="+mn-ea"/>
                <a:cs typeface="+mn-cs"/>
              </a:rPr>
              <a:t>Kvartersområde för industri- och lagerbyggnader. Högst 20 % av tomtens byggda våningsyta får användas för kontorsfunktioner. </a:t>
            </a:r>
            <a:r>
              <a:rPr lang="sv-FI" sz="1200" kern="1200" err="1">
                <a:solidFill>
                  <a:schemeClr val="tx1"/>
                </a:solidFill>
                <a:effectLst/>
                <a:latin typeface="+mn-lt"/>
                <a:ea typeface="+mn-ea"/>
                <a:cs typeface="+mn-cs"/>
              </a:rPr>
              <a:t>Utelager</a:t>
            </a:r>
            <a:r>
              <a:rPr lang="sv-FI" sz="1200" kern="1200">
                <a:solidFill>
                  <a:schemeClr val="tx1"/>
                </a:solidFill>
                <a:effectLst/>
                <a:latin typeface="+mn-lt"/>
                <a:ea typeface="+mn-ea"/>
                <a:cs typeface="+mn-cs"/>
              </a:rPr>
              <a:t> får inte placeras på den del av tomten som är på andra sidan av vägen. Ibruktagande av området förutsätter sprängningsarbeten.</a:t>
            </a:r>
            <a:endParaRPr lang="fi-FI" sz="1200" kern="120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4EE85105-10C0-42D3-8EA0-807D725F691A}" type="slidenum">
              <a:rPr lang="fi-FI" smtClean="0"/>
              <a:t>9</a:t>
            </a:fld>
            <a:endParaRPr lang="fi-FI"/>
          </a:p>
        </p:txBody>
      </p:sp>
    </p:spTree>
    <p:extLst>
      <p:ext uri="{BB962C8B-B14F-4D97-AF65-F5344CB8AC3E}">
        <p14:creationId xmlns:p14="http://schemas.microsoft.com/office/powerpoint/2010/main" val="640584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4EE85105-10C0-42D3-8EA0-807D725F691A}" type="slidenum">
              <a:rPr lang="fi-FI" smtClean="0"/>
              <a:t>11</a:t>
            </a:fld>
            <a:endParaRPr lang="fi-FI"/>
          </a:p>
        </p:txBody>
      </p:sp>
    </p:spTree>
    <p:extLst>
      <p:ext uri="{BB962C8B-B14F-4D97-AF65-F5344CB8AC3E}">
        <p14:creationId xmlns:p14="http://schemas.microsoft.com/office/powerpoint/2010/main" val="3190094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tsikkodia" type="title" preserve="1">
  <p:cSld name="title_slide">
    <p:bg>
      <p:bgPr>
        <a:solidFill>
          <a:schemeClr val="accent4"/>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838800" y="2912400"/>
            <a:ext cx="9831600" cy="1054800"/>
          </a:xfrm>
        </p:spPr>
        <p:txBody>
          <a:bodyPr anchor="b">
            <a:noAutofit/>
          </a:bodyPr>
          <a:lstStyle>
            <a:lvl1pPr algn="l">
              <a:defRPr sz="7200">
                <a:solidFill>
                  <a:schemeClr val="bg1"/>
                </a:solidFill>
              </a:defRPr>
            </a:lvl1pPr>
          </a:lstStyle>
          <a:p>
            <a:r>
              <a:rPr lang="fi-FI"/>
              <a:t>Muokkaa ots. perustyyl. napsautt.</a:t>
            </a:r>
          </a:p>
        </p:txBody>
      </p:sp>
      <p:sp>
        <p:nvSpPr>
          <p:cNvPr id="3" name="Alaotsikko 2"/>
          <p:cNvSpPr>
            <a:spLocks noGrp="1"/>
          </p:cNvSpPr>
          <p:nvPr>
            <p:ph type="subTitle" idx="1"/>
          </p:nvPr>
        </p:nvSpPr>
        <p:spPr>
          <a:xfrm>
            <a:off x="838800" y="3967200"/>
            <a:ext cx="9831600" cy="1655762"/>
          </a:xfrm>
        </p:spPr>
        <p:txBody>
          <a:bodyPr>
            <a:noAutofit/>
          </a:bodyPr>
          <a:lstStyle>
            <a:lvl1pPr marL="0" indent="0" algn="l">
              <a:buNone/>
              <a:defRPr sz="2400">
                <a:solidFill>
                  <a:schemeClr val="bg1"/>
                </a:solidFill>
                <a:latin typeface="FreightSans Pro Medium" panose="020006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solidFill>
                  <a:schemeClr val="bg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11"/>
          </p:nvPr>
        </p:nvSpPr>
        <p:spPr/>
        <p:txBody>
          <a:bodyPr/>
          <a:lstStyle>
            <a:lvl1pPr>
              <a:defRPr>
                <a:solidFill>
                  <a:schemeClr val="bg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12"/>
          </p:nvPr>
        </p:nvSpPr>
        <p:spPr/>
        <p:txBody>
          <a:bodyPr/>
          <a:lstStyle>
            <a:lvl1pPr>
              <a:defRPr>
                <a:solidFill>
                  <a:schemeClr val="bg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Kuva 6" descr="Sipoon logo. "/>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62800" y="1216800"/>
            <a:ext cx="2091600" cy="501357"/>
          </a:xfrm>
          <a:prstGeom prst="rect">
            <a:avLst/>
          </a:prstGeom>
        </p:spPr>
      </p:pic>
    </p:spTree>
    <p:extLst>
      <p:ext uri="{BB962C8B-B14F-4D97-AF65-F5344CB8AC3E}">
        <p14:creationId xmlns:p14="http://schemas.microsoft.com/office/powerpoint/2010/main" val="3112887749"/>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ekstiä ja kuva, valkoinen logo" preserve="1" userDrawn="1">
  <p:cSld name="text_and_picture_white_logo">
    <p:spTree>
      <p:nvGrpSpPr>
        <p:cNvPr id="1" name=""/>
        <p:cNvGrpSpPr/>
        <p:nvPr/>
      </p:nvGrpSpPr>
      <p:grpSpPr>
        <a:xfrm>
          <a:off x="0" y="0"/>
          <a:ext cx="0" cy="0"/>
          <a:chOff x="0" y="0"/>
          <a:chExt cx="0" cy="0"/>
        </a:xfrm>
      </p:grpSpPr>
      <p:sp>
        <p:nvSpPr>
          <p:cNvPr id="3" name="Kuvan paikkamerkki 2"/>
          <p:cNvSpPr>
            <a:spLocks noGrp="1"/>
          </p:cNvSpPr>
          <p:nvPr>
            <p:ph type="pic" idx="1"/>
          </p:nvPr>
        </p:nvSpPr>
        <p:spPr>
          <a:xfrm>
            <a:off x="6512400" y="0"/>
            <a:ext cx="5680800" cy="6858000"/>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2" name="Otsikko 1"/>
          <p:cNvSpPr>
            <a:spLocks noGrp="1"/>
          </p:cNvSpPr>
          <p:nvPr>
            <p:ph type="title"/>
          </p:nvPr>
        </p:nvSpPr>
        <p:spPr>
          <a:xfrm>
            <a:off x="839787" y="1044000"/>
            <a:ext cx="5418000" cy="759600"/>
          </a:xfrm>
        </p:spPr>
        <p:txBody>
          <a:bodyPr anchor="ctr" anchorCtr="0"/>
          <a:lstStyle>
            <a:lvl1pPr>
              <a:defRPr sz="4400"/>
            </a:lvl1pPr>
          </a:lstStyle>
          <a:p>
            <a:r>
              <a:rPr lang="fi-FI"/>
              <a:t>Muokkaa ots. perustyyl. napsautt.</a:t>
            </a:r>
          </a:p>
        </p:txBody>
      </p:sp>
      <p:sp>
        <p:nvSpPr>
          <p:cNvPr id="4" name="Tekstin paikkamerkki 3"/>
          <p:cNvSpPr>
            <a:spLocks noGrp="1"/>
          </p:cNvSpPr>
          <p:nvPr>
            <p:ph type="body" sz="half" idx="2"/>
          </p:nvPr>
        </p:nvSpPr>
        <p:spPr>
          <a:xfrm>
            <a:off x="839787" y="1980000"/>
            <a:ext cx="5418000" cy="3600000"/>
          </a:xfrm>
        </p:spPr>
        <p:txBody>
          <a:bodyPr/>
          <a:lstStyle>
            <a:lvl1pPr marL="230400" indent="-230400">
              <a:buFont typeface="Arial" panose="020B0604020202020204" pitchFamily="34" charset="0"/>
              <a:buChar char="•"/>
              <a:defRPr sz="2800"/>
            </a:lvl1pPr>
            <a:lvl2pPr marL="687600" indent="-230400">
              <a:buFont typeface="Arial" panose="020B0604020202020204" pitchFamily="34" charset="0"/>
              <a:buChar char="•"/>
              <a:defRPr sz="2400"/>
            </a:lvl2pPr>
            <a:lvl3pPr marL="1144800" indent="-230400">
              <a:buFont typeface="Arial" panose="020B0604020202020204" pitchFamily="34" charset="0"/>
              <a:buChar char="•"/>
              <a:defRPr sz="2000"/>
            </a:lvl3pPr>
            <a:lvl4pPr marL="1602000" indent="-230400">
              <a:buFont typeface="Arial" panose="020B0604020202020204" pitchFamily="34" charset="0"/>
              <a:buChar char="•"/>
              <a:defRPr sz="1800"/>
            </a:lvl4pPr>
            <a:lvl5pPr marL="2059200" indent="-230400">
              <a:buFont typeface="Arial" panose="020B0604020202020204" pitchFamily="34" charset="0"/>
              <a:buChar char="•"/>
              <a:defRPr sz="1800"/>
            </a:lvl5pPr>
            <a:lvl6pPr marL="2457450" indent="-171450">
              <a:buFont typeface="Arial" panose="020B0604020202020204" pitchFamily="34" charset="0"/>
              <a:buChar char="•"/>
              <a:defRPr sz="1800"/>
            </a:lvl6pPr>
            <a:lvl7pPr marL="2914650" indent="-171450">
              <a:buFont typeface="Arial" panose="020B0604020202020204" pitchFamily="34" charset="0"/>
              <a:buChar char="•"/>
              <a:defRPr sz="1800"/>
            </a:lvl7pPr>
            <a:lvl8pPr marL="3371850" indent="-171450">
              <a:buFont typeface="Arial" panose="020B0604020202020204" pitchFamily="34" charset="0"/>
              <a:buChar char="•"/>
              <a:defRPr sz="1800"/>
            </a:lvl8pPr>
            <a:lvl9pPr marL="3829050" indent="-171450">
              <a:buFont typeface="Arial" panose="020B0604020202020204" pitchFamily="34" charset="0"/>
              <a:buChar cha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lvl1pPr>
              <a:defRPr/>
            </a:lvl1p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
        <p:nvSpPr>
          <p:cNvPr id="9" name="Tekstin paikkamerkki 8" descr="Sipoon logo. "/>
          <p:cNvSpPr>
            <a:spLocks noGrp="1"/>
          </p:cNvSpPr>
          <p:nvPr>
            <p:ph type="body" sz="quarter" idx="13" hasCustomPrompt="1"/>
          </p:nvPr>
        </p:nvSpPr>
        <p:spPr>
          <a:xfrm>
            <a:off x="9900000" y="6008400"/>
            <a:ext cx="1458000" cy="3492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1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noProof="1"/>
              <a:t>.</a:t>
            </a:r>
          </a:p>
        </p:txBody>
      </p:sp>
    </p:spTree>
    <p:extLst>
      <p:ext uri="{BB962C8B-B14F-4D97-AF65-F5344CB8AC3E}">
        <p14:creationId xmlns:p14="http://schemas.microsoft.com/office/powerpoint/2010/main" val="1411099570"/>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ekstiä ja kaksi kuvaa, musta logo" preserve="1" userDrawn="1">
  <p:cSld name="text_and_two_pictures_black_logo">
    <p:spTree>
      <p:nvGrpSpPr>
        <p:cNvPr id="1" name=""/>
        <p:cNvGrpSpPr/>
        <p:nvPr/>
      </p:nvGrpSpPr>
      <p:grpSpPr>
        <a:xfrm>
          <a:off x="0" y="0"/>
          <a:ext cx="0" cy="0"/>
          <a:chOff x="0" y="0"/>
          <a:chExt cx="0" cy="0"/>
        </a:xfrm>
      </p:grpSpPr>
      <p:sp>
        <p:nvSpPr>
          <p:cNvPr id="10" name="Kuvan paikkamerkki 9"/>
          <p:cNvSpPr>
            <a:spLocks noGrp="1"/>
          </p:cNvSpPr>
          <p:nvPr>
            <p:ph type="pic" sz="quarter" idx="14"/>
          </p:nvPr>
        </p:nvSpPr>
        <p:spPr>
          <a:xfrm>
            <a:off x="6513512" y="3517200"/>
            <a:ext cx="5680800" cy="3340800"/>
          </a:xfrm>
        </p:spPr>
        <p:txBody>
          <a:bodyPr>
            <a:noAutofit/>
          </a:bodyPr>
          <a:lstStyle/>
          <a:p>
            <a:r>
              <a:rPr lang="fi-FI"/>
              <a:t>Lisää kuva napsauttamalla kuvaketta</a:t>
            </a:r>
          </a:p>
        </p:txBody>
      </p:sp>
      <p:sp>
        <p:nvSpPr>
          <p:cNvPr id="2" name="Otsikko 1"/>
          <p:cNvSpPr>
            <a:spLocks noGrp="1"/>
          </p:cNvSpPr>
          <p:nvPr>
            <p:ph type="title"/>
          </p:nvPr>
        </p:nvSpPr>
        <p:spPr>
          <a:xfrm>
            <a:off x="839787" y="1044000"/>
            <a:ext cx="5418000" cy="759600"/>
          </a:xfrm>
        </p:spPr>
        <p:txBody>
          <a:bodyPr anchor="ctr" anchorCtr="0"/>
          <a:lstStyle>
            <a:lvl1pPr>
              <a:defRPr sz="4400"/>
            </a:lvl1pPr>
          </a:lstStyle>
          <a:p>
            <a:r>
              <a:rPr lang="fi-FI"/>
              <a:t>Muokkaa ots. perustyyl. napsautt.</a:t>
            </a:r>
          </a:p>
        </p:txBody>
      </p:sp>
      <p:sp>
        <p:nvSpPr>
          <p:cNvPr id="3" name="Kuvan paikkamerkki 2"/>
          <p:cNvSpPr>
            <a:spLocks noGrp="1"/>
          </p:cNvSpPr>
          <p:nvPr>
            <p:ph type="pic" idx="1"/>
          </p:nvPr>
        </p:nvSpPr>
        <p:spPr>
          <a:xfrm>
            <a:off x="6512400" y="0"/>
            <a:ext cx="5680800" cy="3373200"/>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p:cNvSpPr>
            <a:spLocks noGrp="1"/>
          </p:cNvSpPr>
          <p:nvPr>
            <p:ph type="body" sz="half" idx="2"/>
          </p:nvPr>
        </p:nvSpPr>
        <p:spPr>
          <a:xfrm>
            <a:off x="839787" y="1980000"/>
            <a:ext cx="5418000" cy="3600000"/>
          </a:xfrm>
        </p:spPr>
        <p:txBody>
          <a:bodyPr/>
          <a:lstStyle>
            <a:lvl1pPr marL="230400" indent="-230400">
              <a:buFont typeface="Arial" panose="020B0604020202020204" pitchFamily="34" charset="0"/>
              <a:buChar char="•"/>
              <a:defRPr sz="2800"/>
            </a:lvl1pPr>
            <a:lvl2pPr marL="687600" indent="-230400">
              <a:buFont typeface="Arial" panose="020B0604020202020204" pitchFamily="34" charset="0"/>
              <a:buChar char="•"/>
              <a:defRPr sz="2400"/>
            </a:lvl2pPr>
            <a:lvl3pPr marL="1144800" indent="-230400">
              <a:buFont typeface="Arial" panose="020B0604020202020204" pitchFamily="34" charset="0"/>
              <a:buChar char="•"/>
              <a:defRPr sz="2000"/>
            </a:lvl3pPr>
            <a:lvl4pPr marL="1602000" indent="-230400">
              <a:buFont typeface="Arial" panose="020B0604020202020204" pitchFamily="34" charset="0"/>
              <a:buChar char="•"/>
              <a:defRPr sz="1800"/>
            </a:lvl4pPr>
            <a:lvl5pPr marL="2059200" indent="-230400">
              <a:buFont typeface="Arial" panose="020B0604020202020204" pitchFamily="34" charset="0"/>
              <a:buChar char="•"/>
              <a:defRPr sz="1800"/>
            </a:lvl5pPr>
            <a:lvl6pPr marL="2457450" indent="-171450">
              <a:buFont typeface="Arial" panose="020B0604020202020204" pitchFamily="34" charset="0"/>
              <a:buChar char="•"/>
              <a:defRPr sz="1800"/>
            </a:lvl6pPr>
            <a:lvl7pPr marL="2914650" indent="-171450">
              <a:buFont typeface="Arial" panose="020B0604020202020204" pitchFamily="34" charset="0"/>
              <a:buChar char="•"/>
              <a:defRPr sz="1800"/>
            </a:lvl7pPr>
            <a:lvl8pPr marL="3371850" indent="-171450">
              <a:buFont typeface="Arial" panose="020B0604020202020204" pitchFamily="34" charset="0"/>
              <a:buChar char="•"/>
              <a:defRPr sz="1800"/>
            </a:lvl8pPr>
            <a:lvl9pPr marL="3829050" indent="-171450">
              <a:buFont typeface="Arial" panose="020B0604020202020204" pitchFamily="34" charset="0"/>
              <a:buChar cha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lvl1pPr>
              <a:defRPr/>
            </a:lvl1p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
        <p:nvSpPr>
          <p:cNvPr id="9" name="Tekstin paikkamerkki 8"/>
          <p:cNvSpPr>
            <a:spLocks noGrp="1"/>
          </p:cNvSpPr>
          <p:nvPr>
            <p:ph type="body" sz="quarter" idx="13" hasCustomPrompt="1"/>
          </p:nvPr>
        </p:nvSpPr>
        <p:spPr>
          <a:xfrm>
            <a:off x="9900000" y="6008400"/>
            <a:ext cx="1458000" cy="3492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1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noProof="1"/>
              <a:t>.</a:t>
            </a:r>
          </a:p>
        </p:txBody>
      </p:sp>
    </p:spTree>
    <p:extLst>
      <p:ext uri="{BB962C8B-B14F-4D97-AF65-F5344CB8AC3E}">
        <p14:creationId xmlns:p14="http://schemas.microsoft.com/office/powerpoint/2010/main" val="1250899033"/>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ekstiä ja kaksi kuvaa, valkoinen logo" preserve="1" userDrawn="1">
  <p:cSld name="text_and_two_pictures_white_logo">
    <p:spTree>
      <p:nvGrpSpPr>
        <p:cNvPr id="1" name=""/>
        <p:cNvGrpSpPr/>
        <p:nvPr/>
      </p:nvGrpSpPr>
      <p:grpSpPr>
        <a:xfrm>
          <a:off x="0" y="0"/>
          <a:ext cx="0" cy="0"/>
          <a:chOff x="0" y="0"/>
          <a:chExt cx="0" cy="0"/>
        </a:xfrm>
      </p:grpSpPr>
      <p:sp>
        <p:nvSpPr>
          <p:cNvPr id="10" name="Kuvan paikkamerkki 9"/>
          <p:cNvSpPr>
            <a:spLocks noGrp="1"/>
          </p:cNvSpPr>
          <p:nvPr>
            <p:ph type="pic" sz="quarter" idx="14"/>
          </p:nvPr>
        </p:nvSpPr>
        <p:spPr>
          <a:xfrm>
            <a:off x="6513512" y="3517200"/>
            <a:ext cx="5680800" cy="3340800"/>
          </a:xfrm>
        </p:spPr>
        <p:txBody>
          <a:bodyPr>
            <a:noAutofit/>
          </a:bodyPr>
          <a:lstStyle/>
          <a:p>
            <a:r>
              <a:rPr lang="fi-FI"/>
              <a:t>Lisää kuva napsauttamalla kuvaketta</a:t>
            </a:r>
          </a:p>
        </p:txBody>
      </p:sp>
      <p:sp>
        <p:nvSpPr>
          <p:cNvPr id="2" name="Otsikko 1"/>
          <p:cNvSpPr>
            <a:spLocks noGrp="1"/>
          </p:cNvSpPr>
          <p:nvPr>
            <p:ph type="title"/>
          </p:nvPr>
        </p:nvSpPr>
        <p:spPr>
          <a:xfrm>
            <a:off x="839787" y="1044000"/>
            <a:ext cx="5418000" cy="759600"/>
          </a:xfrm>
        </p:spPr>
        <p:txBody>
          <a:bodyPr anchor="ctr" anchorCtr="0"/>
          <a:lstStyle>
            <a:lvl1pPr>
              <a:defRPr sz="4400"/>
            </a:lvl1pPr>
          </a:lstStyle>
          <a:p>
            <a:r>
              <a:rPr lang="fi-FI"/>
              <a:t>Muokkaa ots. perustyyl. napsautt.</a:t>
            </a:r>
          </a:p>
        </p:txBody>
      </p:sp>
      <p:sp>
        <p:nvSpPr>
          <p:cNvPr id="3" name="Kuvan paikkamerkki 2"/>
          <p:cNvSpPr>
            <a:spLocks noGrp="1"/>
          </p:cNvSpPr>
          <p:nvPr>
            <p:ph type="pic" idx="1"/>
          </p:nvPr>
        </p:nvSpPr>
        <p:spPr>
          <a:xfrm>
            <a:off x="6512400" y="0"/>
            <a:ext cx="5680800" cy="3373200"/>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p:cNvSpPr>
            <a:spLocks noGrp="1"/>
          </p:cNvSpPr>
          <p:nvPr>
            <p:ph type="body" sz="half" idx="2"/>
          </p:nvPr>
        </p:nvSpPr>
        <p:spPr>
          <a:xfrm>
            <a:off x="839787" y="1980000"/>
            <a:ext cx="5418000" cy="3600000"/>
          </a:xfrm>
        </p:spPr>
        <p:txBody>
          <a:bodyPr/>
          <a:lstStyle>
            <a:lvl1pPr marL="230400" indent="-230400">
              <a:buFont typeface="Arial" panose="020B0604020202020204" pitchFamily="34" charset="0"/>
              <a:buChar char="•"/>
              <a:defRPr sz="2800"/>
            </a:lvl1pPr>
            <a:lvl2pPr marL="687600" indent="-230400">
              <a:buFont typeface="Arial" panose="020B0604020202020204" pitchFamily="34" charset="0"/>
              <a:buChar char="•"/>
              <a:defRPr sz="2400"/>
            </a:lvl2pPr>
            <a:lvl3pPr marL="1144800" indent="-230400">
              <a:buFont typeface="Arial" panose="020B0604020202020204" pitchFamily="34" charset="0"/>
              <a:buChar char="•"/>
              <a:defRPr sz="2000"/>
            </a:lvl3pPr>
            <a:lvl4pPr marL="1602000" indent="-230400">
              <a:buFont typeface="Arial" panose="020B0604020202020204" pitchFamily="34" charset="0"/>
              <a:buChar char="•"/>
              <a:defRPr sz="1800"/>
            </a:lvl4pPr>
            <a:lvl5pPr marL="2059200" indent="-230400">
              <a:buFont typeface="Arial" panose="020B0604020202020204" pitchFamily="34" charset="0"/>
              <a:buChar char="•"/>
              <a:defRPr sz="1800"/>
            </a:lvl5pPr>
            <a:lvl6pPr marL="2457450" indent="-171450">
              <a:buFont typeface="Arial" panose="020B0604020202020204" pitchFamily="34" charset="0"/>
              <a:buChar char="•"/>
              <a:defRPr sz="1800"/>
            </a:lvl6pPr>
            <a:lvl7pPr marL="2914650" indent="-171450">
              <a:buFont typeface="Arial" panose="020B0604020202020204" pitchFamily="34" charset="0"/>
              <a:buChar char="•"/>
              <a:defRPr sz="1800"/>
            </a:lvl7pPr>
            <a:lvl8pPr marL="3371850" indent="-171450">
              <a:buFont typeface="Arial" panose="020B0604020202020204" pitchFamily="34" charset="0"/>
              <a:buChar char="•"/>
              <a:defRPr sz="1800"/>
            </a:lvl8pPr>
            <a:lvl9pPr marL="3829050" indent="-171450">
              <a:buFont typeface="Arial" panose="020B0604020202020204" pitchFamily="34" charset="0"/>
              <a:buChar cha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lvl1pPr>
              <a:defRPr/>
            </a:lvl1p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
        <p:nvSpPr>
          <p:cNvPr id="9" name="Tekstin paikkamerkki 8"/>
          <p:cNvSpPr>
            <a:spLocks noGrp="1"/>
          </p:cNvSpPr>
          <p:nvPr>
            <p:ph type="body" sz="quarter" idx="13" hasCustomPrompt="1"/>
          </p:nvPr>
        </p:nvSpPr>
        <p:spPr>
          <a:xfrm>
            <a:off x="9900000" y="6008400"/>
            <a:ext cx="1458000" cy="3492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1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noProof="1"/>
              <a:t>.</a:t>
            </a:r>
          </a:p>
        </p:txBody>
      </p:sp>
    </p:spTree>
    <p:extLst>
      <p:ext uri="{BB962C8B-B14F-4D97-AF65-F5344CB8AC3E}">
        <p14:creationId xmlns:p14="http://schemas.microsoft.com/office/powerpoint/2010/main" val="1754411566"/>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Otsikollinen kuva, musta logo" preserve="1" userDrawn="1">
  <p:cSld name="big_picture_black_logo">
    <p:spTree>
      <p:nvGrpSpPr>
        <p:cNvPr id="1" name=""/>
        <p:cNvGrpSpPr/>
        <p:nvPr/>
      </p:nvGrpSpPr>
      <p:grpSpPr>
        <a:xfrm>
          <a:off x="0" y="0"/>
          <a:ext cx="0" cy="0"/>
          <a:chOff x="0" y="0"/>
          <a:chExt cx="0" cy="0"/>
        </a:xfrm>
      </p:grpSpPr>
      <p:sp>
        <p:nvSpPr>
          <p:cNvPr id="3" name="Kuvan paikkamerkki 2"/>
          <p:cNvSpPr>
            <a:spLocks noGrp="1"/>
          </p:cNvSpPr>
          <p:nvPr>
            <p:ph type="pic" idx="1"/>
          </p:nvPr>
        </p:nvSpPr>
        <p:spPr>
          <a:xfrm>
            <a:off x="0" y="0"/>
            <a:ext cx="12193200" cy="6858000"/>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2" name="Otsikko 1"/>
          <p:cNvSpPr>
            <a:spLocks noGrp="1"/>
          </p:cNvSpPr>
          <p:nvPr>
            <p:ph type="title"/>
          </p:nvPr>
        </p:nvSpPr>
        <p:spPr>
          <a:xfrm>
            <a:off x="839787" y="1357200"/>
            <a:ext cx="10515600" cy="756000"/>
          </a:xfrm>
        </p:spPr>
        <p:txBody>
          <a:bodyPr anchor="t" anchorCtr="0"/>
          <a:lstStyle>
            <a:lvl1pPr>
              <a:defRPr sz="4400"/>
            </a:lvl1pPr>
          </a:lstStyle>
          <a:p>
            <a:r>
              <a:rPr lang="fi-FI"/>
              <a:t>Muokkaa ots. perustyyl. napsautt.</a:t>
            </a:r>
          </a:p>
        </p:txBody>
      </p:sp>
      <p:sp>
        <p:nvSpPr>
          <p:cNvPr id="9" name="Tekstin paikkamerkki 8" descr="Sipoon logo. "/>
          <p:cNvSpPr>
            <a:spLocks noGrp="1"/>
          </p:cNvSpPr>
          <p:nvPr>
            <p:ph type="body" sz="quarter" idx="13" hasCustomPrompt="1"/>
          </p:nvPr>
        </p:nvSpPr>
        <p:spPr>
          <a:xfrm>
            <a:off x="9900000" y="6008400"/>
            <a:ext cx="1458000" cy="3492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1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noProof="1"/>
              <a:t>.</a:t>
            </a:r>
          </a:p>
        </p:txBody>
      </p:sp>
      <p:sp>
        <p:nvSpPr>
          <p:cNvPr id="11" name="Tekstin paikkamerkki 10"/>
          <p:cNvSpPr>
            <a:spLocks noGrp="1"/>
          </p:cNvSpPr>
          <p:nvPr>
            <p:ph type="body" sz="quarter" idx="14" hasCustomPrompt="1"/>
          </p:nvPr>
        </p:nvSpPr>
        <p:spPr>
          <a:xfrm>
            <a:off x="838800" y="5374800"/>
            <a:ext cx="6415200" cy="486000"/>
          </a:xfrm>
        </p:spPr>
        <p:txBody>
          <a:bodyPr>
            <a:no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fi-FI"/>
              <a:t>Selitys kuvalle</a:t>
            </a:r>
          </a:p>
        </p:txBody>
      </p:sp>
      <p:sp>
        <p:nvSpPr>
          <p:cNvPr id="6" name="Tekstin paikkamerkki 5"/>
          <p:cNvSpPr>
            <a:spLocks noGrp="1"/>
          </p:cNvSpPr>
          <p:nvPr>
            <p:ph type="body" sz="quarter" idx="15" hasCustomPrompt="1"/>
          </p:nvPr>
        </p:nvSpPr>
        <p:spPr>
          <a:xfrm>
            <a:off x="838800" y="4917600"/>
            <a:ext cx="6415200" cy="345600"/>
          </a:xfrm>
        </p:spPr>
        <p:txBody>
          <a:bodyPr>
            <a:noAutofit/>
          </a:bodyPr>
          <a:lstStyle>
            <a:lvl1pPr marL="0" indent="0">
              <a:buNone/>
              <a:defRPr sz="2800" b="1"/>
            </a:lvl1pPr>
            <a:lvl2pPr marL="457200" indent="0">
              <a:buNone/>
              <a:defRPr sz="2800" b="1"/>
            </a:lvl2pPr>
            <a:lvl3pPr marL="914400" indent="0">
              <a:buNone/>
              <a:defRPr sz="2800" b="1"/>
            </a:lvl3pPr>
            <a:lvl4pPr marL="1371600" indent="0">
              <a:buNone/>
              <a:defRPr sz="2800" b="1"/>
            </a:lvl4pPr>
            <a:lvl5pPr marL="1828800" indent="0">
              <a:buNone/>
              <a:defRPr sz="2800" b="1"/>
            </a:lvl5pPr>
          </a:lstStyle>
          <a:p>
            <a:pPr lvl="0"/>
            <a:r>
              <a:rPr lang="fi-FI"/>
              <a:t>Kuvan nimi</a:t>
            </a:r>
          </a:p>
        </p:txBody>
      </p:sp>
    </p:spTree>
    <p:extLst>
      <p:ext uri="{BB962C8B-B14F-4D97-AF65-F5344CB8AC3E}">
        <p14:creationId xmlns:p14="http://schemas.microsoft.com/office/powerpoint/2010/main" val="3724888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Otsikollinen kuva, valkoinen logo" preserve="1" userDrawn="1">
  <p:cSld name="big_picture_white_logo">
    <p:spTree>
      <p:nvGrpSpPr>
        <p:cNvPr id="1" name=""/>
        <p:cNvGrpSpPr/>
        <p:nvPr/>
      </p:nvGrpSpPr>
      <p:grpSpPr>
        <a:xfrm>
          <a:off x="0" y="0"/>
          <a:ext cx="0" cy="0"/>
          <a:chOff x="0" y="0"/>
          <a:chExt cx="0" cy="0"/>
        </a:xfrm>
      </p:grpSpPr>
      <p:sp>
        <p:nvSpPr>
          <p:cNvPr id="3" name="Kuvan paikkamerkki 2"/>
          <p:cNvSpPr>
            <a:spLocks noGrp="1"/>
          </p:cNvSpPr>
          <p:nvPr>
            <p:ph type="pic" idx="1"/>
          </p:nvPr>
        </p:nvSpPr>
        <p:spPr>
          <a:xfrm>
            <a:off x="0" y="0"/>
            <a:ext cx="12193200" cy="6858000"/>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2" name="Otsikko 1"/>
          <p:cNvSpPr>
            <a:spLocks noGrp="1"/>
          </p:cNvSpPr>
          <p:nvPr>
            <p:ph type="title"/>
          </p:nvPr>
        </p:nvSpPr>
        <p:spPr>
          <a:xfrm>
            <a:off x="839787" y="1357200"/>
            <a:ext cx="10515600" cy="756000"/>
          </a:xfrm>
        </p:spPr>
        <p:txBody>
          <a:bodyPr anchor="t" anchorCtr="0"/>
          <a:lstStyle>
            <a:lvl1pPr>
              <a:defRPr sz="4400">
                <a:solidFill>
                  <a:schemeClr val="bg1"/>
                </a:solidFill>
              </a:defRPr>
            </a:lvl1pPr>
          </a:lstStyle>
          <a:p>
            <a:r>
              <a:rPr lang="fi-FI"/>
              <a:t>Muokkaa ots. perustyyl. napsautt.</a:t>
            </a:r>
          </a:p>
        </p:txBody>
      </p:sp>
      <p:sp>
        <p:nvSpPr>
          <p:cNvPr id="9" name="Tekstin paikkamerkki 8"/>
          <p:cNvSpPr>
            <a:spLocks noGrp="1"/>
          </p:cNvSpPr>
          <p:nvPr>
            <p:ph type="body" sz="quarter" idx="13" hasCustomPrompt="1"/>
          </p:nvPr>
        </p:nvSpPr>
        <p:spPr>
          <a:xfrm>
            <a:off x="9900000" y="6008400"/>
            <a:ext cx="1458000" cy="3492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1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noProof="1"/>
              <a:t>.</a:t>
            </a:r>
          </a:p>
        </p:txBody>
      </p:sp>
      <p:sp>
        <p:nvSpPr>
          <p:cNvPr id="11" name="Tekstin paikkamerkki 10"/>
          <p:cNvSpPr>
            <a:spLocks noGrp="1"/>
          </p:cNvSpPr>
          <p:nvPr>
            <p:ph type="body" sz="quarter" idx="14" hasCustomPrompt="1"/>
          </p:nvPr>
        </p:nvSpPr>
        <p:spPr>
          <a:xfrm>
            <a:off x="838800" y="5374800"/>
            <a:ext cx="6415200" cy="486000"/>
          </a:xfrm>
        </p:spPr>
        <p:txBody>
          <a:bodyPr>
            <a:no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a:t>Selitys kuvalle</a:t>
            </a:r>
          </a:p>
        </p:txBody>
      </p:sp>
      <p:sp>
        <p:nvSpPr>
          <p:cNvPr id="6" name="Tekstin paikkamerkki 5"/>
          <p:cNvSpPr>
            <a:spLocks noGrp="1"/>
          </p:cNvSpPr>
          <p:nvPr>
            <p:ph type="body" sz="quarter" idx="15" hasCustomPrompt="1"/>
          </p:nvPr>
        </p:nvSpPr>
        <p:spPr>
          <a:xfrm>
            <a:off x="838800" y="4917600"/>
            <a:ext cx="6415200" cy="345600"/>
          </a:xfrm>
        </p:spPr>
        <p:txBody>
          <a:bodyPr>
            <a:noAutofit/>
          </a:bodyPr>
          <a:lstStyle>
            <a:lvl1pPr marL="0" indent="0">
              <a:buNone/>
              <a:defRPr sz="2800" b="1">
                <a:solidFill>
                  <a:schemeClr val="bg1"/>
                </a:solidFill>
              </a:defRPr>
            </a:lvl1pPr>
            <a:lvl2pPr marL="457200" indent="0">
              <a:buNone/>
              <a:defRPr sz="2800" b="1"/>
            </a:lvl2pPr>
            <a:lvl3pPr marL="914400" indent="0">
              <a:buNone/>
              <a:defRPr sz="2800" b="1"/>
            </a:lvl3pPr>
            <a:lvl4pPr marL="1371600" indent="0">
              <a:buNone/>
              <a:defRPr sz="2800" b="1"/>
            </a:lvl4pPr>
            <a:lvl5pPr marL="1828800" indent="0">
              <a:buNone/>
              <a:defRPr sz="2800" b="1"/>
            </a:lvl5pPr>
          </a:lstStyle>
          <a:p>
            <a:pPr lvl="0"/>
            <a:r>
              <a:rPr lang="fi-FI"/>
              <a:t>Kuvan nimi</a:t>
            </a:r>
          </a:p>
        </p:txBody>
      </p:sp>
    </p:spTree>
    <p:extLst>
      <p:ext uri="{BB962C8B-B14F-4D97-AF65-F5344CB8AC3E}">
        <p14:creationId xmlns:p14="http://schemas.microsoft.com/office/powerpoint/2010/main" val="1462722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ain otsikko" preserve="1" userDrawn="1">
  <p:cSld name="title_only">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r>
              <a:rPr lang="fi-FI"/>
              <a:t>3.12.2019</a:t>
            </a:r>
          </a:p>
        </p:txBody>
      </p:sp>
      <p:sp>
        <p:nvSpPr>
          <p:cNvPr id="4" name="Alatunnisteen paikkamerkki 3"/>
          <p:cNvSpPr>
            <a:spLocks noGrp="1"/>
          </p:cNvSpPr>
          <p:nvPr>
            <p:ph type="ftr" sz="quarter" idx="11"/>
          </p:nvPr>
        </p:nvSpPr>
        <p:spPr/>
        <p:txBody>
          <a:bodyPr/>
          <a:lstStyle>
            <a:lvl1pPr>
              <a:defRPr/>
            </a:lvl1pPr>
          </a:lstStyle>
          <a:p>
            <a:r>
              <a:rPr lang="fi-FI"/>
              <a:t>Etunimi Sukunimi</a:t>
            </a:r>
          </a:p>
        </p:txBody>
      </p:sp>
      <p:sp>
        <p:nvSpPr>
          <p:cNvPr id="5" name="Dian numeron paikkamerkki 4"/>
          <p:cNvSpPr>
            <a:spLocks noGrp="1"/>
          </p:cNvSpPr>
          <p:nvPr>
            <p:ph type="sldNum" sz="quarter" idx="12"/>
          </p:nvPr>
        </p:nvSpPr>
        <p:spPr/>
        <p:txBody>
          <a:bodyPr/>
          <a:lstStyle/>
          <a:p>
            <a:fld id="{AE3AF8B8-35CC-4E43-8145-D2293290E531}" type="slidenum">
              <a:rPr lang="fi-FI" smtClean="0"/>
              <a:t>‹#›</a:t>
            </a:fld>
            <a:endParaRPr lang="fi-FI"/>
          </a:p>
        </p:txBody>
      </p:sp>
      <p:sp>
        <p:nvSpPr>
          <p:cNvPr id="6" name="Otsikko 5"/>
          <p:cNvSpPr>
            <a:spLocks noGrp="1"/>
          </p:cNvSpPr>
          <p:nvPr>
            <p:ph type="title"/>
          </p:nvPr>
        </p:nvSpPr>
        <p:spPr/>
        <p:txBody>
          <a:bodyPr/>
          <a:lstStyle/>
          <a:p>
            <a:r>
              <a:rPr lang="fi-FI"/>
              <a:t>Muokkaa ots. perustyyl. napsautt.</a:t>
            </a:r>
            <a:endParaRPr lang="da-DK"/>
          </a:p>
        </p:txBody>
      </p:sp>
    </p:spTree>
    <p:extLst>
      <p:ext uri="{BB962C8B-B14F-4D97-AF65-F5344CB8AC3E}">
        <p14:creationId xmlns:p14="http://schemas.microsoft.com/office/powerpoint/2010/main" val="302717842"/>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yhjä" type="blank" preserve="1">
  <p:cSld name="empty">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3.12.2019</a:t>
            </a:r>
          </a:p>
        </p:txBody>
      </p:sp>
      <p:sp>
        <p:nvSpPr>
          <p:cNvPr id="3" name="Alatunnisteen paikkamerkki 2"/>
          <p:cNvSpPr>
            <a:spLocks noGrp="1"/>
          </p:cNvSpPr>
          <p:nvPr>
            <p:ph type="ftr" sz="quarter" idx="11"/>
          </p:nvPr>
        </p:nvSpPr>
        <p:spPr/>
        <p:txBody>
          <a:bodyPr/>
          <a:lstStyle>
            <a:lvl1pPr>
              <a:defRPr/>
            </a:lvl1pPr>
          </a:lstStyle>
          <a:p>
            <a:r>
              <a:rPr lang="fi-FI"/>
              <a:t>Etunimi Sukunimi</a:t>
            </a:r>
          </a:p>
        </p:txBody>
      </p:sp>
      <p:sp>
        <p:nvSpPr>
          <p:cNvPr id="4" name="Dian numeron paikkamerkki 3"/>
          <p:cNvSpPr>
            <a:spLocks noGrp="1"/>
          </p:cNvSpPr>
          <p:nvPr>
            <p:ph type="sldNum" sz="quarter" idx="12"/>
          </p:nvPr>
        </p:nvSpPr>
        <p:spPr/>
        <p:txBody>
          <a:bodyPr/>
          <a:lstStyle/>
          <a:p>
            <a:fld id="{AE3AF8B8-35CC-4E43-8145-D2293290E531}" type="slidenum">
              <a:rPr lang="fi-FI" smtClean="0"/>
              <a:t>‹#›</a:t>
            </a:fld>
            <a:endParaRPr lang="fi-FI"/>
          </a:p>
        </p:txBody>
      </p:sp>
    </p:spTree>
    <p:extLst>
      <p:ext uri="{BB962C8B-B14F-4D97-AF65-F5344CB8AC3E}">
        <p14:creationId xmlns:p14="http://schemas.microsoft.com/office/powerpoint/2010/main" val="683571085"/>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Yksi sisältökohta symbol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a:t>
            </a:r>
            <a:r>
              <a:rPr lang="fi-FI" err="1"/>
              <a:t>perustyyl</a:t>
            </a:r>
            <a:r>
              <a:rPr lang="fi-FI"/>
              <a:t>. </a:t>
            </a:r>
            <a:r>
              <a:rPr lang="fi-FI" err="1"/>
              <a:t>napsautt</a:t>
            </a:r>
            <a:r>
              <a:rPr lang="fi-FI"/>
              <a:t>.</a:t>
            </a:r>
          </a:p>
        </p:txBody>
      </p:sp>
      <p:sp>
        <p:nvSpPr>
          <p:cNvPr id="3" name="Sisällön paikkamerkki 2"/>
          <p:cNvSpPr>
            <a:spLocks noGrp="1"/>
          </p:cNvSpPr>
          <p:nvPr>
            <p:ph idx="1"/>
          </p:nvPr>
        </p:nvSpPr>
        <p:spPr>
          <a:xfrm>
            <a:off x="838200" y="1980000"/>
            <a:ext cx="105156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Päivämäärän paikkamerkki 3"/>
          <p:cNvSpPr>
            <a:spLocks noGrp="1"/>
          </p:cNvSpPr>
          <p:nvPr>
            <p:ph type="dt" sz="half" idx="10"/>
          </p:nvPr>
        </p:nvSpPr>
        <p:spPr/>
        <p:txBody>
          <a:bodyPr/>
          <a:lstStyle/>
          <a:p>
            <a:r>
              <a:rPr lang="fi-FI"/>
              <a:t>3.12.2019</a:t>
            </a:r>
          </a:p>
        </p:txBody>
      </p:sp>
      <p:sp>
        <p:nvSpPr>
          <p:cNvPr id="5" name="Alatunnisteen paikkamerkki 4"/>
          <p:cNvSpPr>
            <a:spLocks noGrp="1"/>
          </p:cNvSpPr>
          <p:nvPr>
            <p:ph type="ftr" sz="quarter" idx="11"/>
          </p:nvPr>
        </p:nvSpPr>
        <p:spPr/>
        <p:txBody>
          <a:bodyPr/>
          <a:lstStyle/>
          <a:p>
            <a:r>
              <a:rPr lang="fi-FI"/>
              <a:t>Etunimi Sukunimi</a:t>
            </a:r>
          </a:p>
        </p:txBody>
      </p:sp>
      <p:sp>
        <p:nvSpPr>
          <p:cNvPr id="6" name="Dian numeron paikkamerkki 5"/>
          <p:cNvSpPr>
            <a:spLocks noGrp="1"/>
          </p:cNvSpPr>
          <p:nvPr>
            <p:ph type="sldNum" sz="quarter" idx="12"/>
          </p:nvPr>
        </p:nvSpPr>
        <p:spPr/>
        <p:txBody>
          <a:bodyPr/>
          <a:lstStyle/>
          <a:p>
            <a:fld id="{AE3AF8B8-35CC-4E43-8145-D2293290E531}" type="slidenum">
              <a:rPr lang="fi-FI" smtClean="0"/>
              <a:t>‹#›</a:t>
            </a:fld>
            <a:endParaRPr lang="fi-FI"/>
          </a:p>
        </p:txBody>
      </p:sp>
    </p:spTree>
    <p:extLst>
      <p:ext uri="{BB962C8B-B14F-4D97-AF65-F5344CB8AC3E}">
        <p14:creationId xmlns:p14="http://schemas.microsoft.com/office/powerpoint/2010/main" val="3505701654"/>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Kaksi sisältökohtaa symboli">
    <p:spTree>
      <p:nvGrpSpPr>
        <p:cNvPr id="1" name=""/>
        <p:cNvGrpSpPr/>
        <p:nvPr/>
      </p:nvGrpSpPr>
      <p:grpSpPr>
        <a:xfrm>
          <a:off x="0" y="0"/>
          <a:ext cx="0" cy="0"/>
          <a:chOff x="0" y="0"/>
          <a:chExt cx="0" cy="0"/>
        </a:xfrm>
      </p:grpSpPr>
      <p:sp>
        <p:nvSpPr>
          <p:cNvPr id="3" name="Sisällön paikkamerkki 2"/>
          <p:cNvSpPr>
            <a:spLocks noGrp="1"/>
          </p:cNvSpPr>
          <p:nvPr>
            <p:ph sz="half" idx="1"/>
          </p:nvPr>
        </p:nvSpPr>
        <p:spPr>
          <a:xfrm>
            <a:off x="838200" y="1980000"/>
            <a:ext cx="48996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Sisällön paikkamerkki 3"/>
          <p:cNvSpPr>
            <a:spLocks noGrp="1"/>
          </p:cNvSpPr>
          <p:nvPr>
            <p:ph sz="half" idx="2"/>
          </p:nvPr>
        </p:nvSpPr>
        <p:spPr>
          <a:xfrm>
            <a:off x="5976000" y="1980000"/>
            <a:ext cx="53784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
        <p:nvSpPr>
          <p:cNvPr id="8" name="Otsikko 7"/>
          <p:cNvSpPr>
            <a:spLocks noGrp="1"/>
          </p:cNvSpPr>
          <p:nvPr>
            <p:ph type="title"/>
          </p:nvPr>
        </p:nvSpPr>
        <p:spPr/>
        <p:txBody>
          <a:bodyPr/>
          <a:lstStyle/>
          <a:p>
            <a:r>
              <a:rPr lang="fi-FI"/>
              <a:t>Muokkaa perustyyl. napsautt.</a:t>
            </a:r>
          </a:p>
        </p:txBody>
      </p:sp>
    </p:spTree>
    <p:extLst>
      <p:ext uri="{BB962C8B-B14F-4D97-AF65-F5344CB8AC3E}">
        <p14:creationId xmlns:p14="http://schemas.microsoft.com/office/powerpoint/2010/main" val="1300173488"/>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ksi sisältökohtaa symboli">
    <p:spTree>
      <p:nvGrpSpPr>
        <p:cNvPr id="1" name=""/>
        <p:cNvGrpSpPr/>
        <p:nvPr/>
      </p:nvGrpSpPr>
      <p:grpSpPr>
        <a:xfrm>
          <a:off x="0" y="0"/>
          <a:ext cx="0" cy="0"/>
          <a:chOff x="0" y="0"/>
          <a:chExt cx="0" cy="0"/>
        </a:xfrm>
      </p:grpSpPr>
      <p:sp>
        <p:nvSpPr>
          <p:cNvPr id="3" name="Sisällön paikkamerkki 2"/>
          <p:cNvSpPr>
            <a:spLocks noGrp="1"/>
          </p:cNvSpPr>
          <p:nvPr>
            <p:ph sz="half" idx="1"/>
          </p:nvPr>
        </p:nvSpPr>
        <p:spPr>
          <a:xfrm>
            <a:off x="838200" y="1980000"/>
            <a:ext cx="48996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Sisällön paikkamerkki 3"/>
          <p:cNvSpPr>
            <a:spLocks noGrp="1"/>
          </p:cNvSpPr>
          <p:nvPr>
            <p:ph sz="half" idx="2"/>
          </p:nvPr>
        </p:nvSpPr>
        <p:spPr>
          <a:xfrm>
            <a:off x="5976000" y="1980000"/>
            <a:ext cx="53784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
        <p:nvSpPr>
          <p:cNvPr id="8" name="Otsikko 7"/>
          <p:cNvSpPr>
            <a:spLocks noGrp="1"/>
          </p:cNvSpPr>
          <p:nvPr>
            <p:ph type="title"/>
          </p:nvPr>
        </p:nvSpPr>
        <p:spPr/>
        <p:txBody>
          <a:bodyPr/>
          <a:lstStyle/>
          <a:p>
            <a:r>
              <a:rPr lang="fi-FI"/>
              <a:t>Muokkaa perustyyl. napsautt.</a:t>
            </a:r>
          </a:p>
        </p:txBody>
      </p:sp>
    </p:spTree>
    <p:extLst>
      <p:ext uri="{BB962C8B-B14F-4D97-AF65-F5344CB8AC3E}">
        <p14:creationId xmlns:p14="http://schemas.microsoft.com/office/powerpoint/2010/main" val="1007207976"/>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tsikkodia 2" type="title" preserve="1">
  <p:cSld name="title_slide_2">
    <p:bg>
      <p:bgPr>
        <a:solidFill>
          <a:schemeClr val="accent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838800" y="2912400"/>
            <a:ext cx="9831600" cy="1054800"/>
          </a:xfrm>
        </p:spPr>
        <p:txBody>
          <a:bodyPr anchor="b">
            <a:noAutofit/>
          </a:bodyPr>
          <a:lstStyle>
            <a:lvl1pPr algn="l">
              <a:defRPr sz="7200">
                <a:solidFill>
                  <a:schemeClr val="bg1"/>
                </a:solidFill>
              </a:defRPr>
            </a:lvl1pPr>
          </a:lstStyle>
          <a:p>
            <a:r>
              <a:rPr lang="fi-FI"/>
              <a:t>Muokkaa ots. perustyyl. napsautt.</a:t>
            </a:r>
          </a:p>
        </p:txBody>
      </p:sp>
      <p:sp>
        <p:nvSpPr>
          <p:cNvPr id="3" name="Alaotsikko 2"/>
          <p:cNvSpPr>
            <a:spLocks noGrp="1"/>
          </p:cNvSpPr>
          <p:nvPr>
            <p:ph type="subTitle" idx="1"/>
          </p:nvPr>
        </p:nvSpPr>
        <p:spPr>
          <a:xfrm>
            <a:off x="838800" y="3967200"/>
            <a:ext cx="9831600" cy="1655762"/>
          </a:xfrm>
        </p:spPr>
        <p:txBody>
          <a:bodyPr>
            <a:noAutofit/>
          </a:bodyPr>
          <a:lstStyle>
            <a:lvl1pPr marL="0" indent="0" algn="l">
              <a:buNone/>
              <a:defRPr sz="2400">
                <a:solidFill>
                  <a:schemeClr val="bg1"/>
                </a:solidFill>
                <a:latin typeface="FreightSans Pro Medium" panose="020006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solidFill>
                  <a:schemeClr val="bg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11"/>
          </p:nvPr>
        </p:nvSpPr>
        <p:spPr/>
        <p:txBody>
          <a:bodyPr/>
          <a:lstStyle>
            <a:lvl1pPr>
              <a:defRPr>
                <a:solidFill>
                  <a:schemeClr val="bg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12"/>
          </p:nvPr>
        </p:nvSpPr>
        <p:spPr/>
        <p:txBody>
          <a:bodyPr/>
          <a:lstStyle>
            <a:lvl1pPr>
              <a:defRPr>
                <a:solidFill>
                  <a:schemeClr val="bg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Kuva 6" descr="Sipoon logo. "/>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62800" y="1216800"/>
            <a:ext cx="2091600" cy="501357"/>
          </a:xfrm>
          <a:prstGeom prst="rect">
            <a:avLst/>
          </a:prstGeom>
        </p:spPr>
      </p:pic>
    </p:spTree>
    <p:extLst>
      <p:ext uri="{BB962C8B-B14F-4D97-AF65-F5344CB8AC3E}">
        <p14:creationId xmlns:p14="http://schemas.microsoft.com/office/powerpoint/2010/main" val="2481997789"/>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Yksi sisältökohta symboli">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838200" y="1980000"/>
            <a:ext cx="105156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Päivämäärän paikkamerkki 3"/>
          <p:cNvSpPr>
            <a:spLocks noGrp="1"/>
          </p:cNvSpPr>
          <p:nvPr>
            <p:ph type="dt" sz="half" idx="10"/>
          </p:nvPr>
        </p:nvSpPr>
        <p:spPr/>
        <p:txBody>
          <a:bodyPr/>
          <a:lstStyle/>
          <a:p>
            <a:r>
              <a:rPr lang="fi-FI"/>
              <a:t>3.12.2019</a:t>
            </a:r>
          </a:p>
        </p:txBody>
      </p:sp>
      <p:sp>
        <p:nvSpPr>
          <p:cNvPr id="5" name="Alatunnisteen paikkamerkki 4"/>
          <p:cNvSpPr>
            <a:spLocks noGrp="1"/>
          </p:cNvSpPr>
          <p:nvPr>
            <p:ph type="ftr" sz="quarter" idx="11"/>
          </p:nvPr>
        </p:nvSpPr>
        <p:spPr/>
        <p:txBody>
          <a:bodyPr/>
          <a:lstStyle/>
          <a:p>
            <a:r>
              <a:rPr lang="fi-FI"/>
              <a:t>Etunimi Sukunimi</a:t>
            </a:r>
          </a:p>
        </p:txBody>
      </p:sp>
      <p:sp>
        <p:nvSpPr>
          <p:cNvPr id="6" name="Dian numeron paikkamerkki 5"/>
          <p:cNvSpPr>
            <a:spLocks noGrp="1"/>
          </p:cNvSpPr>
          <p:nvPr>
            <p:ph type="sldNum" sz="quarter" idx="12"/>
          </p:nvPr>
        </p:nvSpPr>
        <p:spPr/>
        <p:txBody>
          <a:bodyPr/>
          <a:lstStyle/>
          <a:p>
            <a:fld id="{AE3AF8B8-35CC-4E43-8145-D2293290E531}" type="slidenum">
              <a:rPr lang="fi-FI" smtClean="0"/>
              <a:t>‹#›</a:t>
            </a:fld>
            <a:endParaRPr lang="fi-FI"/>
          </a:p>
        </p:txBody>
      </p:sp>
      <p:sp>
        <p:nvSpPr>
          <p:cNvPr id="7" name="Otsikko 6"/>
          <p:cNvSpPr>
            <a:spLocks noGrp="1"/>
          </p:cNvSpPr>
          <p:nvPr>
            <p:ph type="title"/>
          </p:nvPr>
        </p:nvSpPr>
        <p:spPr/>
        <p:txBody>
          <a:bodyPr/>
          <a:lstStyle/>
          <a:p>
            <a:r>
              <a:rPr lang="fi-FI"/>
              <a:t>Muokkaa perustyyl. napsautt.</a:t>
            </a:r>
          </a:p>
        </p:txBody>
      </p:sp>
    </p:spTree>
    <p:extLst>
      <p:ext uri="{BB962C8B-B14F-4D97-AF65-F5344CB8AC3E}">
        <p14:creationId xmlns:p14="http://schemas.microsoft.com/office/powerpoint/2010/main" val="2255437699"/>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Yksi sisältökohta symboli">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838200" y="1980000"/>
            <a:ext cx="105156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Päivämäärän paikkamerkki 3"/>
          <p:cNvSpPr>
            <a:spLocks noGrp="1"/>
          </p:cNvSpPr>
          <p:nvPr>
            <p:ph type="dt" sz="half" idx="10"/>
          </p:nvPr>
        </p:nvSpPr>
        <p:spPr/>
        <p:txBody>
          <a:bodyPr/>
          <a:lstStyle/>
          <a:p>
            <a:r>
              <a:rPr lang="fi-FI"/>
              <a:t>3.12.2019</a:t>
            </a:r>
          </a:p>
        </p:txBody>
      </p:sp>
      <p:sp>
        <p:nvSpPr>
          <p:cNvPr id="5" name="Alatunnisteen paikkamerkki 4"/>
          <p:cNvSpPr>
            <a:spLocks noGrp="1"/>
          </p:cNvSpPr>
          <p:nvPr>
            <p:ph type="ftr" sz="quarter" idx="11"/>
          </p:nvPr>
        </p:nvSpPr>
        <p:spPr/>
        <p:txBody>
          <a:bodyPr/>
          <a:lstStyle/>
          <a:p>
            <a:r>
              <a:rPr lang="fi-FI"/>
              <a:t>Etunimi Sukunimi</a:t>
            </a:r>
          </a:p>
        </p:txBody>
      </p:sp>
      <p:sp>
        <p:nvSpPr>
          <p:cNvPr id="6" name="Dian numeron paikkamerkki 5"/>
          <p:cNvSpPr>
            <a:spLocks noGrp="1"/>
          </p:cNvSpPr>
          <p:nvPr>
            <p:ph type="sldNum" sz="quarter" idx="12"/>
          </p:nvPr>
        </p:nvSpPr>
        <p:spPr/>
        <p:txBody>
          <a:bodyPr/>
          <a:lstStyle/>
          <a:p>
            <a:fld id="{AE3AF8B8-35CC-4E43-8145-D2293290E531}" type="slidenum">
              <a:rPr lang="fi-FI" smtClean="0"/>
              <a:t>‹#›</a:t>
            </a:fld>
            <a:endParaRPr lang="fi-FI"/>
          </a:p>
        </p:txBody>
      </p:sp>
      <p:sp>
        <p:nvSpPr>
          <p:cNvPr id="7" name="Otsikko 6"/>
          <p:cNvSpPr>
            <a:spLocks noGrp="1"/>
          </p:cNvSpPr>
          <p:nvPr>
            <p:ph type="title"/>
          </p:nvPr>
        </p:nvSpPr>
        <p:spPr/>
        <p:txBody>
          <a:bodyPr/>
          <a:lstStyle/>
          <a:p>
            <a:r>
              <a:rPr lang="fi-FI"/>
              <a:t>Muokkaa perustyyl. napsautt.</a:t>
            </a:r>
          </a:p>
        </p:txBody>
      </p:sp>
    </p:spTree>
    <p:extLst>
      <p:ext uri="{BB962C8B-B14F-4D97-AF65-F5344CB8AC3E}">
        <p14:creationId xmlns:p14="http://schemas.microsoft.com/office/powerpoint/2010/main" val="649558244"/>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ekstiä ja kaksi kuvaa, valkoinen logo" userDrawn="1">
  <p:cSld name="Tekstiä ja kaksi kuvaa, valkoinen logo">
    <p:spTree>
      <p:nvGrpSpPr>
        <p:cNvPr id="1" name=""/>
        <p:cNvGrpSpPr/>
        <p:nvPr/>
      </p:nvGrpSpPr>
      <p:grpSpPr>
        <a:xfrm>
          <a:off x="0" y="0"/>
          <a:ext cx="0" cy="0"/>
          <a:chOff x="0" y="0"/>
          <a:chExt cx="0" cy="0"/>
        </a:xfrm>
      </p:grpSpPr>
      <p:sp>
        <p:nvSpPr>
          <p:cNvPr id="10" name="Kuvan paikkamerkki 9"/>
          <p:cNvSpPr>
            <a:spLocks noGrp="1"/>
          </p:cNvSpPr>
          <p:nvPr>
            <p:ph type="pic" sz="quarter" idx="14"/>
          </p:nvPr>
        </p:nvSpPr>
        <p:spPr>
          <a:xfrm>
            <a:off x="6513512" y="3517200"/>
            <a:ext cx="5680800" cy="3340800"/>
          </a:xfrm>
        </p:spPr>
        <p:txBody>
          <a:bodyPr>
            <a:noAutofit/>
          </a:bodyPr>
          <a:lstStyle/>
          <a:p>
            <a:r>
              <a:rPr lang="fi-FI"/>
              <a:t>Lisää kuva napsauttamalla kuvaketta</a:t>
            </a:r>
          </a:p>
        </p:txBody>
      </p:sp>
      <p:sp>
        <p:nvSpPr>
          <p:cNvPr id="2" name="Otsikko 1"/>
          <p:cNvSpPr>
            <a:spLocks noGrp="1"/>
          </p:cNvSpPr>
          <p:nvPr>
            <p:ph type="title"/>
          </p:nvPr>
        </p:nvSpPr>
        <p:spPr>
          <a:xfrm>
            <a:off x="839787" y="1044000"/>
            <a:ext cx="5418000" cy="759600"/>
          </a:xfrm>
        </p:spPr>
        <p:txBody>
          <a:bodyPr anchor="ctr" anchorCtr="0"/>
          <a:lstStyle>
            <a:lvl1pPr>
              <a:defRPr sz="4400"/>
            </a:lvl1pPr>
          </a:lstStyle>
          <a:p>
            <a:r>
              <a:rPr lang="fi-FI"/>
              <a:t>Muokkaa perustyyl. napsautt.</a:t>
            </a:r>
          </a:p>
        </p:txBody>
      </p:sp>
      <p:sp>
        <p:nvSpPr>
          <p:cNvPr id="3" name="Kuvan paikkamerkki 2"/>
          <p:cNvSpPr>
            <a:spLocks noGrp="1"/>
          </p:cNvSpPr>
          <p:nvPr>
            <p:ph type="pic" idx="1"/>
          </p:nvPr>
        </p:nvSpPr>
        <p:spPr>
          <a:xfrm>
            <a:off x="6512400" y="0"/>
            <a:ext cx="5680800" cy="3373200"/>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p:cNvSpPr>
            <a:spLocks noGrp="1"/>
          </p:cNvSpPr>
          <p:nvPr>
            <p:ph type="body" sz="half" idx="2"/>
          </p:nvPr>
        </p:nvSpPr>
        <p:spPr>
          <a:xfrm>
            <a:off x="839787" y="1980000"/>
            <a:ext cx="5418000" cy="3600000"/>
          </a:xfrm>
        </p:spPr>
        <p:txBody>
          <a:bodyPr/>
          <a:lstStyle>
            <a:lvl1pPr marL="230400" indent="-230400">
              <a:buFont typeface="Arial" panose="020B0604020202020204" pitchFamily="34" charset="0"/>
              <a:buChar char="•"/>
              <a:defRPr sz="2800"/>
            </a:lvl1pPr>
            <a:lvl2pPr marL="687600" indent="-230400">
              <a:buFont typeface="Arial" panose="020B0604020202020204" pitchFamily="34" charset="0"/>
              <a:buChar char="•"/>
              <a:defRPr sz="2400"/>
            </a:lvl2pPr>
            <a:lvl3pPr marL="1144800" indent="-230400">
              <a:buFont typeface="Arial" panose="020B0604020202020204" pitchFamily="34" charset="0"/>
              <a:buChar char="•"/>
              <a:defRPr sz="2000"/>
            </a:lvl3pPr>
            <a:lvl4pPr marL="1602000" indent="-230400">
              <a:buFont typeface="Arial" panose="020B0604020202020204" pitchFamily="34" charset="0"/>
              <a:buChar char="•"/>
              <a:defRPr sz="1800"/>
            </a:lvl4pPr>
            <a:lvl5pPr marL="2059200" indent="-230400">
              <a:buFont typeface="Arial" panose="020B0604020202020204" pitchFamily="34" charset="0"/>
              <a:buChar char="•"/>
              <a:defRPr sz="1800"/>
            </a:lvl5pPr>
            <a:lvl6pPr marL="2457450" indent="-171450">
              <a:buFont typeface="Arial" panose="020B0604020202020204" pitchFamily="34" charset="0"/>
              <a:buChar char="•"/>
              <a:defRPr sz="1800"/>
            </a:lvl6pPr>
            <a:lvl7pPr marL="2914650" indent="-171450">
              <a:buFont typeface="Arial" panose="020B0604020202020204" pitchFamily="34" charset="0"/>
              <a:buChar char="•"/>
              <a:defRPr sz="1800"/>
            </a:lvl7pPr>
            <a:lvl8pPr marL="3371850" indent="-171450">
              <a:buFont typeface="Arial" panose="020B0604020202020204" pitchFamily="34" charset="0"/>
              <a:buChar char="•"/>
              <a:defRPr sz="1800"/>
            </a:lvl8pPr>
            <a:lvl9pPr marL="3829050" indent="-171450">
              <a:buFont typeface="Arial" panose="020B0604020202020204" pitchFamily="34" charset="0"/>
              <a:buChar cha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
        <p:nvSpPr>
          <p:cNvPr id="9" name="Tekstin paikkamerkki 8"/>
          <p:cNvSpPr>
            <a:spLocks noGrp="1"/>
          </p:cNvSpPr>
          <p:nvPr>
            <p:ph type="body" sz="quarter" idx="13" hasCustomPrompt="1"/>
          </p:nvPr>
        </p:nvSpPr>
        <p:spPr>
          <a:xfrm>
            <a:off x="9900000" y="6008400"/>
            <a:ext cx="1458000" cy="3492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1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a:t>.</a:t>
            </a:r>
          </a:p>
        </p:txBody>
      </p:sp>
    </p:spTree>
    <p:extLst>
      <p:ext uri="{BB962C8B-B14F-4D97-AF65-F5344CB8AC3E}">
        <p14:creationId xmlns:p14="http://schemas.microsoft.com/office/powerpoint/2010/main" val="1066218934"/>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Otsikkodia 3" type="title" preserve="1">
  <p:cSld name="title_slide_3">
    <p:bg>
      <p:bgPr>
        <a:solidFill>
          <a:schemeClr val="accent1"/>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838800" y="2912400"/>
            <a:ext cx="9831600" cy="1054800"/>
          </a:xfrm>
        </p:spPr>
        <p:txBody>
          <a:bodyPr anchor="b">
            <a:noAutofit/>
          </a:bodyPr>
          <a:lstStyle>
            <a:lvl1pPr algn="l">
              <a:defRPr sz="7200">
                <a:solidFill>
                  <a:schemeClr val="bg1"/>
                </a:solidFill>
              </a:defRPr>
            </a:lvl1pPr>
          </a:lstStyle>
          <a:p>
            <a:r>
              <a:rPr lang="fi-FI"/>
              <a:t>Muokkaa ots. perustyyl. napsautt.</a:t>
            </a:r>
          </a:p>
        </p:txBody>
      </p:sp>
      <p:sp>
        <p:nvSpPr>
          <p:cNvPr id="3" name="Alaotsikko 2"/>
          <p:cNvSpPr>
            <a:spLocks noGrp="1"/>
          </p:cNvSpPr>
          <p:nvPr>
            <p:ph type="subTitle" idx="1"/>
          </p:nvPr>
        </p:nvSpPr>
        <p:spPr>
          <a:xfrm>
            <a:off x="838800" y="3967200"/>
            <a:ext cx="9831600" cy="1655762"/>
          </a:xfrm>
        </p:spPr>
        <p:txBody>
          <a:bodyPr>
            <a:noAutofit/>
          </a:bodyPr>
          <a:lstStyle>
            <a:lvl1pPr marL="0" indent="0" algn="l">
              <a:buNone/>
              <a:defRPr sz="2400">
                <a:solidFill>
                  <a:schemeClr val="bg1"/>
                </a:solidFill>
                <a:latin typeface="FreightSans Pro Medium" panose="020006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solidFill>
                  <a:schemeClr val="bg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11"/>
          </p:nvPr>
        </p:nvSpPr>
        <p:spPr/>
        <p:txBody>
          <a:bodyPr/>
          <a:lstStyle>
            <a:lvl1pPr>
              <a:defRPr>
                <a:solidFill>
                  <a:schemeClr val="bg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12"/>
          </p:nvPr>
        </p:nvSpPr>
        <p:spPr/>
        <p:txBody>
          <a:bodyPr/>
          <a:lstStyle>
            <a:lvl1pPr>
              <a:defRPr>
                <a:solidFill>
                  <a:schemeClr val="bg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Kuva 6" descr="Sipoon logo. "/>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62800" y="1216800"/>
            <a:ext cx="2091600" cy="501357"/>
          </a:xfrm>
          <a:prstGeom prst="rect">
            <a:avLst/>
          </a:prstGeom>
        </p:spPr>
      </p:pic>
    </p:spTree>
    <p:extLst>
      <p:ext uri="{BB962C8B-B14F-4D97-AF65-F5344CB8AC3E}">
        <p14:creationId xmlns:p14="http://schemas.microsoft.com/office/powerpoint/2010/main" val="2658557008"/>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Otsikkodia 4" type="title" preserve="1">
  <p:cSld name="title_slide_4">
    <p:bg>
      <p:bgPr>
        <a:solidFill>
          <a:schemeClr val="accent5"/>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838800" y="2912400"/>
            <a:ext cx="9831600" cy="1054800"/>
          </a:xfrm>
        </p:spPr>
        <p:txBody>
          <a:bodyPr anchor="b">
            <a:noAutofit/>
          </a:bodyPr>
          <a:lstStyle>
            <a:lvl1pPr algn="l">
              <a:defRPr sz="7200">
                <a:solidFill>
                  <a:schemeClr val="bg1"/>
                </a:solidFill>
              </a:defRPr>
            </a:lvl1pPr>
          </a:lstStyle>
          <a:p>
            <a:r>
              <a:rPr lang="fi-FI"/>
              <a:t>Muokkaa ots. perustyyl. napsautt.</a:t>
            </a:r>
          </a:p>
        </p:txBody>
      </p:sp>
      <p:sp>
        <p:nvSpPr>
          <p:cNvPr id="3" name="Alaotsikko 2"/>
          <p:cNvSpPr>
            <a:spLocks noGrp="1"/>
          </p:cNvSpPr>
          <p:nvPr>
            <p:ph type="subTitle" idx="1"/>
          </p:nvPr>
        </p:nvSpPr>
        <p:spPr>
          <a:xfrm>
            <a:off x="838800" y="3967200"/>
            <a:ext cx="9831600" cy="1655762"/>
          </a:xfrm>
        </p:spPr>
        <p:txBody>
          <a:bodyPr>
            <a:noAutofit/>
          </a:bodyPr>
          <a:lstStyle>
            <a:lvl1pPr marL="0" indent="0" algn="l">
              <a:buNone/>
              <a:defRPr sz="2400">
                <a:solidFill>
                  <a:schemeClr val="bg1"/>
                </a:solidFill>
                <a:latin typeface="FreightSans Pro Medium" panose="020006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solidFill>
                  <a:schemeClr val="bg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11"/>
          </p:nvPr>
        </p:nvSpPr>
        <p:spPr/>
        <p:txBody>
          <a:bodyPr/>
          <a:lstStyle>
            <a:lvl1pPr>
              <a:defRPr>
                <a:solidFill>
                  <a:schemeClr val="bg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12"/>
          </p:nvPr>
        </p:nvSpPr>
        <p:spPr/>
        <p:txBody>
          <a:bodyPr/>
          <a:lstStyle>
            <a:lvl1pPr>
              <a:defRPr>
                <a:solidFill>
                  <a:schemeClr val="bg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Kuva 6" descr="Sipo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62800" y="1216800"/>
            <a:ext cx="2091600" cy="501357"/>
          </a:xfrm>
          <a:prstGeom prst="rect">
            <a:avLst/>
          </a:prstGeom>
        </p:spPr>
      </p:pic>
    </p:spTree>
    <p:extLst>
      <p:ext uri="{BB962C8B-B14F-4D97-AF65-F5344CB8AC3E}">
        <p14:creationId xmlns:p14="http://schemas.microsoft.com/office/powerpoint/2010/main" val="2639920066"/>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tsikkodia 5" type="title" preserve="1">
  <p:cSld name="title_slide_5">
    <p:bg>
      <p:bgPr>
        <a:solidFill>
          <a:schemeClr val="accent3"/>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838800" y="2912400"/>
            <a:ext cx="9831600" cy="1054800"/>
          </a:xfrm>
        </p:spPr>
        <p:txBody>
          <a:bodyPr anchor="b">
            <a:noAutofit/>
          </a:bodyPr>
          <a:lstStyle>
            <a:lvl1pPr algn="l">
              <a:defRPr sz="7200">
                <a:solidFill>
                  <a:schemeClr val="bg1"/>
                </a:solidFill>
              </a:defRPr>
            </a:lvl1pPr>
          </a:lstStyle>
          <a:p>
            <a:r>
              <a:rPr lang="fi-FI"/>
              <a:t>Muokkaa ots. perustyyl. napsautt.</a:t>
            </a:r>
          </a:p>
        </p:txBody>
      </p:sp>
      <p:sp>
        <p:nvSpPr>
          <p:cNvPr id="3" name="Alaotsikko 2"/>
          <p:cNvSpPr>
            <a:spLocks noGrp="1"/>
          </p:cNvSpPr>
          <p:nvPr>
            <p:ph type="subTitle" idx="1"/>
          </p:nvPr>
        </p:nvSpPr>
        <p:spPr>
          <a:xfrm>
            <a:off x="838800" y="3967200"/>
            <a:ext cx="9831600" cy="1655762"/>
          </a:xfrm>
        </p:spPr>
        <p:txBody>
          <a:bodyPr>
            <a:noAutofit/>
          </a:bodyPr>
          <a:lstStyle>
            <a:lvl1pPr marL="0" indent="0" algn="l">
              <a:buNone/>
              <a:defRPr sz="2400">
                <a:solidFill>
                  <a:schemeClr val="bg1"/>
                </a:solidFill>
                <a:latin typeface="FreightSans Pro Medium" panose="020006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solidFill>
                  <a:schemeClr val="bg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11"/>
          </p:nvPr>
        </p:nvSpPr>
        <p:spPr/>
        <p:txBody>
          <a:bodyPr/>
          <a:lstStyle>
            <a:lvl1pPr>
              <a:defRPr>
                <a:solidFill>
                  <a:schemeClr val="bg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12"/>
          </p:nvPr>
        </p:nvSpPr>
        <p:spPr/>
        <p:txBody>
          <a:bodyPr/>
          <a:lstStyle>
            <a:lvl1pPr>
              <a:defRPr>
                <a:solidFill>
                  <a:schemeClr val="bg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Kuva 6" descr="Sipoon logo. "/>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62800" y="1216800"/>
            <a:ext cx="2091600" cy="501357"/>
          </a:xfrm>
          <a:prstGeom prst="rect">
            <a:avLst/>
          </a:prstGeom>
        </p:spPr>
      </p:pic>
    </p:spTree>
    <p:extLst>
      <p:ext uri="{BB962C8B-B14F-4D97-AF65-F5344CB8AC3E}">
        <p14:creationId xmlns:p14="http://schemas.microsoft.com/office/powerpoint/2010/main" val="1789078560"/>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Otsikkodia 6" type="title" preserve="1">
  <p:cSld name="title_slide_6">
    <p:bg>
      <p:bgPr>
        <a:solidFill>
          <a:schemeClr val="tx1"/>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838800" y="2912400"/>
            <a:ext cx="9831600" cy="1054800"/>
          </a:xfrm>
        </p:spPr>
        <p:txBody>
          <a:bodyPr anchor="b">
            <a:noAutofit/>
          </a:bodyPr>
          <a:lstStyle>
            <a:lvl1pPr algn="l">
              <a:defRPr sz="7200">
                <a:solidFill>
                  <a:schemeClr val="bg1"/>
                </a:solidFill>
              </a:defRPr>
            </a:lvl1pPr>
          </a:lstStyle>
          <a:p>
            <a:r>
              <a:rPr lang="fi-FI"/>
              <a:t>Muokkaa ots. perustyyl. napsautt.</a:t>
            </a:r>
          </a:p>
        </p:txBody>
      </p:sp>
      <p:sp>
        <p:nvSpPr>
          <p:cNvPr id="3" name="Alaotsikko 2"/>
          <p:cNvSpPr>
            <a:spLocks noGrp="1"/>
          </p:cNvSpPr>
          <p:nvPr>
            <p:ph type="subTitle" idx="1"/>
          </p:nvPr>
        </p:nvSpPr>
        <p:spPr>
          <a:xfrm>
            <a:off x="838800" y="3967200"/>
            <a:ext cx="9831600" cy="1655762"/>
          </a:xfrm>
        </p:spPr>
        <p:txBody>
          <a:bodyPr>
            <a:noAutofit/>
          </a:bodyPr>
          <a:lstStyle>
            <a:lvl1pPr marL="0" indent="0" algn="l">
              <a:buNone/>
              <a:defRPr sz="2400">
                <a:solidFill>
                  <a:schemeClr val="bg1"/>
                </a:solidFill>
                <a:latin typeface="FreightSans Pro Medium" panose="020006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solidFill>
                  <a:schemeClr val="bg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11"/>
          </p:nvPr>
        </p:nvSpPr>
        <p:spPr/>
        <p:txBody>
          <a:bodyPr/>
          <a:lstStyle>
            <a:lvl1pPr>
              <a:defRPr>
                <a:solidFill>
                  <a:schemeClr val="bg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12"/>
          </p:nvPr>
        </p:nvSpPr>
        <p:spPr/>
        <p:txBody>
          <a:bodyPr/>
          <a:lstStyle>
            <a:lvl1pPr>
              <a:defRPr>
                <a:solidFill>
                  <a:schemeClr val="bg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Kuva 6" descr="Sipoon logo. "/>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62800" y="1216800"/>
            <a:ext cx="2091600" cy="501357"/>
          </a:xfrm>
          <a:prstGeom prst="rect">
            <a:avLst/>
          </a:prstGeom>
        </p:spPr>
      </p:pic>
    </p:spTree>
    <p:extLst>
      <p:ext uri="{BB962C8B-B14F-4D97-AF65-F5344CB8AC3E}">
        <p14:creationId xmlns:p14="http://schemas.microsoft.com/office/powerpoint/2010/main" val="2869314970"/>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tsikko ja sisältö" type="obj" preserve="1">
  <p:cSld name="title_and_content">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Sisällön paikkamerkki 2"/>
          <p:cNvSpPr>
            <a:spLocks noGrp="1"/>
          </p:cNvSpPr>
          <p:nvPr>
            <p:ph idx="1"/>
          </p:nvPr>
        </p:nvSpPr>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r>
              <a:rPr lang="fi-FI"/>
              <a:t>3.12.2019</a:t>
            </a:r>
          </a:p>
        </p:txBody>
      </p:sp>
      <p:sp>
        <p:nvSpPr>
          <p:cNvPr id="5" name="Alatunnisteen paikkamerkki 4"/>
          <p:cNvSpPr>
            <a:spLocks noGrp="1"/>
          </p:cNvSpPr>
          <p:nvPr>
            <p:ph type="ftr" sz="quarter" idx="11"/>
          </p:nvPr>
        </p:nvSpPr>
        <p:spPr/>
        <p:txBody>
          <a:bodyPr/>
          <a:lstStyle>
            <a:lvl1pPr>
              <a:defRPr/>
            </a:lvl1pPr>
          </a:lstStyle>
          <a:p>
            <a:r>
              <a:rPr lang="fi-FI"/>
              <a:t>Etunimi Sukunimi</a:t>
            </a:r>
          </a:p>
        </p:txBody>
      </p:sp>
      <p:sp>
        <p:nvSpPr>
          <p:cNvPr id="6" name="Dian numeron paikkamerkki 5"/>
          <p:cNvSpPr>
            <a:spLocks noGrp="1"/>
          </p:cNvSpPr>
          <p:nvPr>
            <p:ph type="sldNum" sz="quarter" idx="12"/>
          </p:nvPr>
        </p:nvSpPr>
        <p:spPr/>
        <p:txBody>
          <a:bodyPr/>
          <a:lstStyle/>
          <a:p>
            <a:fld id="{AE3AF8B8-35CC-4E43-8145-D2293290E531}" type="slidenum">
              <a:rPr lang="fi-FI" smtClean="0"/>
              <a:t>‹#›</a:t>
            </a:fld>
            <a:endParaRPr lang="fi-FI"/>
          </a:p>
        </p:txBody>
      </p:sp>
    </p:spTree>
    <p:extLst>
      <p:ext uri="{BB962C8B-B14F-4D97-AF65-F5344CB8AC3E}">
        <p14:creationId xmlns:p14="http://schemas.microsoft.com/office/powerpoint/2010/main" val="1631110623"/>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ksi sisältökohdetta" type="twoObj" preserve="1">
  <p:cSld name="two_contents">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sz="half" idx="1"/>
          </p:nvPr>
        </p:nvSpPr>
        <p:spPr>
          <a:xfrm>
            <a:off x="838200" y="1980000"/>
            <a:ext cx="48996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5976000" y="1980000"/>
            <a:ext cx="5378400" cy="3600000"/>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lvl1pPr>
              <a:defRPr/>
            </a:lvl1p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Tree>
    <p:extLst>
      <p:ext uri="{BB962C8B-B14F-4D97-AF65-F5344CB8AC3E}">
        <p14:creationId xmlns:p14="http://schemas.microsoft.com/office/powerpoint/2010/main" val="4214614011"/>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ekstiä ja kuva, musta logo" preserve="1" userDrawn="1">
  <p:cSld name="text_and_picture_black_logo">
    <p:spTree>
      <p:nvGrpSpPr>
        <p:cNvPr id="1" name=""/>
        <p:cNvGrpSpPr/>
        <p:nvPr/>
      </p:nvGrpSpPr>
      <p:grpSpPr>
        <a:xfrm>
          <a:off x="0" y="0"/>
          <a:ext cx="0" cy="0"/>
          <a:chOff x="0" y="0"/>
          <a:chExt cx="0" cy="0"/>
        </a:xfrm>
      </p:grpSpPr>
      <p:sp>
        <p:nvSpPr>
          <p:cNvPr id="3" name="Kuvan paikkamerkki 2"/>
          <p:cNvSpPr>
            <a:spLocks noGrp="1"/>
          </p:cNvSpPr>
          <p:nvPr>
            <p:ph type="pic" idx="1"/>
          </p:nvPr>
        </p:nvSpPr>
        <p:spPr>
          <a:xfrm>
            <a:off x="6511200" y="0"/>
            <a:ext cx="5680800" cy="6858000"/>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2" name="Otsikko 1"/>
          <p:cNvSpPr>
            <a:spLocks noGrp="1"/>
          </p:cNvSpPr>
          <p:nvPr>
            <p:ph type="title"/>
          </p:nvPr>
        </p:nvSpPr>
        <p:spPr>
          <a:xfrm>
            <a:off x="839787" y="1044000"/>
            <a:ext cx="5418000" cy="759600"/>
          </a:xfrm>
        </p:spPr>
        <p:txBody>
          <a:bodyPr anchor="ctr" anchorCtr="0"/>
          <a:lstStyle>
            <a:lvl1pPr>
              <a:defRPr sz="4400"/>
            </a:lvl1pPr>
          </a:lstStyle>
          <a:p>
            <a:r>
              <a:rPr lang="fi-FI"/>
              <a:t>Muokkaa ots. perustyyl. napsautt.</a:t>
            </a:r>
          </a:p>
        </p:txBody>
      </p:sp>
      <p:sp>
        <p:nvSpPr>
          <p:cNvPr id="4" name="Tekstin paikkamerkki 3"/>
          <p:cNvSpPr>
            <a:spLocks noGrp="1"/>
          </p:cNvSpPr>
          <p:nvPr>
            <p:ph type="body" sz="half" idx="2"/>
          </p:nvPr>
        </p:nvSpPr>
        <p:spPr>
          <a:xfrm>
            <a:off x="839787" y="1980000"/>
            <a:ext cx="5418000" cy="3600000"/>
          </a:xfrm>
        </p:spPr>
        <p:txBody>
          <a:bodyPr/>
          <a:lstStyle>
            <a:lvl1pPr marL="230400" indent="-230400">
              <a:buFont typeface="Arial" panose="020B0604020202020204" pitchFamily="34" charset="0"/>
              <a:buChar char="•"/>
              <a:defRPr sz="2800"/>
            </a:lvl1pPr>
            <a:lvl2pPr marL="687600" indent="-230400">
              <a:buFont typeface="Arial" panose="020B0604020202020204" pitchFamily="34" charset="0"/>
              <a:buChar char="•"/>
              <a:defRPr sz="2400"/>
            </a:lvl2pPr>
            <a:lvl3pPr marL="1144800" indent="-230400">
              <a:buFont typeface="Arial" panose="020B0604020202020204" pitchFamily="34" charset="0"/>
              <a:buChar char="•"/>
              <a:defRPr sz="2000"/>
            </a:lvl3pPr>
            <a:lvl4pPr marL="1602000" indent="-230400">
              <a:buFont typeface="Arial" panose="020B0604020202020204" pitchFamily="34" charset="0"/>
              <a:buChar char="•"/>
              <a:defRPr sz="1800"/>
            </a:lvl4pPr>
            <a:lvl5pPr marL="2059200" indent="-230400">
              <a:buFont typeface="Arial" panose="020B0604020202020204" pitchFamily="34" charset="0"/>
              <a:buChar char="•"/>
              <a:defRPr sz="1800"/>
            </a:lvl5pPr>
            <a:lvl6pPr marL="2457450" indent="-171450">
              <a:buFont typeface="Arial" panose="020B0604020202020204" pitchFamily="34" charset="0"/>
              <a:buChar char="•"/>
              <a:defRPr sz="1800"/>
            </a:lvl6pPr>
            <a:lvl7pPr marL="2914650" indent="-171450">
              <a:buFont typeface="Arial" panose="020B0604020202020204" pitchFamily="34" charset="0"/>
              <a:buChar char="•"/>
              <a:defRPr sz="1800"/>
            </a:lvl7pPr>
            <a:lvl8pPr marL="3371850" indent="-171450">
              <a:buFont typeface="Arial" panose="020B0604020202020204" pitchFamily="34" charset="0"/>
              <a:buChar char="•"/>
              <a:defRPr sz="1800"/>
            </a:lvl8pPr>
            <a:lvl9pPr marL="3829050" indent="-171450">
              <a:buFont typeface="Arial" panose="020B0604020202020204" pitchFamily="34" charset="0"/>
              <a:buChar cha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r>
              <a:rPr lang="fi-FI"/>
              <a:t>3.12.2019</a:t>
            </a:r>
          </a:p>
        </p:txBody>
      </p:sp>
      <p:sp>
        <p:nvSpPr>
          <p:cNvPr id="6" name="Alatunnisteen paikkamerkki 5"/>
          <p:cNvSpPr>
            <a:spLocks noGrp="1"/>
          </p:cNvSpPr>
          <p:nvPr>
            <p:ph type="ftr" sz="quarter" idx="11"/>
          </p:nvPr>
        </p:nvSpPr>
        <p:spPr/>
        <p:txBody>
          <a:bodyPr/>
          <a:lstStyle>
            <a:lvl1pPr>
              <a:defRPr/>
            </a:lvl1pPr>
          </a:lstStyle>
          <a:p>
            <a:r>
              <a:rPr lang="fi-FI"/>
              <a:t>Etunimi Sukunimi</a:t>
            </a:r>
          </a:p>
        </p:txBody>
      </p:sp>
      <p:sp>
        <p:nvSpPr>
          <p:cNvPr id="7" name="Dian numeron paikkamerkki 6"/>
          <p:cNvSpPr>
            <a:spLocks noGrp="1"/>
          </p:cNvSpPr>
          <p:nvPr>
            <p:ph type="sldNum" sz="quarter" idx="12"/>
          </p:nvPr>
        </p:nvSpPr>
        <p:spPr/>
        <p:txBody>
          <a:bodyPr/>
          <a:lstStyle/>
          <a:p>
            <a:fld id="{AE3AF8B8-35CC-4E43-8145-D2293290E531}" type="slidenum">
              <a:rPr lang="fi-FI" smtClean="0"/>
              <a:t>‹#›</a:t>
            </a:fld>
            <a:endParaRPr lang="fi-FI"/>
          </a:p>
        </p:txBody>
      </p:sp>
      <p:sp>
        <p:nvSpPr>
          <p:cNvPr id="9" name="Tekstin paikkamerkki 8" descr="Sipoon logo. "/>
          <p:cNvSpPr>
            <a:spLocks noGrp="1"/>
          </p:cNvSpPr>
          <p:nvPr>
            <p:ph type="body" sz="quarter" idx="13" hasCustomPrompt="1"/>
          </p:nvPr>
        </p:nvSpPr>
        <p:spPr>
          <a:xfrm>
            <a:off x="9895200" y="6190200"/>
            <a:ext cx="1458000" cy="3492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1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noProof="1"/>
              <a:t>.</a:t>
            </a:r>
          </a:p>
        </p:txBody>
      </p:sp>
    </p:spTree>
    <p:extLst>
      <p:ext uri="{BB962C8B-B14F-4D97-AF65-F5344CB8AC3E}">
        <p14:creationId xmlns:p14="http://schemas.microsoft.com/office/powerpoint/2010/main" val="1612867675"/>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3.png"/><Relationship Id="rId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emf"/><Relationship Id="rId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image" Target="../media/image1.emf"/><Relationship Id="rId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1044000"/>
            <a:ext cx="10515600" cy="756000"/>
          </a:xfrm>
          <a:prstGeom prst="rect">
            <a:avLst/>
          </a:prstGeom>
        </p:spPr>
        <p:txBody>
          <a:bodyPr vert="horz" lIns="91440" tIns="45720" rIns="91440" bIns="45720" rtlCol="0" anchor="ctr">
            <a:noAutofit/>
          </a:bodyPr>
          <a:lstStyle/>
          <a:p>
            <a:r>
              <a:rPr lang="fi-FI"/>
              <a:t>Muokkaa </a:t>
            </a:r>
            <a:r>
              <a:rPr lang="fi-FI" err="1"/>
              <a:t>perustyyl</a:t>
            </a:r>
            <a:r>
              <a:rPr lang="fi-FI"/>
              <a:t>. </a:t>
            </a:r>
            <a:r>
              <a:rPr lang="fi-FI" err="1"/>
              <a:t>napsautt</a:t>
            </a:r>
            <a:r>
              <a:rPr lang="fi-FI"/>
              <a:t>.</a:t>
            </a:r>
          </a:p>
        </p:txBody>
      </p:sp>
      <p:sp>
        <p:nvSpPr>
          <p:cNvPr id="3" name="Tekstin paikkamerkki 2"/>
          <p:cNvSpPr>
            <a:spLocks noGrp="1"/>
          </p:cNvSpPr>
          <p:nvPr>
            <p:ph type="body" idx="1"/>
          </p:nvPr>
        </p:nvSpPr>
        <p:spPr>
          <a:xfrm>
            <a:off x="838200" y="1980000"/>
            <a:ext cx="10515600" cy="36000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Päivämäärän paikkamerkki 3"/>
          <p:cNvSpPr>
            <a:spLocks noGrp="1"/>
          </p:cNvSpPr>
          <p:nvPr>
            <p:ph type="dt" sz="half" idx="2"/>
          </p:nvPr>
        </p:nvSpPr>
        <p:spPr>
          <a:xfrm>
            <a:off x="4780800" y="5997600"/>
            <a:ext cx="928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3"/>
          </p:nvPr>
        </p:nvSpPr>
        <p:spPr>
          <a:xfrm>
            <a:off x="1940400" y="5997600"/>
            <a:ext cx="2584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4"/>
          </p:nvPr>
        </p:nvSpPr>
        <p:spPr>
          <a:xfrm>
            <a:off x="838800" y="5997600"/>
            <a:ext cx="8496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Kuva 6" descr="Sipoon logo. "/>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900000" y="6008400"/>
            <a:ext cx="1456819" cy="349200"/>
          </a:xfrm>
          <a:prstGeom prst="rect">
            <a:avLst/>
          </a:prstGeom>
        </p:spPr>
      </p:pic>
    </p:spTree>
    <p:extLst>
      <p:ext uri="{BB962C8B-B14F-4D97-AF65-F5344CB8AC3E}">
        <p14:creationId xmlns:p14="http://schemas.microsoft.com/office/powerpoint/2010/main" val="220849817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64" r:id="rId6"/>
    <p:sldLayoutId id="2147483650" r:id="rId7"/>
    <p:sldLayoutId id="2147483652" r:id="rId8"/>
    <p:sldLayoutId id="2147483657" r:id="rId9"/>
    <p:sldLayoutId id="2147483668" r:id="rId10"/>
    <p:sldLayoutId id="2147483665" r:id="rId11"/>
    <p:sldLayoutId id="2147483669" r:id="rId12"/>
    <p:sldLayoutId id="2147483666" r:id="rId13"/>
    <p:sldLayoutId id="2147483667" r:id="rId14"/>
    <p:sldLayoutId id="2147483654" r:id="rId15"/>
    <p:sldLayoutId id="2147483655"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1044000"/>
            <a:ext cx="10515600" cy="756000"/>
          </a:xfrm>
          <a:prstGeom prst="rect">
            <a:avLst/>
          </a:prstGeom>
        </p:spPr>
        <p:txBody>
          <a:bodyPr vert="horz" lIns="91440" tIns="45720" rIns="91440" bIns="45720" rtlCol="0" anchor="ctr">
            <a:noAutofit/>
          </a:bodyPr>
          <a:lstStyle/>
          <a:p>
            <a:r>
              <a:rPr lang="fi-FI"/>
              <a:t>Muokkaa </a:t>
            </a:r>
            <a:r>
              <a:rPr lang="fi-FI" err="1"/>
              <a:t>perustyyl</a:t>
            </a:r>
            <a:r>
              <a:rPr lang="fi-FI"/>
              <a:t>. </a:t>
            </a:r>
            <a:r>
              <a:rPr lang="fi-FI" err="1"/>
              <a:t>napsautt</a:t>
            </a:r>
            <a:r>
              <a:rPr lang="fi-FI"/>
              <a:t>.</a:t>
            </a:r>
          </a:p>
        </p:txBody>
      </p:sp>
      <p:sp>
        <p:nvSpPr>
          <p:cNvPr id="3" name="Tekstin paikkamerkki 2"/>
          <p:cNvSpPr>
            <a:spLocks noGrp="1"/>
          </p:cNvSpPr>
          <p:nvPr>
            <p:ph type="body" idx="1"/>
          </p:nvPr>
        </p:nvSpPr>
        <p:spPr>
          <a:xfrm>
            <a:off x="838200" y="1980000"/>
            <a:ext cx="10515600" cy="36000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Päivämäärän paikkamerkki 3"/>
          <p:cNvSpPr>
            <a:spLocks noGrp="1"/>
          </p:cNvSpPr>
          <p:nvPr>
            <p:ph type="dt" sz="half" idx="2"/>
          </p:nvPr>
        </p:nvSpPr>
        <p:spPr>
          <a:xfrm>
            <a:off x="4780800" y="5997600"/>
            <a:ext cx="928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3"/>
          </p:nvPr>
        </p:nvSpPr>
        <p:spPr>
          <a:xfrm>
            <a:off x="1940400" y="5997600"/>
            <a:ext cx="2584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4"/>
          </p:nvPr>
        </p:nvSpPr>
        <p:spPr>
          <a:xfrm>
            <a:off x="838800" y="5997600"/>
            <a:ext cx="8496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logo_black" descr="Sipoon logo. "/>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00000" y="6008400"/>
            <a:ext cx="1456819" cy="349200"/>
          </a:xfrm>
          <a:prstGeom prst="rect">
            <a:avLst/>
          </a:prstGeom>
        </p:spPr>
      </p:pic>
      <p:pic>
        <p:nvPicPr>
          <p:cNvPr id="9" name="symboli">
            <a:extLst>
              <a:ext uri="{C183D7F6-B498-43B3-948B-1728B52AA6E4}">
                <adec:decorative xmlns:adec="http://schemas.microsoft.com/office/drawing/2017/decorative" val="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42510" y="325970"/>
            <a:ext cx="13077019" cy="341283"/>
          </a:xfrm>
          <a:prstGeom prst="rect">
            <a:avLst/>
          </a:prstGeom>
        </p:spPr>
      </p:pic>
    </p:spTree>
    <p:extLst>
      <p:ext uri="{BB962C8B-B14F-4D97-AF65-F5344CB8AC3E}">
        <p14:creationId xmlns:p14="http://schemas.microsoft.com/office/powerpoint/2010/main" val="280519577"/>
      </p:ext>
    </p:extLst>
  </p:cSld>
  <p:clrMap bg1="lt1" tx1="dk1" bg2="lt2" tx2="dk2" accent1="accent1" accent2="accent2" accent3="accent3" accent4="accent4" accent5="accent5" accent6="accent6" hlink="hlink" folHlink="folHlink"/>
  <p:sldLayoutIdLst>
    <p:sldLayoutId id="2147483671" r:id="rId1"/>
    <p:sldLayoutId id="2147483672"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symboli">
            <a:extLs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060000" y="18665"/>
            <a:ext cx="3132000" cy="1377689"/>
          </a:xfrm>
          <a:prstGeom prst="rect">
            <a:avLst/>
          </a:prstGeom>
        </p:spPr>
      </p:pic>
      <p:sp>
        <p:nvSpPr>
          <p:cNvPr id="2" name="Otsikon paikkamerkki 1"/>
          <p:cNvSpPr>
            <a:spLocks noGrp="1"/>
          </p:cNvSpPr>
          <p:nvPr>
            <p:ph type="title"/>
          </p:nvPr>
        </p:nvSpPr>
        <p:spPr>
          <a:xfrm>
            <a:off x="838200" y="1044000"/>
            <a:ext cx="9979152" cy="756000"/>
          </a:xfrm>
          <a:prstGeom prst="rect">
            <a:avLst/>
          </a:prstGeom>
        </p:spPr>
        <p:txBody>
          <a:bodyPr vert="horz" lIns="91440" tIns="45720" rIns="91440" bIns="45720" rtlCol="0" anchor="ctr">
            <a:noAutofit/>
          </a:bodyPr>
          <a:lstStyle/>
          <a:p>
            <a:r>
              <a:rPr lang="fi-FI"/>
              <a:t>Muokkaa </a:t>
            </a:r>
            <a:r>
              <a:rPr lang="fi-FI" err="1"/>
              <a:t>perustyyl</a:t>
            </a:r>
            <a:r>
              <a:rPr lang="fi-FI"/>
              <a:t>. </a:t>
            </a:r>
            <a:r>
              <a:rPr lang="fi-FI" err="1"/>
              <a:t>napsautt</a:t>
            </a:r>
            <a:r>
              <a:rPr lang="fi-FI"/>
              <a:t>.</a:t>
            </a:r>
          </a:p>
        </p:txBody>
      </p:sp>
      <p:sp>
        <p:nvSpPr>
          <p:cNvPr id="3" name="Tekstin paikkamerkki 2"/>
          <p:cNvSpPr>
            <a:spLocks noGrp="1"/>
          </p:cNvSpPr>
          <p:nvPr>
            <p:ph type="body" idx="1"/>
          </p:nvPr>
        </p:nvSpPr>
        <p:spPr>
          <a:xfrm>
            <a:off x="838200" y="1980000"/>
            <a:ext cx="10515600" cy="36000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Päivämäärän paikkamerkki 3"/>
          <p:cNvSpPr>
            <a:spLocks noGrp="1"/>
          </p:cNvSpPr>
          <p:nvPr>
            <p:ph type="dt" sz="half" idx="2"/>
          </p:nvPr>
        </p:nvSpPr>
        <p:spPr>
          <a:xfrm>
            <a:off x="4780800" y="5997600"/>
            <a:ext cx="928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3"/>
          </p:nvPr>
        </p:nvSpPr>
        <p:spPr>
          <a:xfrm>
            <a:off x="1940400" y="5997600"/>
            <a:ext cx="2584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4"/>
          </p:nvPr>
        </p:nvSpPr>
        <p:spPr>
          <a:xfrm>
            <a:off x="838800" y="5997600"/>
            <a:ext cx="8496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logo_black" descr="Sipoon logo. "/>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0000" y="6008400"/>
            <a:ext cx="1456819" cy="349200"/>
          </a:xfrm>
          <a:prstGeom prst="rect">
            <a:avLst/>
          </a:prstGeom>
        </p:spPr>
      </p:pic>
    </p:spTree>
    <p:extLst>
      <p:ext uri="{BB962C8B-B14F-4D97-AF65-F5344CB8AC3E}">
        <p14:creationId xmlns:p14="http://schemas.microsoft.com/office/powerpoint/2010/main" val="246778981"/>
      </p:ext>
    </p:extLst>
  </p:cSld>
  <p:clrMap bg1="lt1" tx1="dk1" bg2="lt2" tx2="dk2" accent1="accent1" accent2="accent2" accent3="accent3" accent4="accent4" accent5="accent5" accent6="accent6" hlink="hlink" folHlink="folHlink"/>
  <p:sldLayoutIdLst>
    <p:sldLayoutId id="2147483674" r:id="rId1"/>
    <p:sldLayoutId id="2147483675"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symboli">
            <a:extLst>
              <a:ext uri="{C183D7F6-B498-43B3-948B-1728B52AA6E4}">
                <adec:decorative xmlns:adec="http://schemas.microsoft.com/office/drawing/2017/decorative" val="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415" t="10941" r="3521" b="6738"/>
          <a:stretch/>
        </p:blipFill>
        <p:spPr>
          <a:xfrm rot="10800000">
            <a:off x="9649920" y="14257"/>
            <a:ext cx="2542080" cy="1902122"/>
          </a:xfrm>
          <a:prstGeom prst="rect">
            <a:avLst/>
          </a:prstGeom>
        </p:spPr>
      </p:pic>
      <p:sp>
        <p:nvSpPr>
          <p:cNvPr id="2" name="Otsikon paikkamerkki 1"/>
          <p:cNvSpPr>
            <a:spLocks noGrp="1"/>
          </p:cNvSpPr>
          <p:nvPr>
            <p:ph type="title"/>
          </p:nvPr>
        </p:nvSpPr>
        <p:spPr>
          <a:xfrm>
            <a:off x="838200" y="1044000"/>
            <a:ext cx="9648000" cy="756000"/>
          </a:xfrm>
          <a:prstGeom prst="rect">
            <a:avLst/>
          </a:prstGeom>
        </p:spPr>
        <p:txBody>
          <a:bodyPr vert="horz" lIns="91440" tIns="45720" rIns="91440" bIns="45720" rtlCol="0" anchor="ctr">
            <a:noAutofit/>
          </a:bodyPr>
          <a:lstStyle/>
          <a:p>
            <a:r>
              <a:rPr lang="fi-FI"/>
              <a:t>Muokkaa </a:t>
            </a:r>
            <a:r>
              <a:rPr lang="fi-FI" err="1"/>
              <a:t>perustyyl</a:t>
            </a:r>
            <a:r>
              <a:rPr lang="fi-FI"/>
              <a:t>. </a:t>
            </a:r>
            <a:r>
              <a:rPr lang="fi-FI" err="1"/>
              <a:t>napsautt</a:t>
            </a:r>
            <a:r>
              <a:rPr lang="fi-FI"/>
              <a:t>.</a:t>
            </a:r>
          </a:p>
        </p:txBody>
      </p:sp>
      <p:sp>
        <p:nvSpPr>
          <p:cNvPr id="3" name="Tekstin paikkamerkki 2"/>
          <p:cNvSpPr>
            <a:spLocks noGrp="1"/>
          </p:cNvSpPr>
          <p:nvPr>
            <p:ph type="body" idx="1"/>
          </p:nvPr>
        </p:nvSpPr>
        <p:spPr>
          <a:xfrm>
            <a:off x="838200" y="1980000"/>
            <a:ext cx="10515600" cy="36000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a:p>
            <a:pPr lvl="5"/>
            <a:r>
              <a:rPr lang="fi-FI"/>
              <a:t>6</a:t>
            </a:r>
          </a:p>
          <a:p>
            <a:pPr lvl="6"/>
            <a:r>
              <a:rPr lang="fi-FI"/>
              <a:t>7</a:t>
            </a:r>
          </a:p>
          <a:p>
            <a:pPr lvl="7"/>
            <a:r>
              <a:rPr lang="fi-FI"/>
              <a:t>8</a:t>
            </a:r>
          </a:p>
          <a:p>
            <a:pPr lvl="8"/>
            <a:r>
              <a:rPr lang="fi-FI"/>
              <a:t>9</a:t>
            </a:r>
          </a:p>
        </p:txBody>
      </p:sp>
      <p:sp>
        <p:nvSpPr>
          <p:cNvPr id="4" name="Päivämäärän paikkamerkki 3"/>
          <p:cNvSpPr>
            <a:spLocks noGrp="1"/>
          </p:cNvSpPr>
          <p:nvPr>
            <p:ph type="dt" sz="half" idx="2"/>
          </p:nvPr>
        </p:nvSpPr>
        <p:spPr>
          <a:xfrm>
            <a:off x="4780800" y="5997600"/>
            <a:ext cx="928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3.12.2019</a:t>
            </a:r>
          </a:p>
        </p:txBody>
      </p:sp>
      <p:sp>
        <p:nvSpPr>
          <p:cNvPr id="5" name="Alatunnisteen paikkamerkki 4"/>
          <p:cNvSpPr>
            <a:spLocks noGrp="1"/>
          </p:cNvSpPr>
          <p:nvPr>
            <p:ph type="ftr" sz="quarter" idx="3"/>
          </p:nvPr>
        </p:nvSpPr>
        <p:spPr>
          <a:xfrm>
            <a:off x="1940400" y="5997600"/>
            <a:ext cx="25848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r>
              <a:rPr lang="fi-FI"/>
              <a:t>Etunimi Sukunimi</a:t>
            </a:r>
          </a:p>
        </p:txBody>
      </p:sp>
      <p:sp>
        <p:nvSpPr>
          <p:cNvPr id="6" name="Dian numeron paikkamerkki 5"/>
          <p:cNvSpPr>
            <a:spLocks noGrp="1"/>
          </p:cNvSpPr>
          <p:nvPr>
            <p:ph type="sldNum" sz="quarter" idx="4"/>
          </p:nvPr>
        </p:nvSpPr>
        <p:spPr>
          <a:xfrm>
            <a:off x="838800" y="5997600"/>
            <a:ext cx="849600" cy="367200"/>
          </a:xfrm>
          <a:prstGeom prst="rect">
            <a:avLst/>
          </a:prstGeom>
        </p:spPr>
        <p:txBody>
          <a:bodyPr vert="horz" lIns="91440" tIns="45720" rIns="91440" bIns="45720" rtlCol="0" anchor="ctr"/>
          <a:lstStyle>
            <a:lvl1pPr algn="l">
              <a:defRPr sz="1200">
                <a:solidFill>
                  <a:schemeClr val="tx1"/>
                </a:solidFill>
                <a:latin typeface="Myriad Pro Light" panose="020B0603030403020204" pitchFamily="34" charset="0"/>
              </a:defRPr>
            </a:lvl1pPr>
          </a:lstStyle>
          <a:p>
            <a:fld id="{AE3AF8B8-35CC-4E43-8145-D2293290E531}" type="slidenum">
              <a:rPr lang="fi-FI" smtClean="0"/>
              <a:pPr/>
              <a:t>‹#›</a:t>
            </a:fld>
            <a:endParaRPr lang="fi-FI"/>
          </a:p>
        </p:txBody>
      </p:sp>
      <p:pic>
        <p:nvPicPr>
          <p:cNvPr id="7" name="logo_black" descr="Sipoon logo. "/>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0000" y="6008400"/>
            <a:ext cx="1456819" cy="349200"/>
          </a:xfrm>
          <a:prstGeom prst="rect">
            <a:avLst/>
          </a:prstGeom>
        </p:spPr>
      </p:pic>
    </p:spTree>
    <p:extLst>
      <p:ext uri="{BB962C8B-B14F-4D97-AF65-F5344CB8AC3E}">
        <p14:creationId xmlns:p14="http://schemas.microsoft.com/office/powerpoint/2010/main" val="503656105"/>
      </p:ext>
    </p:extLst>
  </p:cSld>
  <p:clrMap bg1="lt1" tx1="dk1" bg2="lt2" tx2="dk2" accent1="accent1" accent2="accent2" accent3="accent3" accent4="accent4" accent5="accent5" accent6="accent6" hlink="hlink" folHlink="folHlink"/>
  <p:sldLayoutIdLst>
    <p:sldLayoutId id="2147483677" r:id="rId1"/>
    <p:sldLayoutId id="2147483678"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www.sipoo.fi/wp-content/uploads/2020/11/tontinluovutusperiaatteet_2019_kh_26.11.2019.pdf"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mailto:harri.kumpulainen@sibbo.fi" TargetMode="External"/><Relationship Id="rId3" Type="http://schemas.openxmlformats.org/officeDocument/2006/relationships/image" Target="../media/image30.jpeg"/><Relationship Id="rId7" Type="http://schemas.openxmlformats.org/officeDocument/2006/relationships/hyperlink" Target="mailto:Eric.Roselius@sipoo.fi"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png"/><Relationship Id="rId10" Type="http://schemas.openxmlformats.org/officeDocument/2006/relationships/hyperlink" Target="mailto:pinja.heimala@sibbo.fi" TargetMode="External"/><Relationship Id="rId4" Type="http://schemas.openxmlformats.org/officeDocument/2006/relationships/image" Target="../media/image9.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hyperlink" Target="https://www.sipoo.fi/sv/business-sipoo/foretagsomraden/sibbesborg/" TargetMode="External"/><Relationship Id="rId3" Type="http://schemas.openxmlformats.org/officeDocument/2006/relationships/image" Target="../media/image16.png"/><Relationship Id="rId7" Type="http://schemas.microsoft.com/office/2007/relationships/hdphoto" Target="../media/hdphoto2.wdp"/><Relationship Id="rId12" Type="http://schemas.openxmlformats.org/officeDocument/2006/relationships/hyperlink" Target="https://www.sipoo.fi/sv/e5-hangelby-arbetsplatsomrade-i/"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hyperlink" Target="https://www.sipoo.fi/sv/business-sipoo/foretagsomraden/box/" TargetMode="External"/><Relationship Id="rId5" Type="http://schemas.openxmlformats.org/officeDocument/2006/relationships/image" Target="../media/image9.png"/><Relationship Id="rId10" Type="http://schemas.openxmlformats.org/officeDocument/2006/relationships/hyperlink" Target="https://www.sipoo.fi/sv/business-sipoo/foretagsomraden/lonnbacka/" TargetMode="External"/><Relationship Id="rId4" Type="http://schemas.microsoft.com/office/2007/relationships/hdphoto" Target="../media/hdphoto1.wdp"/><Relationship Id="rId9" Type="http://schemas.openxmlformats.org/officeDocument/2006/relationships/hyperlink" Target="https://www.sipoo.fi/sv/business-sipoo/foretagsomraden/bastukar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hyperlink" Target="https://www.sipoo.fi/sv/business-sipoo/foretagsomraden/sibbesb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ipoo.fi/sv/business-sipoo/foretagsomraden/bastukarr/" TargetMode="External"/><Relationship Id="rId2" Type="http://schemas.openxmlformats.org/officeDocument/2006/relationships/image" Target="../media/image20.jpeg"/><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1.emf"/><Relationship Id="rId4" Type="http://schemas.openxmlformats.org/officeDocument/2006/relationships/hyperlink" Target="https://www.sipoo.fi/sv/business-sipoo/foretagsomraden/lonnback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www.sipoo.fi/sv/business-sipoo/foretagsomraden/box/" TargetMode="Externa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419" r="-419"/>
            </a:stretch>
          </a:blipFill>
        </p:spPr>
        <p:txBody>
          <a:bodyPr/>
          <a:lstStyle/>
          <a:p>
            <a:endParaRPr lang="en-GB" sz="1200"/>
          </a:p>
        </p:txBody>
      </p:sp>
      <p:sp>
        <p:nvSpPr>
          <p:cNvPr id="3" name="TextBox 3"/>
          <p:cNvSpPr txBox="1"/>
          <p:nvPr/>
        </p:nvSpPr>
        <p:spPr>
          <a:xfrm>
            <a:off x="-919480" y="1351467"/>
            <a:ext cx="14030960" cy="2599558"/>
          </a:xfrm>
          <a:prstGeom prst="rect">
            <a:avLst/>
          </a:prstGeom>
        </p:spPr>
        <p:txBody>
          <a:bodyPr lIns="0" tIns="0" rIns="0" bIns="0" rtlCol="0" anchor="t">
            <a:spAutoFit/>
          </a:bodyPr>
          <a:lstStyle/>
          <a:p>
            <a:pPr algn="ctr">
              <a:lnSpc>
                <a:spcPts val="20238"/>
              </a:lnSpc>
              <a:spcBef>
                <a:spcPct val="0"/>
              </a:spcBef>
            </a:pPr>
            <a:r>
              <a:rPr lang="sv-FI" sz="22486" b="1">
                <a:solidFill>
                  <a:srgbClr val="F8F8F8"/>
                </a:solidFill>
                <a:latin typeface="Agrandir Bold"/>
                <a:ea typeface="Agrandir Bold"/>
                <a:cs typeface="Agrandir Bold"/>
                <a:sym typeface="Agrandir Bold"/>
              </a:rPr>
              <a:t>SIBBO</a:t>
            </a:r>
          </a:p>
        </p:txBody>
      </p:sp>
      <p:sp>
        <p:nvSpPr>
          <p:cNvPr id="7" name="Freeform 7"/>
          <p:cNvSpPr/>
          <p:nvPr/>
        </p:nvSpPr>
        <p:spPr>
          <a:xfrm>
            <a:off x="9761809" y="5534044"/>
            <a:ext cx="1744391" cy="638156"/>
          </a:xfrm>
          <a:custGeom>
            <a:avLst/>
            <a:gdLst/>
            <a:ahLst/>
            <a:cxnLst/>
            <a:rect l="l" t="t" r="r" b="b"/>
            <a:pathLst>
              <a:path w="2616586" h="957234">
                <a:moveTo>
                  <a:pt x="0" y="0"/>
                </a:moveTo>
                <a:lnTo>
                  <a:pt x="2616586" y="0"/>
                </a:lnTo>
                <a:lnTo>
                  <a:pt x="2616586" y="957234"/>
                </a:lnTo>
                <a:lnTo>
                  <a:pt x="0" y="957234"/>
                </a:lnTo>
                <a:lnTo>
                  <a:pt x="0" y="0"/>
                </a:lnTo>
                <a:close/>
              </a:path>
            </a:pathLst>
          </a:custGeom>
          <a:blipFill>
            <a:blip r:embed="rId4"/>
            <a:stretch>
              <a:fillRect/>
            </a:stretch>
          </a:blipFill>
        </p:spPr>
        <p:txBody>
          <a:bodyPr/>
          <a:lstStyle/>
          <a:p>
            <a:endParaRPr lang="en-GB" sz="1200"/>
          </a:p>
        </p:txBody>
      </p:sp>
      <p:sp>
        <p:nvSpPr>
          <p:cNvPr id="9" name="TextBox 9"/>
          <p:cNvSpPr txBox="1"/>
          <p:nvPr/>
        </p:nvSpPr>
        <p:spPr>
          <a:xfrm>
            <a:off x="1376542" y="3816239"/>
            <a:ext cx="9438917" cy="1060098"/>
          </a:xfrm>
          <a:prstGeom prst="rect">
            <a:avLst/>
          </a:prstGeom>
        </p:spPr>
        <p:txBody>
          <a:bodyPr lIns="0" tIns="0" rIns="0" bIns="0" rtlCol="0" anchor="t">
            <a:spAutoFit/>
          </a:bodyPr>
          <a:lstStyle/>
          <a:p>
            <a:pPr algn="ctr">
              <a:lnSpc>
                <a:spcPts val="2773"/>
              </a:lnSpc>
              <a:spcBef>
                <a:spcPct val="0"/>
              </a:spcBef>
            </a:pPr>
            <a:r>
              <a:rPr lang="sv-FI" sz="2147" b="1">
                <a:solidFill>
                  <a:srgbClr val="FFFFFF"/>
                </a:solidFill>
                <a:latin typeface="Inter Bold"/>
                <a:sym typeface="Inter"/>
              </a:rPr>
              <a:t>LIVSKRAFT SKAPAS MED FÖRETAG SOM VÄXER, </a:t>
            </a:r>
          </a:p>
          <a:p>
            <a:pPr algn="ctr">
              <a:lnSpc>
                <a:spcPts val="2773"/>
              </a:lnSpc>
              <a:spcBef>
                <a:spcPct val="0"/>
              </a:spcBef>
            </a:pPr>
            <a:r>
              <a:rPr lang="sv-FI" sz="2147" b="1">
                <a:solidFill>
                  <a:srgbClr val="FFFFFF"/>
                </a:solidFill>
                <a:latin typeface="Inter Bold"/>
                <a:sym typeface="Inter"/>
              </a:rPr>
              <a:t>ETABLERAR SIG OCH HAR FRAMGÅNG.</a:t>
            </a:r>
          </a:p>
          <a:p>
            <a:pPr algn="ctr">
              <a:lnSpc>
                <a:spcPts val="2773"/>
              </a:lnSpc>
              <a:spcBef>
                <a:spcPct val="0"/>
              </a:spcBef>
            </a:pPr>
            <a:r>
              <a:rPr lang="sv-FI" sz="2147" b="1">
                <a:solidFill>
                  <a:srgbClr val="FFFFFF"/>
                </a:solidFill>
                <a:latin typeface="Inter Bold"/>
                <a:sym typeface="Inter"/>
              </a:rPr>
              <a:t>DÄRFÖR BYGGER VI SIBBO TILL EN PLATS FÖR LYCKLIGA FÖRETAG.</a:t>
            </a:r>
          </a:p>
        </p:txBody>
      </p:sp>
      <p:sp>
        <p:nvSpPr>
          <p:cNvPr id="4" name="Päivämäärän paikkamerkki 1">
            <a:extLst>
              <a:ext uri="{FF2B5EF4-FFF2-40B4-BE49-F238E27FC236}">
                <a16:creationId xmlns:a16="http://schemas.microsoft.com/office/drawing/2014/main" id="{5223FF73-CCBB-3F75-C42C-F6D09A1FA5F6}"/>
              </a:ext>
            </a:extLst>
          </p:cNvPr>
          <p:cNvSpPr>
            <a:spLocks noGrp="1"/>
          </p:cNvSpPr>
          <p:nvPr>
            <p:ph type="dt" sz="half" idx="10"/>
          </p:nvPr>
        </p:nvSpPr>
        <p:spPr>
          <a:xfrm>
            <a:off x="5631600" y="6232197"/>
            <a:ext cx="928800" cy="367200"/>
          </a:xfrm>
        </p:spPr>
        <p:txBody>
          <a:bodyPr/>
          <a:lstStyle/>
          <a:p>
            <a:r>
              <a:rPr lang="fi-FI">
                <a:solidFill>
                  <a:schemeClr val="bg1"/>
                </a:solidFill>
              </a:rPr>
              <a:t>10.9.2026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1585F3E-3AC3-D88F-ADBE-F0D1D0BE07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225" y="-750683"/>
            <a:ext cx="12665230" cy="8411981"/>
          </a:xfrm>
          <a:prstGeom prst="rect">
            <a:avLst/>
          </a:prstGeom>
        </p:spPr>
      </p:pic>
      <p:grpSp>
        <p:nvGrpSpPr>
          <p:cNvPr id="7" name="Group 4">
            <a:extLst>
              <a:ext uri="{FF2B5EF4-FFF2-40B4-BE49-F238E27FC236}">
                <a16:creationId xmlns:a16="http://schemas.microsoft.com/office/drawing/2014/main" id="{D5586B23-09D2-B445-057A-E3ED5BD8A0A0}"/>
              </a:ext>
            </a:extLst>
          </p:cNvPr>
          <p:cNvGrpSpPr/>
          <p:nvPr/>
        </p:nvGrpSpPr>
        <p:grpSpPr>
          <a:xfrm>
            <a:off x="532085" y="1995089"/>
            <a:ext cx="11659915" cy="3807422"/>
            <a:chOff x="0" y="0"/>
            <a:chExt cx="2471736" cy="1494147"/>
          </a:xfrm>
        </p:grpSpPr>
        <p:sp>
          <p:nvSpPr>
            <p:cNvPr id="8" name="Freeform 5">
              <a:extLst>
                <a:ext uri="{FF2B5EF4-FFF2-40B4-BE49-F238E27FC236}">
                  <a16:creationId xmlns:a16="http://schemas.microsoft.com/office/drawing/2014/main" id="{C3CE704D-1DD2-4386-40D6-227A5409050F}"/>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9" name="TextBox 6">
              <a:extLst>
                <a:ext uri="{FF2B5EF4-FFF2-40B4-BE49-F238E27FC236}">
                  <a16:creationId xmlns:a16="http://schemas.microsoft.com/office/drawing/2014/main" id="{0AA09CF0-880D-2D40-8D04-979DCFADFB96}"/>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6" name="Dian numeron paikkamerkki 5">
            <a:extLst>
              <a:ext uri="{FF2B5EF4-FFF2-40B4-BE49-F238E27FC236}">
                <a16:creationId xmlns:a16="http://schemas.microsoft.com/office/drawing/2014/main" id="{8E3CEE26-DC3D-A693-2810-369ACC9F33FD}"/>
              </a:ext>
            </a:extLst>
          </p:cNvPr>
          <p:cNvSpPr>
            <a:spLocks noGrp="1"/>
          </p:cNvSpPr>
          <p:nvPr>
            <p:ph type="sldNum" sz="quarter" idx="12"/>
          </p:nvPr>
        </p:nvSpPr>
        <p:spPr/>
        <p:txBody>
          <a:bodyPr/>
          <a:lstStyle/>
          <a:p>
            <a:fld id="{AE3AF8B8-35CC-4E43-8145-D2293290E531}" type="slidenum">
              <a:rPr lang="fi-FI" smtClean="0"/>
              <a:t>10</a:t>
            </a:fld>
            <a:endParaRPr lang="fi-FI"/>
          </a:p>
        </p:txBody>
      </p:sp>
      <p:sp>
        <p:nvSpPr>
          <p:cNvPr id="10" name="Sisällön paikkamerkki 2">
            <a:extLst>
              <a:ext uri="{FF2B5EF4-FFF2-40B4-BE49-F238E27FC236}">
                <a16:creationId xmlns:a16="http://schemas.microsoft.com/office/drawing/2014/main" id="{1C76B17F-5742-1DB5-D653-C851D964F0E5}"/>
              </a:ext>
            </a:extLst>
          </p:cNvPr>
          <p:cNvSpPr>
            <a:spLocks noGrp="1"/>
          </p:cNvSpPr>
          <p:nvPr>
            <p:ph idx="1"/>
          </p:nvPr>
        </p:nvSpPr>
        <p:spPr>
          <a:xfrm>
            <a:off x="641195" y="2339229"/>
            <a:ext cx="4871400" cy="1710257"/>
          </a:xfrm>
        </p:spPr>
        <p:txBody>
          <a:bodyPr/>
          <a:lstStyle/>
          <a:p>
            <a:endParaRPr lang="fi-FI" sz="1050"/>
          </a:p>
          <a:p>
            <a:pPr marL="0" lvl="1" indent="0">
              <a:lnSpc>
                <a:spcPct val="70000"/>
              </a:lnSpc>
              <a:buNone/>
            </a:pPr>
            <a:r>
              <a:rPr lang="sv-FI" sz="2000">
                <a:solidFill>
                  <a:srgbClr val="535136"/>
                </a:solidFill>
                <a:latin typeface="Inter Bold"/>
              </a:rPr>
              <a:t>Ett arbetsplatsområde i planläggningsprogrammet, detaljplanen är anhängig.</a:t>
            </a:r>
          </a:p>
          <a:p>
            <a:pPr marL="0" indent="0">
              <a:buNone/>
            </a:pPr>
            <a:endParaRPr lang="fi-FI" sz="1800"/>
          </a:p>
          <a:p>
            <a:pPr marL="0" indent="0">
              <a:buNone/>
            </a:pPr>
            <a:endParaRPr lang="fi-FI" sz="1800"/>
          </a:p>
        </p:txBody>
      </p:sp>
      <p:pic>
        <p:nvPicPr>
          <p:cNvPr id="4" name="Kuva 3">
            <a:extLst>
              <a:ext uri="{FF2B5EF4-FFF2-40B4-BE49-F238E27FC236}">
                <a16:creationId xmlns:a16="http://schemas.microsoft.com/office/drawing/2014/main" id="{9DAABE1E-5E6C-A60B-AC7D-B25335E36C4C}"/>
              </a:ext>
            </a:extLst>
          </p:cNvPr>
          <p:cNvPicPr>
            <a:picLocks noChangeAspect="1"/>
          </p:cNvPicPr>
          <p:nvPr/>
        </p:nvPicPr>
        <p:blipFill>
          <a:blip r:embed="rId3"/>
          <a:stretch>
            <a:fillRect/>
          </a:stretch>
        </p:blipFill>
        <p:spPr>
          <a:xfrm>
            <a:off x="5709600" y="2086941"/>
            <a:ext cx="6031424" cy="3623718"/>
          </a:xfrm>
          <a:prstGeom prst="rect">
            <a:avLst/>
          </a:prstGeom>
        </p:spPr>
      </p:pic>
      <p:sp>
        <p:nvSpPr>
          <p:cNvPr id="12" name="TextBox 10">
            <a:extLst>
              <a:ext uri="{FF2B5EF4-FFF2-40B4-BE49-F238E27FC236}">
                <a16:creationId xmlns:a16="http://schemas.microsoft.com/office/drawing/2014/main" id="{C12C3D0D-6DC6-282E-0DEC-51ABBF79DC87}"/>
              </a:ext>
            </a:extLst>
          </p:cNvPr>
          <p:cNvSpPr txBox="1"/>
          <p:nvPr/>
        </p:nvSpPr>
        <p:spPr>
          <a:xfrm>
            <a:off x="532085" y="396400"/>
            <a:ext cx="10107379" cy="1292662"/>
          </a:xfrm>
          <a:prstGeom prst="rect">
            <a:avLst/>
          </a:prstGeom>
        </p:spPr>
        <p:txBody>
          <a:bodyPr wrap="square" lIns="0" tIns="0" rIns="0" bIns="0" rtlCol="0" anchor="t">
            <a:spAutoFit/>
          </a:bodyPr>
          <a:lstStyle/>
          <a:p>
            <a:pPr>
              <a:spcBef>
                <a:spcPct val="0"/>
              </a:spcBef>
            </a:pPr>
            <a:r>
              <a:rPr lang="sv-FI" sz="2800" b="1">
                <a:solidFill>
                  <a:srgbClr val="FFFFFF"/>
                </a:solidFill>
                <a:latin typeface="Agrandir Bold"/>
                <a:ea typeface="Agrandir Bold"/>
                <a:cs typeface="Agrandir Bold"/>
                <a:sym typeface="Agrandir Bold"/>
              </a:rPr>
              <a:t>5. PÅ KOMMANDE: SÖDERKULLA, E5 HANGELBY ARBETSPLATSOMRÅDE, I PLANLÄGGNINGSPROGRAMMET </a:t>
            </a:r>
            <a:br>
              <a:rPr lang="sv-FI" sz="2800" b="1">
                <a:solidFill>
                  <a:srgbClr val="FFFFFF"/>
                </a:solidFill>
                <a:latin typeface="Agrandir Bold"/>
                <a:ea typeface="Agrandir Bold"/>
                <a:cs typeface="Agrandir Bold"/>
                <a:sym typeface="Agrandir Bold"/>
              </a:rPr>
            </a:br>
            <a:r>
              <a:rPr lang="sv-FI" sz="2800" b="1">
                <a:solidFill>
                  <a:srgbClr val="FFFFFF"/>
                </a:solidFill>
                <a:latin typeface="Agrandir Bold"/>
                <a:ea typeface="Agrandir Bold"/>
                <a:cs typeface="Agrandir Bold"/>
                <a:sym typeface="Agrandir Bold"/>
              </a:rPr>
              <a:t>2025–2027</a:t>
            </a:r>
          </a:p>
        </p:txBody>
      </p:sp>
    </p:spTree>
    <p:extLst>
      <p:ext uri="{BB962C8B-B14F-4D97-AF65-F5344CB8AC3E}">
        <p14:creationId xmlns:p14="http://schemas.microsoft.com/office/powerpoint/2010/main" val="984618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68C07707-C1FE-5DAC-CE5E-34D9AA6BD064}"/>
              </a:ext>
            </a:extLst>
          </p:cNvPr>
          <p:cNvPicPr>
            <a:picLocks noChangeAspect="1"/>
          </p:cNvPicPr>
          <p:nvPr/>
        </p:nvPicPr>
        <p:blipFill>
          <a:blip r:embed="rId3" cstate="print">
            <a:extLst>
              <a:ext uri="{28A0092B-C50C-407E-A947-70E740481C1C}">
                <a14:useLocalDpi xmlns:a14="http://schemas.microsoft.com/office/drawing/2010/main" val="0"/>
              </a:ext>
            </a:extLst>
          </a:blip>
          <a:srcRect r="8737"/>
          <a:stretch>
            <a:fillRect/>
          </a:stretch>
        </p:blipFill>
        <p:spPr>
          <a:xfrm>
            <a:off x="-343002" y="-897197"/>
            <a:ext cx="12535002" cy="9156700"/>
          </a:xfrm>
          <a:prstGeom prst="rect">
            <a:avLst/>
          </a:prstGeom>
        </p:spPr>
      </p:pic>
      <p:grpSp>
        <p:nvGrpSpPr>
          <p:cNvPr id="10" name="Group 4">
            <a:extLst>
              <a:ext uri="{FF2B5EF4-FFF2-40B4-BE49-F238E27FC236}">
                <a16:creationId xmlns:a16="http://schemas.microsoft.com/office/drawing/2014/main" id="{8E28C9FD-1F80-0E24-7200-86FBEF4E5745}"/>
              </a:ext>
            </a:extLst>
          </p:cNvPr>
          <p:cNvGrpSpPr/>
          <p:nvPr/>
        </p:nvGrpSpPr>
        <p:grpSpPr>
          <a:xfrm>
            <a:off x="297596" y="1293431"/>
            <a:ext cx="11252550" cy="5357740"/>
            <a:chOff x="0" y="0"/>
            <a:chExt cx="2471736" cy="1494147"/>
          </a:xfrm>
        </p:grpSpPr>
        <p:sp>
          <p:nvSpPr>
            <p:cNvPr id="11" name="Freeform 5">
              <a:extLst>
                <a:ext uri="{FF2B5EF4-FFF2-40B4-BE49-F238E27FC236}">
                  <a16:creationId xmlns:a16="http://schemas.microsoft.com/office/drawing/2014/main" id="{9C825BFD-C7FE-7F93-FAEC-32A3E1B1AC8D}"/>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12" name="TextBox 6">
              <a:extLst>
                <a:ext uri="{FF2B5EF4-FFF2-40B4-BE49-F238E27FC236}">
                  <a16:creationId xmlns:a16="http://schemas.microsoft.com/office/drawing/2014/main" id="{1EF0B016-AF87-E893-ED80-47A257FEB1E9}"/>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14" name="Tekstiruutu 13">
            <a:extLst>
              <a:ext uri="{FF2B5EF4-FFF2-40B4-BE49-F238E27FC236}">
                <a16:creationId xmlns:a16="http://schemas.microsoft.com/office/drawing/2014/main" id="{935C1C8C-1A64-F74A-45E5-F8B00AE902AE}"/>
              </a:ext>
            </a:extLst>
          </p:cNvPr>
          <p:cNvSpPr txBox="1"/>
          <p:nvPr/>
        </p:nvSpPr>
        <p:spPr>
          <a:xfrm>
            <a:off x="297596" y="301009"/>
            <a:ext cx="6265718" cy="799130"/>
          </a:xfrm>
          <a:prstGeom prst="rect">
            <a:avLst/>
          </a:prstGeom>
          <a:noFill/>
        </p:spPr>
        <p:txBody>
          <a:bodyPr wrap="square">
            <a:spAutoFit/>
          </a:bodyPr>
          <a:lstStyle/>
          <a:p>
            <a:pPr>
              <a:lnSpc>
                <a:spcPts val="5760"/>
              </a:lnSpc>
              <a:spcBef>
                <a:spcPct val="0"/>
              </a:spcBef>
            </a:pPr>
            <a:r>
              <a:rPr lang="sv-FI" sz="4400" b="1">
                <a:solidFill>
                  <a:srgbClr val="FFFFFF"/>
                </a:solidFill>
                <a:latin typeface="Agrandir Bold"/>
                <a:ea typeface="Agrandir Bold"/>
                <a:cs typeface="Agrandir Bold"/>
                <a:sym typeface="Agrandir Bold"/>
              </a:rPr>
              <a:t>TOMTRESERVATION</a:t>
            </a:r>
          </a:p>
        </p:txBody>
      </p:sp>
      <p:sp>
        <p:nvSpPr>
          <p:cNvPr id="15" name="Sisällön paikkamerkki 2">
            <a:extLst>
              <a:ext uri="{FF2B5EF4-FFF2-40B4-BE49-F238E27FC236}">
                <a16:creationId xmlns:a16="http://schemas.microsoft.com/office/drawing/2014/main" id="{E337808C-FF1A-A972-EEC0-35AC4640AF97}"/>
              </a:ext>
            </a:extLst>
          </p:cNvPr>
          <p:cNvSpPr txBox="1">
            <a:spLocks/>
          </p:cNvSpPr>
          <p:nvPr/>
        </p:nvSpPr>
        <p:spPr>
          <a:xfrm>
            <a:off x="455586" y="1509861"/>
            <a:ext cx="4667185" cy="4248000"/>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50000"/>
              </a:lnSpc>
              <a:buNone/>
            </a:pPr>
            <a:r>
              <a:rPr lang="sv-FI" sz="2000" b="1">
                <a:solidFill>
                  <a:srgbClr val="535136"/>
                </a:solidFill>
                <a:latin typeface="Inter Bold"/>
                <a:ea typeface="Inter Bold"/>
              </a:rPr>
              <a:t>Tomterna reserveras med en fritt formulerad ansökan som skickas till tomtchefen och markanvändningsexperten per e-post. Vi rekommenderar att du tar kontakt med dem via kontaktuppgifterna nedan innan du skickar en reservationsansökan.</a:t>
            </a:r>
          </a:p>
          <a:p>
            <a:pPr marL="0" lvl="1" indent="0">
              <a:lnSpc>
                <a:spcPct val="150000"/>
              </a:lnSpc>
              <a:buNone/>
            </a:pPr>
            <a:br>
              <a:rPr lang="sv-FI" sz="2000" b="1">
                <a:solidFill>
                  <a:srgbClr val="535136"/>
                </a:solidFill>
                <a:latin typeface="Inter Bold"/>
                <a:ea typeface="Inter Bold"/>
              </a:rPr>
            </a:br>
            <a:r>
              <a:rPr lang="sv-FI" sz="2000" b="1">
                <a:solidFill>
                  <a:srgbClr val="535136"/>
                </a:solidFill>
                <a:latin typeface="Inter Bold"/>
                <a:ea typeface="Inter Bold"/>
              </a:rPr>
              <a:t>Ansökan ska innehålla följande uppgifter:</a:t>
            </a:r>
          </a:p>
          <a:p>
            <a:pPr marL="285750" lvl="1" indent="-285750">
              <a:lnSpc>
                <a:spcPct val="150000"/>
              </a:lnSpc>
            </a:pPr>
            <a:r>
              <a:rPr lang="sv-FI" sz="2000" b="1">
                <a:solidFill>
                  <a:srgbClr val="535136"/>
                </a:solidFill>
                <a:latin typeface="Inter Bold"/>
                <a:ea typeface="Inter Bold"/>
              </a:rPr>
              <a:t>vilken tomt du vill reservera</a:t>
            </a:r>
          </a:p>
          <a:p>
            <a:pPr marL="285750" lvl="1" indent="-285750">
              <a:lnSpc>
                <a:spcPct val="150000"/>
              </a:lnSpc>
            </a:pPr>
            <a:r>
              <a:rPr lang="sv-FI" sz="2000" b="1">
                <a:solidFill>
                  <a:srgbClr val="535136"/>
                </a:solidFill>
                <a:latin typeface="Inter Bold"/>
                <a:ea typeface="Inter Bold"/>
              </a:rPr>
              <a:t>information om företaget och dess nyckeltal</a:t>
            </a:r>
          </a:p>
          <a:p>
            <a:pPr marL="285750" lvl="1" indent="-285750">
              <a:lnSpc>
                <a:spcPct val="150000"/>
              </a:lnSpc>
            </a:pPr>
            <a:r>
              <a:rPr lang="sv-FI" sz="2000" b="1">
                <a:solidFill>
                  <a:srgbClr val="535136"/>
                </a:solidFill>
                <a:latin typeface="Inter Bold"/>
                <a:ea typeface="Inter Bold"/>
              </a:rPr>
              <a:t>en preliminär (verbal) beskrivning av projektplanen som ska genomföras på den reserverade tomten</a:t>
            </a:r>
          </a:p>
          <a:p>
            <a:pPr marL="285750" lvl="1" indent="-285750">
              <a:lnSpc>
                <a:spcPct val="150000"/>
              </a:lnSpc>
            </a:pPr>
            <a:r>
              <a:rPr lang="sv-FI" sz="2000" b="1">
                <a:solidFill>
                  <a:srgbClr val="535136"/>
                </a:solidFill>
                <a:latin typeface="Inter Bold"/>
                <a:ea typeface="Inter Bold"/>
              </a:rPr>
              <a:t>information om de parter som deltar i projektet</a:t>
            </a:r>
          </a:p>
          <a:p>
            <a:pPr marL="285750" lvl="1" indent="-285750">
              <a:lnSpc>
                <a:spcPct val="150000"/>
              </a:lnSpc>
            </a:pPr>
            <a:r>
              <a:rPr lang="sv-FI" sz="2000" b="1">
                <a:solidFill>
                  <a:srgbClr val="535136"/>
                </a:solidFill>
                <a:latin typeface="Inter Bold"/>
                <a:ea typeface="Inter Bold"/>
              </a:rPr>
              <a:t>en preliminär tidtabell för projektet</a:t>
            </a:r>
          </a:p>
        </p:txBody>
      </p:sp>
      <p:sp>
        <p:nvSpPr>
          <p:cNvPr id="18" name="Sisällön paikkamerkki 2">
            <a:extLst>
              <a:ext uri="{FF2B5EF4-FFF2-40B4-BE49-F238E27FC236}">
                <a16:creationId xmlns:a16="http://schemas.microsoft.com/office/drawing/2014/main" id="{7F58CA06-AC3C-4429-D66D-B296EDFE05DF}"/>
              </a:ext>
            </a:extLst>
          </p:cNvPr>
          <p:cNvSpPr txBox="1">
            <a:spLocks/>
          </p:cNvSpPr>
          <p:nvPr/>
        </p:nvSpPr>
        <p:spPr>
          <a:xfrm>
            <a:off x="5478187" y="1509861"/>
            <a:ext cx="4667185" cy="1919139"/>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50000"/>
              </a:lnSpc>
              <a:buNone/>
            </a:pPr>
            <a:r>
              <a:rPr lang="sv-FI" sz="2000" b="1">
                <a:solidFill>
                  <a:srgbClr val="535136"/>
                </a:solidFill>
                <a:latin typeface="Inter Bold"/>
                <a:ea typeface="Inter Bold"/>
              </a:rPr>
              <a:t>Företagstomter kan till en början ges en muntlig planeringsreservering på tre månader. Den muntliga planeringsreserveringen kan fortsättas efter detta med ännu tre månader, om det finns tillräckliga skäl för fortsättningen. Efter detta fattas ett egentligt beslut om försäljning/arrende av tomterna.</a:t>
            </a:r>
          </a:p>
          <a:p>
            <a:pPr marL="285750" lvl="1" indent="-285750">
              <a:lnSpc>
                <a:spcPct val="150000"/>
              </a:lnSpc>
            </a:pPr>
            <a:endParaRPr lang="fi-FI" sz="2000" b="1">
              <a:solidFill>
                <a:srgbClr val="535136"/>
              </a:solidFill>
              <a:latin typeface="Inter Bold"/>
              <a:ea typeface="Inter Bold"/>
            </a:endParaRPr>
          </a:p>
        </p:txBody>
      </p:sp>
      <p:pic>
        <p:nvPicPr>
          <p:cNvPr id="3" name="Kuva 2">
            <a:extLst>
              <a:ext uri="{FF2B5EF4-FFF2-40B4-BE49-F238E27FC236}">
                <a16:creationId xmlns:a16="http://schemas.microsoft.com/office/drawing/2014/main" id="{530344CE-B5DF-69C2-6B2A-600393FE001E}"/>
              </a:ext>
            </a:extLst>
          </p:cNvPr>
          <p:cNvPicPr>
            <a:picLocks noChangeAspect="1"/>
          </p:cNvPicPr>
          <p:nvPr/>
        </p:nvPicPr>
        <p:blipFill>
          <a:blip r:embed="rId4"/>
          <a:stretch>
            <a:fillRect/>
          </a:stretch>
        </p:blipFill>
        <p:spPr>
          <a:xfrm>
            <a:off x="5280761" y="3342614"/>
            <a:ext cx="6049498" cy="3058157"/>
          </a:xfrm>
          <a:prstGeom prst="rect">
            <a:avLst/>
          </a:prstGeom>
        </p:spPr>
      </p:pic>
    </p:spTree>
    <p:extLst>
      <p:ext uri="{BB962C8B-B14F-4D97-AF65-F5344CB8AC3E}">
        <p14:creationId xmlns:p14="http://schemas.microsoft.com/office/powerpoint/2010/main" val="116431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88D6C-BB6B-3668-D0A5-6B080F544F90}"/>
            </a:ext>
          </a:extLst>
        </p:cNvPr>
        <p:cNvGrpSpPr/>
        <p:nvPr/>
      </p:nvGrpSpPr>
      <p:grpSpPr>
        <a:xfrm>
          <a:off x="0" y="0"/>
          <a:ext cx="0" cy="0"/>
          <a:chOff x="0" y="0"/>
          <a:chExt cx="0" cy="0"/>
        </a:xfrm>
      </p:grpSpPr>
      <p:pic>
        <p:nvPicPr>
          <p:cNvPr id="9" name="Kuva 8">
            <a:extLst>
              <a:ext uri="{FF2B5EF4-FFF2-40B4-BE49-F238E27FC236}">
                <a16:creationId xmlns:a16="http://schemas.microsoft.com/office/drawing/2014/main" id="{ED347CDE-C07D-7EC5-7EB7-696827915331}"/>
              </a:ext>
            </a:extLst>
          </p:cNvPr>
          <p:cNvPicPr>
            <a:picLocks noChangeAspect="1"/>
          </p:cNvPicPr>
          <p:nvPr/>
        </p:nvPicPr>
        <p:blipFill>
          <a:blip r:embed="rId3" cstate="print">
            <a:extLst>
              <a:ext uri="{28A0092B-C50C-407E-A947-70E740481C1C}">
                <a14:useLocalDpi xmlns:a14="http://schemas.microsoft.com/office/drawing/2010/main" val="0"/>
              </a:ext>
            </a:extLst>
          </a:blip>
          <a:srcRect r="8737"/>
          <a:stretch>
            <a:fillRect/>
          </a:stretch>
        </p:blipFill>
        <p:spPr>
          <a:xfrm>
            <a:off x="-343002" y="-1487638"/>
            <a:ext cx="12535002" cy="9156700"/>
          </a:xfrm>
          <a:prstGeom prst="rect">
            <a:avLst/>
          </a:prstGeom>
        </p:spPr>
      </p:pic>
      <p:grpSp>
        <p:nvGrpSpPr>
          <p:cNvPr id="10" name="Group 4">
            <a:extLst>
              <a:ext uri="{FF2B5EF4-FFF2-40B4-BE49-F238E27FC236}">
                <a16:creationId xmlns:a16="http://schemas.microsoft.com/office/drawing/2014/main" id="{22027156-8E47-843E-FF42-0646C8D52E32}"/>
              </a:ext>
            </a:extLst>
          </p:cNvPr>
          <p:cNvGrpSpPr/>
          <p:nvPr/>
        </p:nvGrpSpPr>
        <p:grpSpPr>
          <a:xfrm>
            <a:off x="297596" y="1141721"/>
            <a:ext cx="11252550" cy="4868554"/>
            <a:chOff x="0" y="0"/>
            <a:chExt cx="2471736" cy="1494147"/>
          </a:xfrm>
        </p:grpSpPr>
        <p:sp>
          <p:nvSpPr>
            <p:cNvPr id="11" name="Freeform 5">
              <a:extLst>
                <a:ext uri="{FF2B5EF4-FFF2-40B4-BE49-F238E27FC236}">
                  <a16:creationId xmlns:a16="http://schemas.microsoft.com/office/drawing/2014/main" id="{3B8A2855-1687-4E08-2956-0B71E8B310A2}"/>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12" name="TextBox 6">
              <a:extLst>
                <a:ext uri="{FF2B5EF4-FFF2-40B4-BE49-F238E27FC236}">
                  <a16:creationId xmlns:a16="http://schemas.microsoft.com/office/drawing/2014/main" id="{9A403B0F-019D-4F56-2757-1CE7997859DD}"/>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14" name="Tekstiruutu 13">
            <a:extLst>
              <a:ext uri="{FF2B5EF4-FFF2-40B4-BE49-F238E27FC236}">
                <a16:creationId xmlns:a16="http://schemas.microsoft.com/office/drawing/2014/main" id="{B52AFAF1-9778-54B1-B263-C10BF73FB62E}"/>
              </a:ext>
            </a:extLst>
          </p:cNvPr>
          <p:cNvSpPr txBox="1"/>
          <p:nvPr/>
        </p:nvSpPr>
        <p:spPr>
          <a:xfrm>
            <a:off x="297596" y="202928"/>
            <a:ext cx="8824633" cy="799130"/>
          </a:xfrm>
          <a:prstGeom prst="rect">
            <a:avLst/>
          </a:prstGeom>
          <a:noFill/>
        </p:spPr>
        <p:txBody>
          <a:bodyPr wrap="square">
            <a:spAutoFit/>
          </a:bodyPr>
          <a:lstStyle/>
          <a:p>
            <a:pPr>
              <a:lnSpc>
                <a:spcPts val="5760"/>
              </a:lnSpc>
              <a:spcBef>
                <a:spcPct val="0"/>
              </a:spcBef>
            </a:pPr>
            <a:r>
              <a:rPr lang="sv-FI" sz="4400" b="1">
                <a:solidFill>
                  <a:srgbClr val="FFFFFF"/>
                </a:solidFill>
                <a:latin typeface="Agrandir Bold"/>
                <a:ea typeface="Agrandir Bold"/>
                <a:cs typeface="Agrandir Bold"/>
                <a:sym typeface="Agrandir Bold"/>
              </a:rPr>
              <a:t>PRINCIPER FÖR TOMTÖVERLÅTELSER</a:t>
            </a:r>
          </a:p>
        </p:txBody>
      </p:sp>
      <p:sp>
        <p:nvSpPr>
          <p:cNvPr id="15" name="Sisällön paikkamerkki 2">
            <a:extLst>
              <a:ext uri="{FF2B5EF4-FFF2-40B4-BE49-F238E27FC236}">
                <a16:creationId xmlns:a16="http://schemas.microsoft.com/office/drawing/2014/main" id="{454BDFC8-9609-4107-1E4C-0E34D1E9613A}"/>
              </a:ext>
            </a:extLst>
          </p:cNvPr>
          <p:cNvSpPr txBox="1">
            <a:spLocks/>
          </p:cNvSpPr>
          <p:nvPr/>
        </p:nvSpPr>
        <p:spPr>
          <a:xfrm>
            <a:off x="455586" y="1509861"/>
            <a:ext cx="4667185" cy="4500414"/>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50000"/>
              </a:lnSpc>
              <a:buNone/>
            </a:pPr>
            <a:r>
              <a:rPr lang="sv-FI" sz="2000" b="1">
                <a:solidFill>
                  <a:srgbClr val="535136"/>
                </a:solidFill>
                <a:latin typeface="Inter Bold"/>
                <a:ea typeface="Inter Bold"/>
              </a:rPr>
              <a:t>Genom tomtöverlåtelser strävar Sibbo kommun efter att främja kommunstrategin samt att verkställa de ekonomiska målen och målen i näringsprogrammet. Vid överlåtelse av tomter strävar kommunen efter att handla öppet och behandla alla som ansökt om tomter jämlikt.</a:t>
            </a:r>
            <a:br>
              <a:rPr lang="sv-FI" sz="2000" b="1">
                <a:solidFill>
                  <a:srgbClr val="535136"/>
                </a:solidFill>
                <a:latin typeface="Inter Bold"/>
                <a:ea typeface="Inter Bold"/>
              </a:rPr>
            </a:br>
            <a:endParaRPr lang="sv-FI" sz="2000" b="1">
              <a:solidFill>
                <a:srgbClr val="535136"/>
              </a:solidFill>
              <a:latin typeface="Inter Bold"/>
              <a:ea typeface="Inter Bold"/>
            </a:endParaRPr>
          </a:p>
          <a:p>
            <a:pPr marL="0" lvl="1" indent="0">
              <a:lnSpc>
                <a:spcPct val="150000"/>
              </a:lnSpc>
              <a:buNone/>
            </a:pPr>
            <a:r>
              <a:rPr lang="sv-FI" sz="2000" b="1">
                <a:solidFill>
                  <a:srgbClr val="535136"/>
                </a:solidFill>
                <a:latin typeface="Inter Bold"/>
                <a:ea typeface="Inter Bold"/>
              </a:rPr>
              <a:t>Med principer för tomtöverlåtelse strävar kommunen efter att förenhetliga praxisen för tomtöverlåtelserna och öka genomskinligheten i processen. Principerna ger ramar för tomtöverlåtelsen men de specifika principerna för de enskilda tomterna bestäms i samband med försäljningsbeslutet, och tomtöverlåtelsevillkoren som binder bägge parter fastställs i köpebreven och arrendeavtalen.</a:t>
            </a:r>
          </a:p>
        </p:txBody>
      </p:sp>
      <p:sp>
        <p:nvSpPr>
          <p:cNvPr id="18" name="Sisällön paikkamerkki 2">
            <a:extLst>
              <a:ext uri="{FF2B5EF4-FFF2-40B4-BE49-F238E27FC236}">
                <a16:creationId xmlns:a16="http://schemas.microsoft.com/office/drawing/2014/main" id="{EC688793-963E-FAF6-A356-022852F202A0}"/>
              </a:ext>
            </a:extLst>
          </p:cNvPr>
          <p:cNvSpPr txBox="1">
            <a:spLocks/>
          </p:cNvSpPr>
          <p:nvPr/>
        </p:nvSpPr>
        <p:spPr>
          <a:xfrm>
            <a:off x="5923871" y="1509860"/>
            <a:ext cx="4667185" cy="4319439"/>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50000"/>
              </a:lnSpc>
              <a:buNone/>
            </a:pPr>
            <a:r>
              <a:rPr lang="sv-FI" sz="2000" b="1">
                <a:solidFill>
                  <a:srgbClr val="535136"/>
                </a:solidFill>
                <a:latin typeface="Inter Bold"/>
                <a:ea typeface="Inter Bold"/>
              </a:rPr>
              <a:t>Priset på företagstomter bestäms utifrån ett marknadsvärde som fastställs av en utomstående värderare. Försäljningen av företagstomter är en del av kommunens näringspolitik vilket betyder att varje företagstomtköp och villkoren för köpet vid behov kan förhandlas separat i syfte att säkerställa en likvärdig behandling av köparna. Tomtchefen, markanvändningssektionen, kommunstyrelsen eller fullmäktige godkänner tomtens pris i samband med försäljningsbeslutet. </a:t>
            </a:r>
            <a:br>
              <a:rPr lang="sv-FI" sz="2000" b="1">
                <a:solidFill>
                  <a:srgbClr val="535136"/>
                </a:solidFill>
                <a:latin typeface="Inter Bold"/>
                <a:ea typeface="Inter Bold"/>
              </a:rPr>
            </a:br>
            <a:endParaRPr lang="sv-FI" sz="2000" b="1">
              <a:solidFill>
                <a:srgbClr val="535136"/>
              </a:solidFill>
              <a:latin typeface="Inter Bold"/>
              <a:ea typeface="Inter Bold"/>
            </a:endParaRPr>
          </a:p>
          <a:p>
            <a:pPr marL="0" lvl="1" indent="0">
              <a:lnSpc>
                <a:spcPct val="150000"/>
              </a:lnSpc>
              <a:buNone/>
            </a:pPr>
            <a:r>
              <a:rPr lang="sv-FI" sz="2000" b="1">
                <a:solidFill>
                  <a:srgbClr val="535136"/>
                </a:solidFill>
                <a:latin typeface="Inter Bold"/>
                <a:ea typeface="Inter Bold"/>
              </a:rPr>
              <a:t>Om tomterna arrenderas ut, är tomternas årsarrende 6 % av tomtens gängse värde.</a:t>
            </a:r>
            <a:br>
              <a:rPr lang="sv-FI" sz="2000" b="1">
                <a:solidFill>
                  <a:srgbClr val="535136"/>
                </a:solidFill>
                <a:latin typeface="Inter Bold"/>
                <a:ea typeface="Inter Bold"/>
              </a:rPr>
            </a:br>
            <a:endParaRPr lang="sv-FI" sz="2000" b="1">
              <a:solidFill>
                <a:srgbClr val="535136"/>
              </a:solidFill>
              <a:latin typeface="Inter Bold"/>
              <a:ea typeface="Inter Bold"/>
            </a:endParaRPr>
          </a:p>
          <a:p>
            <a:pPr marL="0" lvl="1" indent="0">
              <a:lnSpc>
                <a:spcPct val="150000"/>
              </a:lnSpc>
              <a:buNone/>
            </a:pPr>
            <a:r>
              <a:rPr lang="sv-FI" sz="2000" b="1">
                <a:solidFill>
                  <a:srgbClr val="535136"/>
                </a:solidFill>
                <a:latin typeface="Inter Bold"/>
                <a:ea typeface="Inter Bold"/>
                <a:hlinkClick r:id="rId4"/>
              </a:rPr>
              <a:t>Principer för tomtöverlåtelser 2019 kst 26.11.2019</a:t>
            </a:r>
          </a:p>
          <a:p>
            <a:pPr marL="285750" lvl="1" indent="-285750">
              <a:lnSpc>
                <a:spcPct val="150000"/>
              </a:lnSpc>
            </a:pPr>
            <a:endParaRPr lang="fi-FI" sz="2000" b="1">
              <a:solidFill>
                <a:srgbClr val="535136"/>
              </a:solidFill>
              <a:latin typeface="Inter Bold"/>
              <a:ea typeface="Inter Bold"/>
            </a:endParaRPr>
          </a:p>
        </p:txBody>
      </p:sp>
    </p:spTree>
    <p:extLst>
      <p:ext uri="{BB962C8B-B14F-4D97-AF65-F5344CB8AC3E}">
        <p14:creationId xmlns:p14="http://schemas.microsoft.com/office/powerpoint/2010/main" val="4281391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53FC-60C8-33C9-E397-5CFDE0326805}"/>
            </a:ext>
          </a:extLst>
        </p:cNvPr>
        <p:cNvGrpSpPr/>
        <p:nvPr/>
      </p:nvGrpSpPr>
      <p:grpSpPr>
        <a:xfrm>
          <a:off x="0" y="0"/>
          <a:ext cx="0" cy="0"/>
          <a:chOff x="0" y="0"/>
          <a:chExt cx="0" cy="0"/>
        </a:xfrm>
      </p:grpSpPr>
      <p:pic>
        <p:nvPicPr>
          <p:cNvPr id="10" name="Kuva 9">
            <a:extLst>
              <a:ext uri="{FF2B5EF4-FFF2-40B4-BE49-F238E27FC236}">
                <a16:creationId xmlns:a16="http://schemas.microsoft.com/office/drawing/2014/main" id="{BEBFCCE4-97B8-DBFD-07E0-7C5829A7FDC3}"/>
              </a:ext>
            </a:extLst>
          </p:cNvPr>
          <p:cNvPicPr>
            <a:picLocks noChangeAspect="1"/>
          </p:cNvPicPr>
          <p:nvPr/>
        </p:nvPicPr>
        <p:blipFill>
          <a:blip r:embed="rId3" cstate="print">
            <a:extLst>
              <a:ext uri="{28A0092B-C50C-407E-A947-70E740481C1C}">
                <a14:useLocalDpi xmlns:a14="http://schemas.microsoft.com/office/drawing/2010/main" val="0"/>
              </a:ext>
            </a:extLst>
          </a:blip>
          <a:srcRect l="4091" t="10805" r="3593" b="11304"/>
          <a:stretch>
            <a:fillRect/>
          </a:stretch>
        </p:blipFill>
        <p:spPr>
          <a:xfrm>
            <a:off x="0" y="0"/>
            <a:ext cx="12192000" cy="6858000"/>
          </a:xfrm>
          <a:prstGeom prst="rect">
            <a:avLst/>
          </a:prstGeom>
        </p:spPr>
      </p:pic>
      <p:sp>
        <p:nvSpPr>
          <p:cNvPr id="9" name="Suorakulmio 8">
            <a:extLst>
              <a:ext uri="{FF2B5EF4-FFF2-40B4-BE49-F238E27FC236}">
                <a16:creationId xmlns:a16="http://schemas.microsoft.com/office/drawing/2014/main" id="{DC503818-65D2-A543-6F03-70730D3E7905}"/>
              </a:ext>
            </a:extLst>
          </p:cNvPr>
          <p:cNvSpPr/>
          <p:nvPr/>
        </p:nvSpPr>
        <p:spPr>
          <a:xfrm>
            <a:off x="6257121" y="1386729"/>
            <a:ext cx="1616167" cy="1692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Freeform 4">
            <a:extLst>
              <a:ext uri="{FF2B5EF4-FFF2-40B4-BE49-F238E27FC236}">
                <a16:creationId xmlns:a16="http://schemas.microsoft.com/office/drawing/2014/main" id="{65E6DB71-FBEE-B5EA-DD6A-83FA7EB56A5E}"/>
              </a:ext>
            </a:extLst>
          </p:cNvPr>
          <p:cNvSpPr/>
          <p:nvPr/>
        </p:nvSpPr>
        <p:spPr>
          <a:xfrm rot="-10800000">
            <a:off x="183313" y="-1005926"/>
            <a:ext cx="12192000" cy="7210171"/>
          </a:xfrm>
          <a:custGeom>
            <a:avLst/>
            <a:gdLst/>
            <a:ahLst/>
            <a:cxnLst/>
            <a:rect l="l" t="t" r="r" b="b"/>
            <a:pathLst>
              <a:path w="18288000" h="10815257">
                <a:moveTo>
                  <a:pt x="0" y="0"/>
                </a:moveTo>
                <a:lnTo>
                  <a:pt x="18288000" y="0"/>
                </a:lnTo>
                <a:lnTo>
                  <a:pt x="18288000" y="10815257"/>
                </a:lnTo>
                <a:lnTo>
                  <a:pt x="0" y="10815257"/>
                </a:lnTo>
                <a:lnTo>
                  <a:pt x="0" y="0"/>
                </a:lnTo>
                <a:close/>
              </a:path>
            </a:pathLst>
          </a:custGeom>
          <a:blipFill>
            <a:blip r:embed="rId4">
              <a:alphaModFix amt="51000"/>
            </a:blip>
            <a:stretch>
              <a:fillRect t="-12212" b="-12212"/>
            </a:stretch>
          </a:blipFill>
        </p:spPr>
        <p:txBody>
          <a:bodyPr/>
          <a:lstStyle/>
          <a:p>
            <a:endParaRPr lang="en-GB" sz="1200"/>
          </a:p>
        </p:txBody>
      </p:sp>
      <p:grpSp>
        <p:nvGrpSpPr>
          <p:cNvPr id="15" name="Group 4">
            <a:extLst>
              <a:ext uri="{FF2B5EF4-FFF2-40B4-BE49-F238E27FC236}">
                <a16:creationId xmlns:a16="http://schemas.microsoft.com/office/drawing/2014/main" id="{E6C73E43-9067-FA32-E037-A82B00329A0F}"/>
              </a:ext>
            </a:extLst>
          </p:cNvPr>
          <p:cNvGrpSpPr/>
          <p:nvPr/>
        </p:nvGrpSpPr>
        <p:grpSpPr>
          <a:xfrm>
            <a:off x="444873" y="653754"/>
            <a:ext cx="11278340" cy="5133310"/>
            <a:chOff x="0" y="-28575"/>
            <a:chExt cx="2477401" cy="1575400"/>
          </a:xfrm>
        </p:grpSpPr>
        <p:sp>
          <p:nvSpPr>
            <p:cNvPr id="16" name="Freeform 5">
              <a:extLst>
                <a:ext uri="{FF2B5EF4-FFF2-40B4-BE49-F238E27FC236}">
                  <a16:creationId xmlns:a16="http://schemas.microsoft.com/office/drawing/2014/main" id="{1B0C3953-A2EB-A407-7365-AFA9DBB51D7D}"/>
                </a:ext>
              </a:extLst>
            </p:cNvPr>
            <p:cNvSpPr/>
            <p:nvPr/>
          </p:nvSpPr>
          <p:spPr>
            <a:xfrm>
              <a:off x="5665" y="52678"/>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17" name="TextBox 6">
              <a:extLst>
                <a:ext uri="{FF2B5EF4-FFF2-40B4-BE49-F238E27FC236}">
                  <a16:creationId xmlns:a16="http://schemas.microsoft.com/office/drawing/2014/main" id="{02212DF5-16AC-D075-A917-1A16430110C7}"/>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pic>
        <p:nvPicPr>
          <p:cNvPr id="14" name="Kuva 13">
            <a:extLst>
              <a:ext uri="{FF2B5EF4-FFF2-40B4-BE49-F238E27FC236}">
                <a16:creationId xmlns:a16="http://schemas.microsoft.com/office/drawing/2014/main" id="{1C3BDB96-98FF-C42B-244C-5B485AB7D27A}"/>
              </a:ext>
            </a:extLst>
          </p:cNvPr>
          <p:cNvPicPr>
            <a:picLocks noChangeAspect="1"/>
          </p:cNvPicPr>
          <p:nvPr/>
        </p:nvPicPr>
        <p:blipFill>
          <a:blip r:embed="rId5"/>
          <a:srcRect b="10926"/>
          <a:stretch>
            <a:fillRect/>
          </a:stretch>
        </p:blipFill>
        <p:spPr>
          <a:xfrm>
            <a:off x="6298577" y="1730476"/>
            <a:ext cx="1574711" cy="1355594"/>
          </a:xfrm>
          <a:prstGeom prst="rect">
            <a:avLst/>
          </a:prstGeom>
        </p:spPr>
      </p:pic>
      <p:pic>
        <p:nvPicPr>
          <p:cNvPr id="11" name="Kuva 10" descr="Kuva, joka sisältää kohteen Ihmisen kasvot, lasit, henkilö, kaula&#10;&#10;Kuvaus luotu automaattisesti">
            <a:extLst>
              <a:ext uri="{FF2B5EF4-FFF2-40B4-BE49-F238E27FC236}">
                <a16:creationId xmlns:a16="http://schemas.microsoft.com/office/drawing/2014/main" id="{1630A8E5-786C-2053-F1E9-7F68F457DDF4}"/>
              </a:ext>
            </a:extLst>
          </p:cNvPr>
          <p:cNvPicPr>
            <a:picLocks noChangeAspect="1"/>
          </p:cNvPicPr>
          <p:nvPr/>
        </p:nvPicPr>
        <p:blipFill>
          <a:blip r:embed="rId6" cstate="print">
            <a:extLst>
              <a:ext uri="{28A0092B-C50C-407E-A947-70E740481C1C}">
                <a14:useLocalDpi xmlns:a14="http://schemas.microsoft.com/office/drawing/2010/main" val="0"/>
              </a:ext>
            </a:extLst>
          </a:blip>
          <a:srcRect r="3615" b="16700"/>
          <a:stretch/>
        </p:blipFill>
        <p:spPr>
          <a:xfrm>
            <a:off x="852686" y="1359230"/>
            <a:ext cx="1603029" cy="1692000"/>
          </a:xfrm>
          <a:prstGeom prst="rect">
            <a:avLst/>
          </a:prstGeom>
        </p:spPr>
      </p:pic>
      <p:sp>
        <p:nvSpPr>
          <p:cNvPr id="5" name="Tekstin paikkamerkki 4">
            <a:extLst>
              <a:ext uri="{FF2B5EF4-FFF2-40B4-BE49-F238E27FC236}">
                <a16:creationId xmlns:a16="http://schemas.microsoft.com/office/drawing/2014/main" id="{0379B565-82D9-920D-E7B1-2D30EFCA9094}"/>
              </a:ext>
            </a:extLst>
          </p:cNvPr>
          <p:cNvSpPr txBox="1">
            <a:spLocks/>
          </p:cNvSpPr>
          <p:nvPr/>
        </p:nvSpPr>
        <p:spPr>
          <a:xfrm>
            <a:off x="7903768" y="1070936"/>
            <a:ext cx="3806550" cy="2151941"/>
          </a:xfrm>
          <a:prstGeom prst="rect">
            <a:avLst/>
          </a:prstGeom>
        </p:spPr>
        <p:txBody>
          <a:bodyPr vert="horz" lIns="91440" tIns="45720" rIns="91440" bIns="45720" rtlCol="0">
            <a:noAutofit/>
          </a:bodyPr>
          <a:lstStyle>
            <a:lvl1pPr marL="230400" indent="-2304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7600" indent="-2304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4800" indent="-2304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2000" indent="-2304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9200" indent="-2304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4574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146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3718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290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sv-FI" sz="1700" b="1"/>
              <a:t>Har du ett stort projekt i behov av planläggning?</a:t>
            </a:r>
          </a:p>
          <a:p>
            <a:pPr marL="0" indent="0">
              <a:lnSpc>
                <a:spcPct val="100000"/>
              </a:lnSpc>
              <a:spcBef>
                <a:spcPts val="0"/>
              </a:spcBef>
              <a:buNone/>
            </a:pPr>
            <a:r>
              <a:rPr lang="sv-FI" sz="1700" b="1"/>
              <a:t>Ta kontakt:</a:t>
            </a:r>
            <a:endParaRPr lang="fi-FI" sz="1700" b="1"/>
          </a:p>
          <a:p>
            <a:pPr marL="0" indent="0">
              <a:lnSpc>
                <a:spcPct val="100000"/>
              </a:lnSpc>
              <a:spcBef>
                <a:spcPts val="0"/>
              </a:spcBef>
              <a:buNone/>
            </a:pPr>
            <a:r>
              <a:rPr lang="fi-FI" sz="1700" b="1" err="1"/>
              <a:t>Samhällsdirektör</a:t>
            </a:r>
            <a:endParaRPr lang="fi-FI" sz="1700" b="1"/>
          </a:p>
          <a:p>
            <a:pPr marL="0" indent="0">
              <a:lnSpc>
                <a:spcPct val="70000"/>
              </a:lnSpc>
              <a:buNone/>
            </a:pPr>
            <a:r>
              <a:rPr lang="fi-FI" sz="1700"/>
              <a:t>Eric Roselius</a:t>
            </a:r>
          </a:p>
          <a:p>
            <a:pPr marL="0" indent="0">
              <a:lnSpc>
                <a:spcPct val="70000"/>
              </a:lnSpc>
              <a:buNone/>
            </a:pPr>
            <a:r>
              <a:rPr lang="fi-FI" sz="1700">
                <a:hlinkClick r:id="rId7">
                  <a:extLst>
                    <a:ext uri="{A12FA001-AC4F-418D-AE19-62706E023703}">
                      <ahyp:hlinkClr xmlns:ahyp="http://schemas.microsoft.com/office/drawing/2018/hyperlinkcolor" val="tx"/>
                    </a:ext>
                  </a:extLst>
                </a:hlinkClick>
              </a:rPr>
              <a:t>eric.roselius@sibbo.fi</a:t>
            </a:r>
            <a:br>
              <a:rPr lang="fi-FI" sz="1700"/>
            </a:br>
            <a:br>
              <a:rPr lang="fi-FI" sz="1700"/>
            </a:br>
            <a:r>
              <a:rPr lang="fi-FI" sz="1700"/>
              <a:t>+358 40 153 1037</a:t>
            </a:r>
          </a:p>
        </p:txBody>
      </p:sp>
      <p:sp>
        <p:nvSpPr>
          <p:cNvPr id="6" name="Tekstin paikkamerkki 4">
            <a:extLst>
              <a:ext uri="{FF2B5EF4-FFF2-40B4-BE49-F238E27FC236}">
                <a16:creationId xmlns:a16="http://schemas.microsoft.com/office/drawing/2014/main" id="{B6F71B44-6817-E18F-0A73-F23A5E4C8433}"/>
              </a:ext>
            </a:extLst>
          </p:cNvPr>
          <p:cNvSpPr txBox="1">
            <a:spLocks/>
          </p:cNvSpPr>
          <p:nvPr/>
        </p:nvSpPr>
        <p:spPr>
          <a:xfrm>
            <a:off x="2639028" y="1242582"/>
            <a:ext cx="3434780" cy="1980295"/>
          </a:xfrm>
          <a:prstGeom prst="rect">
            <a:avLst/>
          </a:prstGeom>
        </p:spPr>
        <p:txBody>
          <a:bodyPr vert="horz" lIns="91440" tIns="45720" rIns="91440" bIns="45720" rtlCol="0">
            <a:noAutofit/>
          </a:bodyPr>
          <a:lstStyle>
            <a:lvl1pPr marL="230400" indent="-2304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7600" indent="-2304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4800" indent="-2304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2000" indent="-2304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9200" indent="-2304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4574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146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3718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290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v-FI" sz="1700" b="1"/>
              <a:t>Har du en specifik tomt i sikte? </a:t>
            </a:r>
            <a:br>
              <a:rPr lang="sv-FI" sz="1700" b="1"/>
            </a:br>
            <a:r>
              <a:rPr lang="sv-FI" sz="1700" b="1"/>
              <a:t>Ta kontakt:</a:t>
            </a:r>
          </a:p>
          <a:p>
            <a:pPr marL="0" indent="0">
              <a:lnSpc>
                <a:spcPct val="100000"/>
              </a:lnSpc>
              <a:buNone/>
            </a:pPr>
            <a:r>
              <a:rPr lang="sv-FI" sz="1700" b="1"/>
              <a:t>Markanvändningsexpert</a:t>
            </a:r>
          </a:p>
          <a:p>
            <a:pPr marL="0" indent="0">
              <a:lnSpc>
                <a:spcPct val="70000"/>
              </a:lnSpc>
              <a:buNone/>
            </a:pPr>
            <a:r>
              <a:rPr lang="sv-FI" sz="1700"/>
              <a:t>Harri </a:t>
            </a:r>
            <a:r>
              <a:rPr lang="sv-FI" sz="1700" err="1"/>
              <a:t>Kumpulainen</a:t>
            </a:r>
            <a:endParaRPr lang="sv-FI" sz="1700"/>
          </a:p>
          <a:p>
            <a:pPr marL="0" indent="0">
              <a:lnSpc>
                <a:spcPct val="70000"/>
              </a:lnSpc>
              <a:buNone/>
            </a:pPr>
            <a:r>
              <a:rPr lang="sv-FI" sz="1700">
                <a:hlinkClick r:id="rId8">
                  <a:extLst>
                    <a:ext uri="{A12FA001-AC4F-418D-AE19-62706E023703}">
                      <ahyp:hlinkClr xmlns:ahyp="http://schemas.microsoft.com/office/drawing/2018/hyperlinkcolor" val="tx"/>
                    </a:ext>
                  </a:extLst>
                </a:hlinkClick>
              </a:rPr>
              <a:t>harri.kumpulainen@sibbo.fi</a:t>
            </a:r>
          </a:p>
          <a:p>
            <a:pPr marL="0" indent="0">
              <a:lnSpc>
                <a:spcPct val="70000"/>
              </a:lnSpc>
              <a:buNone/>
            </a:pPr>
            <a:r>
              <a:rPr lang="sv-FI" sz="1700"/>
              <a:t>+358 40 615 9771</a:t>
            </a:r>
          </a:p>
          <a:p>
            <a:pPr marL="0" indent="0">
              <a:lnSpc>
                <a:spcPct val="70000"/>
              </a:lnSpc>
              <a:buFont typeface="Arial" panose="020B0604020202020204" pitchFamily="34" charset="0"/>
              <a:buNone/>
            </a:pPr>
            <a:endParaRPr lang="fi-FI" sz="2000"/>
          </a:p>
        </p:txBody>
      </p:sp>
      <p:sp>
        <p:nvSpPr>
          <p:cNvPr id="2" name="Suorakulmio 1">
            <a:extLst>
              <a:ext uri="{FF2B5EF4-FFF2-40B4-BE49-F238E27FC236}">
                <a16:creationId xmlns:a16="http://schemas.microsoft.com/office/drawing/2014/main" id="{5F8B6CF8-B8D6-3169-2E86-B909FB25C6A8}"/>
              </a:ext>
            </a:extLst>
          </p:cNvPr>
          <p:cNvSpPr/>
          <p:nvPr/>
        </p:nvSpPr>
        <p:spPr>
          <a:xfrm>
            <a:off x="930465" y="3621023"/>
            <a:ext cx="1627839" cy="18755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3" name="Kuva 2">
            <a:extLst>
              <a:ext uri="{FF2B5EF4-FFF2-40B4-BE49-F238E27FC236}">
                <a16:creationId xmlns:a16="http://schemas.microsoft.com/office/drawing/2014/main" id="{1DF481C5-EA8D-242C-07AD-9E0F42C9AF36}"/>
              </a:ext>
            </a:extLst>
          </p:cNvPr>
          <p:cNvPicPr>
            <a:picLocks noChangeAspect="1"/>
          </p:cNvPicPr>
          <p:nvPr/>
        </p:nvPicPr>
        <p:blipFill>
          <a:blip r:embed="rId9"/>
          <a:srcRect b="9458"/>
          <a:stretch>
            <a:fillRect/>
          </a:stretch>
        </p:blipFill>
        <p:spPr>
          <a:xfrm>
            <a:off x="1004697" y="3621024"/>
            <a:ext cx="1553607" cy="1875519"/>
          </a:xfrm>
          <a:prstGeom prst="rect">
            <a:avLst/>
          </a:prstGeom>
          <a:noFill/>
        </p:spPr>
      </p:pic>
      <p:sp>
        <p:nvSpPr>
          <p:cNvPr id="4" name="Tekstin paikkamerkki 4">
            <a:extLst>
              <a:ext uri="{FF2B5EF4-FFF2-40B4-BE49-F238E27FC236}">
                <a16:creationId xmlns:a16="http://schemas.microsoft.com/office/drawing/2014/main" id="{913B2340-1A09-C5E8-135F-3AEF157CBC8E}"/>
              </a:ext>
            </a:extLst>
          </p:cNvPr>
          <p:cNvSpPr txBox="1">
            <a:spLocks/>
          </p:cNvSpPr>
          <p:nvPr/>
        </p:nvSpPr>
        <p:spPr>
          <a:xfrm>
            <a:off x="2665525" y="3350917"/>
            <a:ext cx="4388418" cy="2366469"/>
          </a:xfrm>
          <a:prstGeom prst="rect">
            <a:avLst/>
          </a:prstGeom>
        </p:spPr>
        <p:txBody>
          <a:bodyPr vert="horz" lIns="91440" tIns="45720" rIns="91440" bIns="45720" rtlCol="0">
            <a:noAutofit/>
          </a:bodyPr>
          <a:lstStyle>
            <a:lvl1pPr marL="230400" indent="-2304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7600" indent="-2304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4800" indent="-2304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2000" indent="-2304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9200" indent="-2304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4574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146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3718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290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v-FI" sz="1700" b="1"/>
              <a:t>Är du intresserad av möjligheterna och är ännu ute efter ett läge för ditt företag? </a:t>
            </a:r>
            <a:br>
              <a:rPr lang="sv-FI" sz="1700" b="1"/>
            </a:br>
            <a:r>
              <a:rPr lang="sv-FI" sz="1700" b="1"/>
              <a:t>Ta kontakt:</a:t>
            </a:r>
          </a:p>
          <a:p>
            <a:pPr marL="0" indent="0">
              <a:lnSpc>
                <a:spcPct val="100000"/>
              </a:lnSpc>
              <a:buNone/>
            </a:pPr>
            <a:r>
              <a:rPr lang="sv-FI" sz="1700" b="1"/>
              <a:t>Business </a:t>
            </a:r>
            <a:r>
              <a:rPr lang="sv-FI" sz="1700" b="1" err="1"/>
              <a:t>Developer</a:t>
            </a:r>
            <a:endParaRPr lang="sv-FI" sz="1700" b="1"/>
          </a:p>
          <a:p>
            <a:pPr marL="0" indent="0">
              <a:buNone/>
            </a:pPr>
            <a:r>
              <a:rPr lang="sv-FI" sz="1700" err="1"/>
              <a:t>Pinja</a:t>
            </a:r>
            <a:r>
              <a:rPr lang="sv-FI" sz="1700"/>
              <a:t> </a:t>
            </a:r>
            <a:r>
              <a:rPr lang="sv-FI" sz="1700" err="1"/>
              <a:t>Heimala</a:t>
            </a:r>
            <a:endParaRPr lang="sv-FI" sz="1700"/>
          </a:p>
          <a:p>
            <a:pPr marL="0" indent="0">
              <a:buNone/>
            </a:pPr>
            <a:r>
              <a:rPr lang="sv-FI" sz="1700">
                <a:hlinkClick r:id="rId10">
                  <a:extLst>
                    <a:ext uri="{A12FA001-AC4F-418D-AE19-62706E023703}">
                      <ahyp:hlinkClr xmlns:ahyp="http://schemas.microsoft.com/office/drawing/2018/hyperlinkcolor" val="tx"/>
                    </a:ext>
                  </a:extLst>
                </a:hlinkClick>
              </a:rPr>
              <a:t>pinja.heimala@sibbo.fi</a:t>
            </a:r>
          </a:p>
          <a:p>
            <a:pPr marL="0" indent="0">
              <a:buNone/>
            </a:pPr>
            <a:r>
              <a:rPr lang="sv-FI" sz="1700"/>
              <a:t>+358 40 194 6168</a:t>
            </a:r>
          </a:p>
          <a:p>
            <a:endParaRPr lang="fi-FI" sz="1700"/>
          </a:p>
        </p:txBody>
      </p:sp>
    </p:spTree>
    <p:extLst>
      <p:ext uri="{BB962C8B-B14F-4D97-AF65-F5344CB8AC3E}">
        <p14:creationId xmlns:p14="http://schemas.microsoft.com/office/powerpoint/2010/main" val="13391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443FB-BD08-788B-CE04-C15D5933C0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DC35866-3B0A-8E2F-A987-A006C246FE30}"/>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419" r="-419"/>
            </a:stretch>
          </a:blipFill>
        </p:spPr>
        <p:txBody>
          <a:bodyPr/>
          <a:lstStyle/>
          <a:p>
            <a:endParaRPr lang="en-GB" sz="1200"/>
          </a:p>
        </p:txBody>
      </p:sp>
      <p:sp>
        <p:nvSpPr>
          <p:cNvPr id="3" name="TextBox 3">
            <a:extLst>
              <a:ext uri="{FF2B5EF4-FFF2-40B4-BE49-F238E27FC236}">
                <a16:creationId xmlns:a16="http://schemas.microsoft.com/office/drawing/2014/main" id="{5DF27748-9D8E-1E6A-34C1-104EB3219289}"/>
              </a:ext>
            </a:extLst>
          </p:cNvPr>
          <p:cNvSpPr txBox="1"/>
          <p:nvPr/>
        </p:nvSpPr>
        <p:spPr>
          <a:xfrm>
            <a:off x="-1046480" y="428178"/>
            <a:ext cx="14030960" cy="4985980"/>
          </a:xfrm>
          <a:prstGeom prst="rect">
            <a:avLst/>
          </a:prstGeom>
        </p:spPr>
        <p:txBody>
          <a:bodyPr lIns="0" tIns="0" rIns="0" bIns="0" rtlCol="0" anchor="t">
            <a:spAutoFit/>
          </a:bodyPr>
          <a:lstStyle/>
          <a:p>
            <a:pPr algn="ctr">
              <a:spcBef>
                <a:spcPct val="0"/>
              </a:spcBef>
            </a:pPr>
            <a:r>
              <a:rPr lang="sv-FI" sz="10800" b="1">
                <a:solidFill>
                  <a:srgbClr val="F8F8F8"/>
                </a:solidFill>
                <a:latin typeface="Agrandir Bold"/>
                <a:ea typeface="Agrandir Bold"/>
                <a:cs typeface="Agrandir Bold"/>
                <a:sym typeface="Agrandir Bold"/>
              </a:rPr>
              <a:t>VARMT</a:t>
            </a:r>
          </a:p>
          <a:p>
            <a:pPr algn="ctr">
              <a:spcBef>
                <a:spcPct val="0"/>
              </a:spcBef>
            </a:pPr>
            <a:r>
              <a:rPr lang="sv-FI" sz="10800" b="1">
                <a:solidFill>
                  <a:srgbClr val="F8F8F8"/>
                </a:solidFill>
                <a:latin typeface="Agrandir Bold"/>
                <a:ea typeface="Agrandir Bold"/>
                <a:cs typeface="Agrandir Bold"/>
                <a:sym typeface="Agrandir Bold"/>
              </a:rPr>
              <a:t>VÄLKOMMEN</a:t>
            </a:r>
          </a:p>
          <a:p>
            <a:pPr algn="ctr">
              <a:spcBef>
                <a:spcPct val="0"/>
              </a:spcBef>
            </a:pPr>
            <a:r>
              <a:rPr lang="sv-FI" sz="10800" b="1">
                <a:solidFill>
                  <a:srgbClr val="F8F8F8"/>
                </a:solidFill>
                <a:latin typeface="Agrandir Bold"/>
                <a:ea typeface="Agrandir Bold"/>
                <a:cs typeface="Agrandir Bold"/>
                <a:sym typeface="Agrandir Bold"/>
              </a:rPr>
              <a:t>TILL SIBBO!</a:t>
            </a:r>
          </a:p>
        </p:txBody>
      </p:sp>
      <p:sp>
        <p:nvSpPr>
          <p:cNvPr id="7" name="Freeform 7">
            <a:extLst>
              <a:ext uri="{FF2B5EF4-FFF2-40B4-BE49-F238E27FC236}">
                <a16:creationId xmlns:a16="http://schemas.microsoft.com/office/drawing/2014/main" id="{83693FF2-9A25-9BE7-8CB4-25E4F6C44F44}"/>
              </a:ext>
            </a:extLst>
          </p:cNvPr>
          <p:cNvSpPr/>
          <p:nvPr/>
        </p:nvSpPr>
        <p:spPr>
          <a:xfrm>
            <a:off x="9761809" y="5534044"/>
            <a:ext cx="1744391" cy="638156"/>
          </a:xfrm>
          <a:custGeom>
            <a:avLst/>
            <a:gdLst/>
            <a:ahLst/>
            <a:cxnLst/>
            <a:rect l="l" t="t" r="r" b="b"/>
            <a:pathLst>
              <a:path w="2616586" h="957234">
                <a:moveTo>
                  <a:pt x="0" y="0"/>
                </a:moveTo>
                <a:lnTo>
                  <a:pt x="2616586" y="0"/>
                </a:lnTo>
                <a:lnTo>
                  <a:pt x="2616586" y="957234"/>
                </a:lnTo>
                <a:lnTo>
                  <a:pt x="0" y="957234"/>
                </a:lnTo>
                <a:lnTo>
                  <a:pt x="0" y="0"/>
                </a:lnTo>
                <a:close/>
              </a:path>
            </a:pathLst>
          </a:custGeom>
          <a:blipFill>
            <a:blip r:embed="rId4"/>
            <a:stretch>
              <a:fillRect/>
            </a:stretch>
          </a:blipFill>
        </p:spPr>
        <p:txBody>
          <a:bodyPr/>
          <a:lstStyle/>
          <a:p>
            <a:endParaRPr lang="en-GB" sz="1200"/>
          </a:p>
        </p:txBody>
      </p:sp>
    </p:spTree>
    <p:extLst>
      <p:ext uri="{BB962C8B-B14F-4D97-AF65-F5344CB8AC3E}">
        <p14:creationId xmlns:p14="http://schemas.microsoft.com/office/powerpoint/2010/main" val="316453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761809" y="5837555"/>
            <a:ext cx="1744391" cy="638156"/>
          </a:xfrm>
          <a:custGeom>
            <a:avLst/>
            <a:gdLst/>
            <a:ahLst/>
            <a:cxnLst/>
            <a:rect l="l" t="t" r="r" b="b"/>
            <a:pathLst>
              <a:path w="2616586" h="957234">
                <a:moveTo>
                  <a:pt x="0" y="0"/>
                </a:moveTo>
                <a:lnTo>
                  <a:pt x="2616586" y="0"/>
                </a:lnTo>
                <a:lnTo>
                  <a:pt x="2616586" y="957235"/>
                </a:lnTo>
                <a:lnTo>
                  <a:pt x="0" y="957235"/>
                </a:lnTo>
                <a:lnTo>
                  <a:pt x="0" y="0"/>
                </a:lnTo>
                <a:close/>
              </a:path>
            </a:pathLst>
          </a:custGeom>
          <a:blipFill>
            <a:blip r:embed="rId3"/>
            <a:stretch>
              <a:fillRect/>
            </a:stretch>
          </a:blipFill>
        </p:spPr>
        <p:txBody>
          <a:bodyPr/>
          <a:lstStyle/>
          <a:p>
            <a:endParaRPr lang="en-GB" sz="1200"/>
          </a:p>
        </p:txBody>
      </p:sp>
      <p:sp>
        <p:nvSpPr>
          <p:cNvPr id="3" name="Freeform 3"/>
          <p:cNvSpPr/>
          <p:nvPr/>
        </p:nvSpPr>
        <p:spPr>
          <a:xfrm>
            <a:off x="0" y="0"/>
            <a:ext cx="13072820" cy="8709766"/>
          </a:xfrm>
          <a:custGeom>
            <a:avLst/>
            <a:gdLst/>
            <a:ahLst/>
            <a:cxnLst/>
            <a:rect l="l" t="t" r="r" b="b"/>
            <a:pathLst>
              <a:path w="19609230" h="13064649">
                <a:moveTo>
                  <a:pt x="0" y="0"/>
                </a:moveTo>
                <a:lnTo>
                  <a:pt x="19609230" y="0"/>
                </a:lnTo>
                <a:lnTo>
                  <a:pt x="19609230" y="13064649"/>
                </a:lnTo>
                <a:lnTo>
                  <a:pt x="0" y="13064649"/>
                </a:lnTo>
                <a:lnTo>
                  <a:pt x="0" y="0"/>
                </a:lnTo>
                <a:close/>
              </a:path>
            </a:pathLst>
          </a:custGeom>
          <a:blipFill>
            <a:blip r:embed="rId4"/>
            <a:stretch>
              <a:fillRect/>
            </a:stretch>
          </a:blipFill>
        </p:spPr>
        <p:txBody>
          <a:bodyPr/>
          <a:lstStyle/>
          <a:p>
            <a:endParaRPr lang="en-GB" sz="1200"/>
          </a:p>
        </p:txBody>
      </p:sp>
      <p:sp>
        <p:nvSpPr>
          <p:cNvPr id="4" name="Freeform 4"/>
          <p:cNvSpPr/>
          <p:nvPr/>
        </p:nvSpPr>
        <p:spPr>
          <a:xfrm rot="-10800000">
            <a:off x="223533" y="0"/>
            <a:ext cx="13103811" cy="7210171"/>
          </a:xfrm>
          <a:custGeom>
            <a:avLst/>
            <a:gdLst/>
            <a:ahLst/>
            <a:cxnLst/>
            <a:rect l="l" t="t" r="r" b="b"/>
            <a:pathLst>
              <a:path w="18288000" h="10815257">
                <a:moveTo>
                  <a:pt x="0" y="0"/>
                </a:moveTo>
                <a:lnTo>
                  <a:pt x="18288000" y="0"/>
                </a:lnTo>
                <a:lnTo>
                  <a:pt x="18288000" y="10815257"/>
                </a:lnTo>
                <a:lnTo>
                  <a:pt x="0" y="10815257"/>
                </a:lnTo>
                <a:lnTo>
                  <a:pt x="0" y="0"/>
                </a:lnTo>
                <a:close/>
              </a:path>
            </a:pathLst>
          </a:custGeom>
          <a:blipFill>
            <a:blip r:embed="rId5">
              <a:alphaModFix amt="51000"/>
            </a:blip>
            <a:stretch>
              <a:fillRect t="-12212" b="-12212"/>
            </a:stretch>
          </a:blipFill>
        </p:spPr>
        <p:txBody>
          <a:bodyPr/>
          <a:lstStyle/>
          <a:p>
            <a:endParaRPr lang="en-GB" sz="1200"/>
          </a:p>
        </p:txBody>
      </p:sp>
      <p:sp>
        <p:nvSpPr>
          <p:cNvPr id="5" name="Freeform 5"/>
          <p:cNvSpPr/>
          <p:nvPr/>
        </p:nvSpPr>
        <p:spPr>
          <a:xfrm>
            <a:off x="10851391" y="975641"/>
            <a:ext cx="1309618" cy="575687"/>
          </a:xfrm>
          <a:custGeom>
            <a:avLst/>
            <a:gdLst/>
            <a:ahLst/>
            <a:cxnLst/>
            <a:rect l="l" t="t" r="r" b="b"/>
            <a:pathLst>
              <a:path w="1964427" h="863530">
                <a:moveTo>
                  <a:pt x="0" y="0"/>
                </a:moveTo>
                <a:lnTo>
                  <a:pt x="1964428" y="0"/>
                </a:lnTo>
                <a:lnTo>
                  <a:pt x="1964428" y="863530"/>
                </a:lnTo>
                <a:lnTo>
                  <a:pt x="0" y="863530"/>
                </a:lnTo>
                <a:lnTo>
                  <a:pt x="0" y="0"/>
                </a:lnTo>
                <a:close/>
              </a:path>
            </a:pathLst>
          </a:custGeom>
          <a:blipFill>
            <a:blip r:embed="rId6"/>
            <a:stretch>
              <a:fillRect/>
            </a:stretch>
          </a:blipFill>
        </p:spPr>
        <p:txBody>
          <a:bodyPr/>
          <a:lstStyle/>
          <a:p>
            <a:endParaRPr lang="en-GB" sz="1200"/>
          </a:p>
        </p:txBody>
      </p:sp>
      <p:grpSp>
        <p:nvGrpSpPr>
          <p:cNvPr id="6" name="Group 6"/>
          <p:cNvGrpSpPr/>
          <p:nvPr/>
        </p:nvGrpSpPr>
        <p:grpSpPr>
          <a:xfrm>
            <a:off x="-1036458" y="6172200"/>
            <a:ext cx="18099311" cy="384596"/>
            <a:chOff x="0" y="0"/>
            <a:chExt cx="36198622" cy="769192"/>
          </a:xfrm>
        </p:grpSpPr>
        <p:sp>
          <p:nvSpPr>
            <p:cNvPr id="7" name="Freeform 7"/>
            <p:cNvSpPr/>
            <p:nvPr/>
          </p:nvSpPr>
          <p:spPr>
            <a:xfrm flipV="1">
              <a:off x="0" y="0"/>
              <a:ext cx="18277837" cy="769192"/>
            </a:xfrm>
            <a:custGeom>
              <a:avLst/>
              <a:gdLst/>
              <a:ahLst/>
              <a:cxnLst/>
              <a:rect l="l" t="t" r="r" b="b"/>
              <a:pathLst>
                <a:path w="18277837" h="769192">
                  <a:moveTo>
                    <a:pt x="0" y="769192"/>
                  </a:moveTo>
                  <a:lnTo>
                    <a:pt x="18277837" y="769192"/>
                  </a:lnTo>
                  <a:lnTo>
                    <a:pt x="18277837" y="0"/>
                  </a:lnTo>
                  <a:lnTo>
                    <a:pt x="0" y="0"/>
                  </a:lnTo>
                  <a:lnTo>
                    <a:pt x="0" y="769192"/>
                  </a:lnTo>
                  <a:close/>
                </a:path>
              </a:pathLst>
            </a:custGeom>
            <a:blipFill>
              <a:blip r:embed="rId7">
                <a:alphaModFix amt="60000"/>
              </a:blip>
              <a:stretch>
                <a:fillRect/>
              </a:stretch>
            </a:blipFill>
          </p:spPr>
          <p:txBody>
            <a:bodyPr/>
            <a:lstStyle/>
            <a:p>
              <a:endParaRPr lang="en-GB" sz="1200"/>
            </a:p>
          </p:txBody>
        </p:sp>
        <p:sp>
          <p:nvSpPr>
            <p:cNvPr id="8" name="Freeform 8"/>
            <p:cNvSpPr/>
            <p:nvPr/>
          </p:nvSpPr>
          <p:spPr>
            <a:xfrm flipV="1">
              <a:off x="17920785" y="0"/>
              <a:ext cx="18277837" cy="769192"/>
            </a:xfrm>
            <a:custGeom>
              <a:avLst/>
              <a:gdLst/>
              <a:ahLst/>
              <a:cxnLst/>
              <a:rect l="l" t="t" r="r" b="b"/>
              <a:pathLst>
                <a:path w="18277837" h="769192">
                  <a:moveTo>
                    <a:pt x="0" y="769192"/>
                  </a:moveTo>
                  <a:lnTo>
                    <a:pt x="18277837" y="769192"/>
                  </a:lnTo>
                  <a:lnTo>
                    <a:pt x="18277837" y="0"/>
                  </a:lnTo>
                  <a:lnTo>
                    <a:pt x="0" y="0"/>
                  </a:lnTo>
                  <a:lnTo>
                    <a:pt x="0" y="769192"/>
                  </a:lnTo>
                  <a:close/>
                </a:path>
              </a:pathLst>
            </a:custGeom>
            <a:blipFill>
              <a:blip r:embed="rId7">
                <a:alphaModFix amt="60000"/>
              </a:blip>
              <a:stretch>
                <a:fillRect/>
              </a:stretch>
            </a:blipFill>
          </p:spPr>
          <p:txBody>
            <a:bodyPr/>
            <a:lstStyle/>
            <a:p>
              <a:endParaRPr lang="en-GB" sz="1200"/>
            </a:p>
          </p:txBody>
        </p:sp>
      </p:grpSp>
      <p:grpSp>
        <p:nvGrpSpPr>
          <p:cNvPr id="10" name="Group 10"/>
          <p:cNvGrpSpPr/>
          <p:nvPr/>
        </p:nvGrpSpPr>
        <p:grpSpPr>
          <a:xfrm>
            <a:off x="398834" y="2084078"/>
            <a:ext cx="7030646" cy="3323901"/>
            <a:chOff x="0" y="0"/>
            <a:chExt cx="2632432" cy="1446956"/>
          </a:xfrm>
        </p:grpSpPr>
        <p:sp>
          <p:nvSpPr>
            <p:cNvPr id="11" name="Freeform 11"/>
            <p:cNvSpPr/>
            <p:nvPr/>
          </p:nvSpPr>
          <p:spPr>
            <a:xfrm>
              <a:off x="0" y="0"/>
              <a:ext cx="2632432" cy="1446956"/>
            </a:xfrm>
            <a:custGeom>
              <a:avLst/>
              <a:gdLst/>
              <a:ahLst/>
              <a:cxnLst/>
              <a:rect l="l" t="t" r="r" b="b"/>
              <a:pathLst>
                <a:path w="2632432" h="1446956">
                  <a:moveTo>
                    <a:pt x="39503" y="0"/>
                  </a:moveTo>
                  <a:lnTo>
                    <a:pt x="2592929" y="0"/>
                  </a:lnTo>
                  <a:cubicBezTo>
                    <a:pt x="2614746" y="0"/>
                    <a:pt x="2632432" y="17686"/>
                    <a:pt x="2632432" y="39503"/>
                  </a:cubicBezTo>
                  <a:lnTo>
                    <a:pt x="2632432" y="1407453"/>
                  </a:lnTo>
                  <a:cubicBezTo>
                    <a:pt x="2632432" y="1429270"/>
                    <a:pt x="2614746" y="1446956"/>
                    <a:pt x="2592929" y="1446956"/>
                  </a:cubicBezTo>
                  <a:lnTo>
                    <a:pt x="39503" y="1446956"/>
                  </a:lnTo>
                  <a:cubicBezTo>
                    <a:pt x="17686" y="1446956"/>
                    <a:pt x="0" y="1429270"/>
                    <a:pt x="0" y="1407453"/>
                  </a:cubicBezTo>
                  <a:lnTo>
                    <a:pt x="0" y="39503"/>
                  </a:lnTo>
                  <a:cubicBezTo>
                    <a:pt x="0" y="17686"/>
                    <a:pt x="17686" y="0"/>
                    <a:pt x="39503" y="0"/>
                  </a:cubicBezTo>
                  <a:close/>
                </a:path>
              </a:pathLst>
            </a:custGeom>
            <a:solidFill>
              <a:srgbClr val="C2A862">
                <a:alpha val="56863"/>
              </a:srgbClr>
            </a:solidFill>
          </p:spPr>
          <p:txBody>
            <a:bodyPr/>
            <a:lstStyle/>
            <a:p>
              <a:endParaRPr lang="en-GB" sz="1200"/>
            </a:p>
          </p:txBody>
        </p:sp>
        <p:sp>
          <p:nvSpPr>
            <p:cNvPr id="12" name="TextBox 12"/>
            <p:cNvSpPr txBox="1"/>
            <p:nvPr/>
          </p:nvSpPr>
          <p:spPr>
            <a:xfrm>
              <a:off x="0" y="-28575"/>
              <a:ext cx="2632432" cy="1475531"/>
            </a:xfrm>
            <a:prstGeom prst="rect">
              <a:avLst/>
            </a:prstGeom>
          </p:spPr>
          <p:txBody>
            <a:bodyPr lIns="33867" tIns="33867" rIns="33867" bIns="33867" rtlCol="0" anchor="ctr"/>
            <a:lstStyle/>
            <a:p>
              <a:pPr algn="ctr">
                <a:lnSpc>
                  <a:spcPts val="2166"/>
                </a:lnSpc>
              </a:pPr>
              <a:endParaRPr sz="1200"/>
            </a:p>
          </p:txBody>
        </p:sp>
      </p:grpSp>
      <p:sp>
        <p:nvSpPr>
          <p:cNvPr id="13" name="TextBox 13"/>
          <p:cNvSpPr txBox="1"/>
          <p:nvPr/>
        </p:nvSpPr>
        <p:spPr>
          <a:xfrm>
            <a:off x="398834" y="2403703"/>
            <a:ext cx="7030646" cy="3456011"/>
          </a:xfrm>
          <a:prstGeom prst="rect">
            <a:avLst/>
          </a:prstGeom>
        </p:spPr>
        <p:txBody>
          <a:bodyPr wrap="square" lIns="0" tIns="0" rIns="0" bIns="0" rtlCol="0" anchor="t">
            <a:spAutoFit/>
          </a:bodyPr>
          <a:lstStyle/>
          <a:p>
            <a:pPr marL="463645" lvl="1" indent="-231822">
              <a:lnSpc>
                <a:spcPct val="150000"/>
              </a:lnSpc>
              <a:buFont typeface="Arial"/>
              <a:buChar char="•"/>
            </a:pPr>
            <a:r>
              <a:rPr lang="sv-FI" sz="2400" b="1">
                <a:solidFill>
                  <a:srgbClr val="FFFFFF"/>
                </a:solidFill>
                <a:latin typeface="Inter Bold"/>
                <a:ea typeface="Inter Bold"/>
                <a:cs typeface="Inter Bold"/>
                <a:sym typeface="Inter Bold"/>
              </a:rPr>
              <a:t>Tvåspråkig kommun i Nyland med 23 000 invånare.</a:t>
            </a:r>
          </a:p>
          <a:p>
            <a:pPr marL="463645" lvl="1" indent="-231822">
              <a:lnSpc>
                <a:spcPct val="150000"/>
              </a:lnSpc>
              <a:spcBef>
                <a:spcPct val="0"/>
              </a:spcBef>
              <a:buFont typeface="Arial"/>
              <a:buChar char="•"/>
            </a:pPr>
            <a:r>
              <a:rPr lang="sv-FI" sz="2400" b="1">
                <a:solidFill>
                  <a:srgbClr val="FFFFFF"/>
                </a:solidFill>
                <a:latin typeface="Inter Bold"/>
                <a:ea typeface="Inter Bold"/>
                <a:cs typeface="Inter Bold"/>
                <a:sym typeface="Inter Bold"/>
              </a:rPr>
              <a:t>Centralt läge bredvid bl.a. Helsingfors, Vanda </a:t>
            </a:r>
            <a:br>
              <a:rPr lang="sv-FI" sz="2400" b="1">
                <a:solidFill>
                  <a:srgbClr val="FFFFFF"/>
                </a:solidFill>
                <a:latin typeface="Inter Bold"/>
                <a:ea typeface="Inter Bold"/>
                <a:cs typeface="Inter Bold"/>
                <a:sym typeface="Inter Bold"/>
              </a:rPr>
            </a:br>
            <a:r>
              <a:rPr lang="sv-FI" sz="2400" b="1">
                <a:solidFill>
                  <a:srgbClr val="FFFFFF"/>
                </a:solidFill>
                <a:latin typeface="Inter Bold"/>
                <a:ea typeface="Inter Bold"/>
                <a:cs typeface="Inter Bold"/>
                <a:sym typeface="Inter Bold"/>
              </a:rPr>
              <a:t>och Borgå.</a:t>
            </a:r>
          </a:p>
          <a:p>
            <a:pPr marL="463645" lvl="1" indent="-231822">
              <a:lnSpc>
                <a:spcPct val="150000"/>
              </a:lnSpc>
              <a:spcBef>
                <a:spcPct val="0"/>
              </a:spcBef>
              <a:buFont typeface="Arial"/>
              <a:buChar char="•"/>
            </a:pPr>
            <a:r>
              <a:rPr lang="sv-FI" sz="2400" b="1">
                <a:solidFill>
                  <a:srgbClr val="FFFFFF"/>
                </a:solidFill>
                <a:latin typeface="Inter Bold"/>
                <a:ea typeface="Inter Bold"/>
                <a:cs typeface="Inter Bold"/>
                <a:sym typeface="Inter Bold"/>
              </a:rPr>
              <a:t>En av de snabbaste växande kommunerna i Finland.</a:t>
            </a:r>
          </a:p>
          <a:p>
            <a:pPr marL="463645" lvl="1" indent="-231822">
              <a:lnSpc>
                <a:spcPct val="150000"/>
              </a:lnSpc>
              <a:spcBef>
                <a:spcPct val="0"/>
              </a:spcBef>
              <a:buFont typeface="Arial"/>
              <a:buChar char="•"/>
            </a:pPr>
            <a:r>
              <a:rPr lang="sv-FI" sz="2400" b="1">
                <a:solidFill>
                  <a:srgbClr val="FFFFFF"/>
                </a:solidFill>
                <a:latin typeface="Inter Bold"/>
                <a:ea typeface="Inter Bold"/>
                <a:cs typeface="Inter Bold"/>
                <a:sym typeface="Inter Bold"/>
              </a:rPr>
              <a:t>Två centrum: Nickby och Söderkulla.</a:t>
            </a:r>
          </a:p>
          <a:p>
            <a:pPr marL="224626" lvl="1">
              <a:lnSpc>
                <a:spcPts val="2705"/>
              </a:lnSpc>
              <a:spcBef>
                <a:spcPct val="0"/>
              </a:spcBef>
            </a:pPr>
            <a:endParaRPr lang="en-US" sz="2081" b="1">
              <a:solidFill>
                <a:srgbClr val="FFFFFF"/>
              </a:solidFill>
              <a:latin typeface="Inter Bold"/>
              <a:ea typeface="Inter Bold"/>
              <a:cs typeface="Inter Bold"/>
              <a:sym typeface="Inter Bold"/>
            </a:endParaRPr>
          </a:p>
          <a:p>
            <a:pPr>
              <a:lnSpc>
                <a:spcPts val="2791"/>
              </a:lnSpc>
              <a:spcBef>
                <a:spcPct val="0"/>
              </a:spcBef>
            </a:pPr>
            <a:endParaRPr lang="en-US" sz="2081" b="1">
              <a:solidFill>
                <a:srgbClr val="FFFFFF"/>
              </a:solidFill>
              <a:latin typeface="Inter Bold"/>
              <a:ea typeface="Inter Bold"/>
              <a:cs typeface="Inter Bold"/>
              <a:sym typeface="Inter Bold"/>
            </a:endParaRPr>
          </a:p>
        </p:txBody>
      </p:sp>
      <p:sp>
        <p:nvSpPr>
          <p:cNvPr id="14" name="TextBox 14"/>
          <p:cNvSpPr txBox="1"/>
          <p:nvPr/>
        </p:nvSpPr>
        <p:spPr>
          <a:xfrm>
            <a:off x="1555097" y="1247593"/>
            <a:ext cx="10200529" cy="681340"/>
          </a:xfrm>
          <a:prstGeom prst="rect">
            <a:avLst/>
          </a:prstGeom>
        </p:spPr>
        <p:txBody>
          <a:bodyPr wrap="square" lIns="0" tIns="0" rIns="0" bIns="0" rtlCol="0" anchor="t">
            <a:spAutoFit/>
          </a:bodyPr>
          <a:lstStyle/>
          <a:p>
            <a:pPr>
              <a:lnSpc>
                <a:spcPts val="5289"/>
              </a:lnSpc>
              <a:spcBef>
                <a:spcPct val="0"/>
              </a:spcBef>
            </a:pPr>
            <a:r>
              <a:rPr lang="sv-FI" sz="5876" b="1">
                <a:solidFill>
                  <a:srgbClr val="FDFDFD"/>
                </a:solidFill>
                <a:latin typeface="Agrandir Bold"/>
                <a:ea typeface="Agrandir Bold"/>
                <a:cs typeface="Agrandir Bold"/>
                <a:sym typeface="Agrandir Bold"/>
              </a:rPr>
              <a:t>VÄLKOMMEN TILL SIBBO</a:t>
            </a:r>
          </a:p>
        </p:txBody>
      </p:sp>
      <p:sp>
        <p:nvSpPr>
          <p:cNvPr id="15" name="TextBox 15"/>
          <p:cNvSpPr txBox="1"/>
          <p:nvPr/>
        </p:nvSpPr>
        <p:spPr>
          <a:xfrm>
            <a:off x="766136" y="5709184"/>
            <a:ext cx="10989490" cy="411651"/>
          </a:xfrm>
          <a:prstGeom prst="rect">
            <a:avLst/>
          </a:prstGeom>
        </p:spPr>
        <p:txBody>
          <a:bodyPr lIns="0" tIns="0" rIns="0" bIns="0" rtlCol="0" anchor="t">
            <a:spAutoFit/>
          </a:bodyPr>
          <a:lstStyle/>
          <a:p>
            <a:pPr algn="ctr">
              <a:lnSpc>
                <a:spcPts val="1620"/>
              </a:lnSpc>
              <a:spcBef>
                <a:spcPct val="0"/>
              </a:spcBef>
            </a:pPr>
            <a:r>
              <a:rPr lang="sv-FI" b="1" i="1">
                <a:solidFill>
                  <a:srgbClr val="FFFFFF"/>
                </a:solidFill>
                <a:latin typeface="Agrandir Bold Italics"/>
                <a:ea typeface="Agrandir Bold Italics"/>
                <a:cs typeface="Agrandir Bold Italics"/>
                <a:sym typeface="Agrandir Bold Italics"/>
              </a:rPr>
              <a:t>SIBBO KOMMUNS VISION ÄR ATT VARA EN TRIVSAM, TRYGG OCH FÖRETAGARVÄNLIG KOMMUN DÄR MÄNNISKOR, FÖRETAG OCH NATUR FRODAS.</a:t>
            </a:r>
          </a:p>
        </p:txBody>
      </p:sp>
      <p:pic>
        <p:nvPicPr>
          <p:cNvPr id="17" name="Kuva 16">
            <a:extLst>
              <a:ext uri="{FF2B5EF4-FFF2-40B4-BE49-F238E27FC236}">
                <a16:creationId xmlns:a16="http://schemas.microsoft.com/office/drawing/2014/main" id="{062635D1-4A68-9BD3-1769-E75ACAF0F96A}"/>
              </a:ext>
            </a:extLst>
          </p:cNvPr>
          <p:cNvPicPr>
            <a:picLocks noChangeAspect="1"/>
          </p:cNvPicPr>
          <p:nvPr/>
        </p:nvPicPr>
        <p:blipFill>
          <a:blip r:embed="rId8" cstate="print">
            <a:alphaModFix amt="85000"/>
            <a:extLst>
              <a:ext uri="{28A0092B-C50C-407E-A947-70E740481C1C}">
                <a14:useLocalDpi xmlns:a14="http://schemas.microsoft.com/office/drawing/2010/main" val="0"/>
              </a:ext>
            </a:extLst>
          </a:blip>
          <a:stretch>
            <a:fillRect/>
          </a:stretch>
        </p:blipFill>
        <p:spPr>
          <a:xfrm>
            <a:off x="7477670" y="1945351"/>
            <a:ext cx="3948194" cy="3566334"/>
          </a:xfrm>
          <a:prstGeom prst="rect">
            <a:avLst/>
          </a:prstGeom>
          <a:effectLst>
            <a:softEdge rad="254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5D114-425C-728B-16B6-5AE93194BD5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524B31D-8F01-628C-539B-BB9722452BE5}"/>
              </a:ext>
            </a:extLst>
          </p:cNvPr>
          <p:cNvGrpSpPr/>
          <p:nvPr/>
        </p:nvGrpSpPr>
        <p:grpSpPr>
          <a:xfrm>
            <a:off x="-1968750" y="0"/>
            <a:ext cx="14292725" cy="6898555"/>
            <a:chOff x="-359815" y="-14841"/>
            <a:chExt cx="1695821" cy="818508"/>
          </a:xfrm>
        </p:grpSpPr>
        <p:sp>
          <p:nvSpPr>
            <p:cNvPr id="3" name="Freeform 3">
              <a:extLst>
                <a:ext uri="{FF2B5EF4-FFF2-40B4-BE49-F238E27FC236}">
                  <a16:creationId xmlns:a16="http://schemas.microsoft.com/office/drawing/2014/main" id="{1E1D933B-26BC-C0B2-BA70-049B95C0B1A0}"/>
                </a:ext>
              </a:extLst>
            </p:cNvPr>
            <p:cNvSpPr/>
            <p:nvPr/>
          </p:nvSpPr>
          <p:spPr>
            <a:xfrm>
              <a:off x="-359815" y="-14841"/>
              <a:ext cx="1695821" cy="818508"/>
            </a:xfrm>
            <a:custGeom>
              <a:avLst/>
              <a:gdLst/>
              <a:ahLst/>
              <a:cxnLst/>
              <a:rect l="l" t="t" r="r" b="b"/>
              <a:pathLst>
                <a:path w="1695821" h="818508">
                  <a:moveTo>
                    <a:pt x="0" y="0"/>
                  </a:moveTo>
                  <a:lnTo>
                    <a:pt x="1695821" y="0"/>
                  </a:lnTo>
                  <a:lnTo>
                    <a:pt x="1695821" y="818508"/>
                  </a:lnTo>
                  <a:lnTo>
                    <a:pt x="0" y="818508"/>
                  </a:lnTo>
                  <a:close/>
                </a:path>
              </a:pathLst>
            </a:custGeom>
            <a:blipFill>
              <a:blip r:embed="rId3"/>
              <a:stretch>
                <a:fillRect l="-16915" t="-70566" r="-85"/>
              </a:stretch>
            </a:blipFill>
          </p:spPr>
          <p:txBody>
            <a:bodyPr/>
            <a:lstStyle/>
            <a:p>
              <a:endParaRPr lang="en-GB" sz="1200"/>
            </a:p>
          </p:txBody>
        </p:sp>
      </p:grpSp>
      <p:grpSp>
        <p:nvGrpSpPr>
          <p:cNvPr id="4" name="Group 4">
            <a:extLst>
              <a:ext uri="{FF2B5EF4-FFF2-40B4-BE49-F238E27FC236}">
                <a16:creationId xmlns:a16="http://schemas.microsoft.com/office/drawing/2014/main" id="{788A8435-15AA-EA11-8DCB-9B71CF423FFB}"/>
              </a:ext>
            </a:extLst>
          </p:cNvPr>
          <p:cNvGrpSpPr/>
          <p:nvPr/>
        </p:nvGrpSpPr>
        <p:grpSpPr>
          <a:xfrm>
            <a:off x="169646" y="2364714"/>
            <a:ext cx="5926354" cy="4268124"/>
            <a:chOff x="0" y="0"/>
            <a:chExt cx="2471736" cy="1494147"/>
          </a:xfrm>
        </p:grpSpPr>
        <p:sp>
          <p:nvSpPr>
            <p:cNvPr id="5" name="Freeform 5">
              <a:extLst>
                <a:ext uri="{FF2B5EF4-FFF2-40B4-BE49-F238E27FC236}">
                  <a16:creationId xmlns:a16="http://schemas.microsoft.com/office/drawing/2014/main" id="{36E35E49-8D77-4BE1-C139-51DC22DB2178}"/>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56863"/>
              </a:srgbClr>
            </a:solidFill>
          </p:spPr>
          <p:txBody>
            <a:bodyPr/>
            <a:lstStyle/>
            <a:p>
              <a:endParaRPr lang="en-GB" sz="1200"/>
            </a:p>
          </p:txBody>
        </p:sp>
        <p:sp>
          <p:nvSpPr>
            <p:cNvPr id="6" name="TextBox 6">
              <a:extLst>
                <a:ext uri="{FF2B5EF4-FFF2-40B4-BE49-F238E27FC236}">
                  <a16:creationId xmlns:a16="http://schemas.microsoft.com/office/drawing/2014/main" id="{EF098887-FBD5-F5DB-0AAB-A13FF725A92A}"/>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17" name="Text Placeholder 9">
            <a:extLst>
              <a:ext uri="{FF2B5EF4-FFF2-40B4-BE49-F238E27FC236}">
                <a16:creationId xmlns:a16="http://schemas.microsoft.com/office/drawing/2014/main" id="{23820954-D9D2-008B-0EE0-413E17A38CC7}"/>
              </a:ext>
            </a:extLst>
          </p:cNvPr>
          <p:cNvSpPr txBox="1">
            <a:spLocks/>
          </p:cNvSpPr>
          <p:nvPr/>
        </p:nvSpPr>
        <p:spPr>
          <a:xfrm>
            <a:off x="268845" y="2364714"/>
            <a:ext cx="5827155" cy="426812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178"/>
              </a:lnSpc>
              <a:buNone/>
            </a:pPr>
            <a:r>
              <a:rPr lang="sv-FI" sz="1675" b="1">
                <a:solidFill>
                  <a:srgbClr val="535136"/>
                </a:solidFill>
                <a:latin typeface="Inter Bold"/>
                <a:ea typeface="Inter Bold"/>
              </a:rPr>
              <a:t>SIBBO I SIFFROR:</a:t>
            </a:r>
          </a:p>
          <a:p>
            <a:pPr marL="0">
              <a:lnSpc>
                <a:spcPts val="2178"/>
              </a:lnSpc>
            </a:pPr>
            <a:r>
              <a:rPr lang="sv-FI" sz="1675" b="1">
                <a:solidFill>
                  <a:srgbClr val="535136"/>
                </a:solidFill>
                <a:latin typeface="Inter Bold"/>
                <a:ea typeface="Inter Bold"/>
              </a:rPr>
              <a:t>Cirka 30 minuter till Helsingfors centrum </a:t>
            </a:r>
          </a:p>
          <a:p>
            <a:pPr marL="0">
              <a:lnSpc>
                <a:spcPts val="2178"/>
              </a:lnSpc>
            </a:pPr>
            <a:r>
              <a:rPr lang="sv-FI" sz="1675" b="1">
                <a:solidFill>
                  <a:srgbClr val="535136"/>
                </a:solidFill>
                <a:latin typeface="Inter Bold"/>
                <a:ea typeface="Inter Bold"/>
              </a:rPr>
              <a:t>Cirka 30 minuter till Helsingfors-Vanda flygplats</a:t>
            </a:r>
          </a:p>
          <a:p>
            <a:pPr marL="0">
              <a:lnSpc>
                <a:spcPts val="2178"/>
              </a:lnSpc>
            </a:pPr>
            <a:r>
              <a:rPr lang="sv-FI" sz="1675" b="1">
                <a:solidFill>
                  <a:srgbClr val="535136"/>
                </a:solidFill>
                <a:latin typeface="Inter Bold"/>
                <a:ea typeface="Inter Bold"/>
              </a:rPr>
              <a:t>Cirka 25 minuter till Borgå centrum </a:t>
            </a:r>
          </a:p>
          <a:p>
            <a:pPr marL="0">
              <a:lnSpc>
                <a:spcPts val="2178"/>
              </a:lnSpc>
            </a:pPr>
            <a:r>
              <a:rPr lang="sv-FI" sz="1675" b="1">
                <a:solidFill>
                  <a:srgbClr val="535136"/>
                </a:solidFill>
                <a:latin typeface="Inter Bold"/>
                <a:ea typeface="Inter Bold"/>
              </a:rPr>
              <a:t>Cirka 25 minuter till Nordsjö hamn</a:t>
            </a:r>
          </a:p>
          <a:p>
            <a:pPr marL="0">
              <a:lnSpc>
                <a:spcPts val="2178"/>
              </a:lnSpc>
            </a:pPr>
            <a:r>
              <a:rPr lang="sv-FI" sz="1675" b="1">
                <a:solidFill>
                  <a:srgbClr val="535136"/>
                </a:solidFill>
                <a:latin typeface="Inter Bold"/>
                <a:ea typeface="Inter Bold"/>
              </a:rPr>
              <a:t>Cirka 15 minuter till Sköldvik industriområde</a:t>
            </a:r>
          </a:p>
          <a:p>
            <a:pPr marL="0">
              <a:lnSpc>
                <a:spcPts val="2178"/>
              </a:lnSpc>
            </a:pPr>
            <a:r>
              <a:rPr lang="sv-FI" sz="1675" b="1">
                <a:solidFill>
                  <a:srgbClr val="535136"/>
                </a:solidFill>
                <a:latin typeface="Inter Bold"/>
                <a:ea typeface="Inter Bold"/>
              </a:rPr>
              <a:t>8 grannkommuner</a:t>
            </a:r>
          </a:p>
          <a:p>
            <a:pPr marL="0">
              <a:lnSpc>
                <a:spcPts val="2178"/>
              </a:lnSpc>
            </a:pPr>
            <a:r>
              <a:rPr lang="sv-FI" sz="1675" b="1">
                <a:solidFill>
                  <a:srgbClr val="535136"/>
                </a:solidFill>
                <a:latin typeface="Inter Bold"/>
                <a:ea typeface="Inter Bold"/>
              </a:rPr>
              <a:t>699 km² totalareal</a:t>
            </a:r>
          </a:p>
          <a:p>
            <a:pPr marL="0" lvl="1">
              <a:lnSpc>
                <a:spcPts val="2178"/>
              </a:lnSpc>
            </a:pPr>
            <a:r>
              <a:rPr lang="sv-FI" sz="1675" b="1">
                <a:solidFill>
                  <a:srgbClr val="535136"/>
                </a:solidFill>
                <a:latin typeface="Inter Bold"/>
                <a:ea typeface="Inter Bold"/>
              </a:rPr>
              <a:t>340 km² markareal </a:t>
            </a:r>
          </a:p>
          <a:p>
            <a:pPr marL="0" lvl="1">
              <a:lnSpc>
                <a:spcPts val="2178"/>
              </a:lnSpc>
            </a:pPr>
            <a:r>
              <a:rPr lang="sv-FI" sz="1675" b="1">
                <a:solidFill>
                  <a:srgbClr val="535136"/>
                </a:solidFill>
                <a:latin typeface="Inter Bold"/>
                <a:ea typeface="Inter Bold"/>
              </a:rPr>
              <a:t>356 km² havsareal </a:t>
            </a:r>
          </a:p>
          <a:p>
            <a:pPr marL="0" lvl="1">
              <a:lnSpc>
                <a:spcPts val="2178"/>
              </a:lnSpc>
            </a:pPr>
            <a:r>
              <a:rPr lang="sv-FI" sz="1675" b="1">
                <a:solidFill>
                  <a:srgbClr val="535136"/>
                </a:solidFill>
                <a:latin typeface="Inter Bold"/>
                <a:ea typeface="Inter Bold"/>
              </a:rPr>
              <a:t>3 km² sjöar </a:t>
            </a:r>
          </a:p>
          <a:p>
            <a:endParaRPr lang="fi-FI" sz="1800"/>
          </a:p>
        </p:txBody>
      </p:sp>
      <p:sp>
        <p:nvSpPr>
          <p:cNvPr id="12" name="TextBox 10">
            <a:extLst>
              <a:ext uri="{FF2B5EF4-FFF2-40B4-BE49-F238E27FC236}">
                <a16:creationId xmlns:a16="http://schemas.microsoft.com/office/drawing/2014/main" id="{7388B597-D475-40EE-17C2-5F07C7172842}"/>
              </a:ext>
            </a:extLst>
          </p:cNvPr>
          <p:cNvSpPr txBox="1"/>
          <p:nvPr/>
        </p:nvSpPr>
        <p:spPr>
          <a:xfrm>
            <a:off x="218681" y="873661"/>
            <a:ext cx="7003592" cy="774507"/>
          </a:xfrm>
          <a:prstGeom prst="rect">
            <a:avLst/>
          </a:prstGeom>
        </p:spPr>
        <p:txBody>
          <a:bodyPr lIns="0" tIns="0" rIns="0" bIns="0" rtlCol="0" anchor="t">
            <a:spAutoFit/>
          </a:bodyPr>
          <a:lstStyle/>
          <a:p>
            <a:pPr>
              <a:lnSpc>
                <a:spcPts val="5760"/>
              </a:lnSpc>
              <a:spcBef>
                <a:spcPct val="0"/>
              </a:spcBef>
            </a:pPr>
            <a:r>
              <a:rPr lang="sv-FI" sz="6400" b="1">
                <a:solidFill>
                  <a:srgbClr val="FFFFFF"/>
                </a:solidFill>
                <a:latin typeface="Agrandir Bold"/>
                <a:ea typeface="Agrandir Bold"/>
                <a:cs typeface="Agrandir Bold"/>
                <a:sym typeface="Agrandir Bold"/>
              </a:rPr>
              <a:t>NÄRA ALLT,</a:t>
            </a:r>
          </a:p>
        </p:txBody>
      </p:sp>
      <p:sp>
        <p:nvSpPr>
          <p:cNvPr id="13" name="TextBox 11">
            <a:extLst>
              <a:ext uri="{FF2B5EF4-FFF2-40B4-BE49-F238E27FC236}">
                <a16:creationId xmlns:a16="http://schemas.microsoft.com/office/drawing/2014/main" id="{A7BA4B0D-2F63-31B6-990D-945AE4C9ECF2}"/>
              </a:ext>
            </a:extLst>
          </p:cNvPr>
          <p:cNvSpPr txBox="1"/>
          <p:nvPr/>
        </p:nvSpPr>
        <p:spPr>
          <a:xfrm>
            <a:off x="957943" y="1648168"/>
            <a:ext cx="6640167" cy="469039"/>
          </a:xfrm>
          <a:prstGeom prst="rect">
            <a:avLst/>
          </a:prstGeom>
        </p:spPr>
        <p:txBody>
          <a:bodyPr wrap="square" lIns="0" tIns="0" rIns="0" bIns="0" rtlCol="0" anchor="t">
            <a:spAutoFit/>
          </a:bodyPr>
          <a:lstStyle/>
          <a:p>
            <a:pPr>
              <a:lnSpc>
                <a:spcPts val="3520"/>
              </a:lnSpc>
              <a:spcBef>
                <a:spcPct val="0"/>
              </a:spcBef>
            </a:pPr>
            <a:r>
              <a:rPr lang="sv-FI" sz="3911" b="1">
                <a:solidFill>
                  <a:srgbClr val="FFFFFF"/>
                </a:solidFill>
                <a:latin typeface="Agrandir Bold"/>
                <a:ea typeface="Agrandir Bold"/>
                <a:cs typeface="Agrandir Bold"/>
                <a:sym typeface="Agrandir Bold"/>
              </a:rPr>
              <a:t>MED RUM FÖR TILLVÄXT</a:t>
            </a:r>
          </a:p>
        </p:txBody>
      </p:sp>
      <p:pic>
        <p:nvPicPr>
          <p:cNvPr id="36" name="Kuva 35">
            <a:extLst>
              <a:ext uri="{FF2B5EF4-FFF2-40B4-BE49-F238E27FC236}">
                <a16:creationId xmlns:a16="http://schemas.microsoft.com/office/drawing/2014/main" id="{524E6AFB-4156-05CC-C00F-50759821E764}"/>
              </a:ext>
            </a:extLst>
          </p:cNvPr>
          <p:cNvPicPr>
            <a:picLocks noChangeAspect="1"/>
          </p:cNvPicPr>
          <p:nvPr/>
        </p:nvPicPr>
        <p:blipFill>
          <a:blip r:embed="rId4" cstate="print">
            <a:alphaModFix amt="71000"/>
            <a:extLst>
              <a:ext uri="{28A0092B-C50C-407E-A947-70E740481C1C}">
                <a14:useLocalDpi xmlns:a14="http://schemas.microsoft.com/office/drawing/2010/main" val="0"/>
              </a:ext>
            </a:extLst>
          </a:blip>
          <a:stretch>
            <a:fillRect/>
          </a:stretch>
        </p:blipFill>
        <p:spPr>
          <a:xfrm>
            <a:off x="6168575" y="1260914"/>
            <a:ext cx="5950849" cy="5375297"/>
          </a:xfrm>
          <a:prstGeom prst="rect">
            <a:avLst/>
          </a:prstGeom>
          <a:effectLst>
            <a:softEdge rad="25400"/>
          </a:effectLst>
        </p:spPr>
      </p:pic>
    </p:spTree>
    <p:extLst>
      <p:ext uri="{BB962C8B-B14F-4D97-AF65-F5344CB8AC3E}">
        <p14:creationId xmlns:p14="http://schemas.microsoft.com/office/powerpoint/2010/main" val="1269316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56DED-264E-08E4-181B-C41D49B8CB9D}"/>
            </a:ext>
          </a:extLst>
        </p:cNvPr>
        <p:cNvGrpSpPr/>
        <p:nvPr/>
      </p:nvGrpSpPr>
      <p:grpSpPr>
        <a:xfrm>
          <a:off x="0" y="0"/>
          <a:ext cx="0" cy="0"/>
          <a:chOff x="0" y="0"/>
          <a:chExt cx="0" cy="0"/>
        </a:xfrm>
      </p:grpSpPr>
      <p:pic>
        <p:nvPicPr>
          <p:cNvPr id="6" name="Kuvan paikkamerkki 14">
            <a:extLst>
              <a:ext uri="{FF2B5EF4-FFF2-40B4-BE49-F238E27FC236}">
                <a16:creationId xmlns:a16="http://schemas.microsoft.com/office/drawing/2014/main" id="{9A5A2FC9-6CB5-02F0-B095-6AE966B37AF4}"/>
              </a:ext>
            </a:extLst>
          </p:cNvPr>
          <p:cNvPicPr>
            <a:picLocks noChangeAspect="1"/>
          </p:cNvPicPr>
          <p:nvPr/>
        </p:nvPicPr>
        <p:blipFill>
          <a:blip r:embed="rId3"/>
          <a:srcRect t="4133" b="4133"/>
          <a:stretch/>
        </p:blipFill>
        <p:spPr>
          <a:xfrm>
            <a:off x="262" y="-1362421"/>
            <a:ext cx="12191738" cy="14720041"/>
          </a:xfrm>
          <a:prstGeom prst="rect">
            <a:avLst/>
          </a:prstGeom>
        </p:spPr>
      </p:pic>
      <p:sp>
        <p:nvSpPr>
          <p:cNvPr id="7" name="Dian numeron paikkamerkki 6">
            <a:extLst>
              <a:ext uri="{FF2B5EF4-FFF2-40B4-BE49-F238E27FC236}">
                <a16:creationId xmlns:a16="http://schemas.microsoft.com/office/drawing/2014/main" id="{BF839F56-FD58-97EE-EEC1-C11534BA0DD4}"/>
              </a:ext>
            </a:extLst>
          </p:cNvPr>
          <p:cNvSpPr>
            <a:spLocks noGrp="1"/>
          </p:cNvSpPr>
          <p:nvPr>
            <p:ph type="sldNum" sz="quarter" idx="12"/>
          </p:nvPr>
        </p:nvSpPr>
        <p:spPr/>
        <p:txBody>
          <a:bodyPr/>
          <a:lstStyle/>
          <a:p>
            <a:fld id="{AE3AF8B8-35CC-4E43-8145-D2293290E531}" type="slidenum">
              <a:rPr lang="fi-FI" smtClean="0"/>
              <a:t>4</a:t>
            </a:fld>
            <a:endParaRPr lang="fi-FI"/>
          </a:p>
        </p:txBody>
      </p:sp>
      <p:grpSp>
        <p:nvGrpSpPr>
          <p:cNvPr id="4" name="Group 4">
            <a:extLst>
              <a:ext uri="{FF2B5EF4-FFF2-40B4-BE49-F238E27FC236}">
                <a16:creationId xmlns:a16="http://schemas.microsoft.com/office/drawing/2014/main" id="{3335A423-59C7-A614-3B57-8B00986F889C}"/>
              </a:ext>
            </a:extLst>
          </p:cNvPr>
          <p:cNvGrpSpPr/>
          <p:nvPr/>
        </p:nvGrpSpPr>
        <p:grpSpPr>
          <a:xfrm>
            <a:off x="100651" y="1709666"/>
            <a:ext cx="11252550" cy="4868554"/>
            <a:chOff x="0" y="0"/>
            <a:chExt cx="2471736" cy="1494147"/>
          </a:xfrm>
        </p:grpSpPr>
        <p:sp>
          <p:nvSpPr>
            <p:cNvPr id="8" name="Freeform 5">
              <a:extLst>
                <a:ext uri="{FF2B5EF4-FFF2-40B4-BE49-F238E27FC236}">
                  <a16:creationId xmlns:a16="http://schemas.microsoft.com/office/drawing/2014/main" id="{65E9E719-51CB-EB68-B6E8-D679E24D27D9}"/>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9" name="TextBox 6">
              <a:extLst>
                <a:ext uri="{FF2B5EF4-FFF2-40B4-BE49-F238E27FC236}">
                  <a16:creationId xmlns:a16="http://schemas.microsoft.com/office/drawing/2014/main" id="{7A1225CB-D494-C887-BD24-40D7A0B9A8E8}"/>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3" name="Sisällön paikkamerkki 2">
            <a:extLst>
              <a:ext uri="{FF2B5EF4-FFF2-40B4-BE49-F238E27FC236}">
                <a16:creationId xmlns:a16="http://schemas.microsoft.com/office/drawing/2014/main" id="{79E765B3-955C-82D3-CA64-4FB20A09402F}"/>
              </a:ext>
            </a:extLst>
          </p:cNvPr>
          <p:cNvSpPr>
            <a:spLocks noGrp="1"/>
          </p:cNvSpPr>
          <p:nvPr>
            <p:ph sz="half" idx="1"/>
          </p:nvPr>
        </p:nvSpPr>
        <p:spPr>
          <a:xfrm>
            <a:off x="392920" y="1830972"/>
            <a:ext cx="10960280" cy="4532831"/>
          </a:xfrm>
        </p:spPr>
        <p:txBody>
          <a:bodyPr vert="horz" lIns="91440" tIns="45720" rIns="91440" bIns="45720" rtlCol="0" anchor="t">
            <a:normAutofit fontScale="92500" lnSpcReduction="10000"/>
          </a:bodyPr>
          <a:lstStyle/>
          <a:p>
            <a:pPr marL="285750" lvl="1" indent="-285750">
              <a:lnSpc>
                <a:spcPct val="160000"/>
              </a:lnSpc>
            </a:pPr>
            <a:r>
              <a:rPr lang="sv-FI" sz="2000" b="1">
                <a:solidFill>
                  <a:srgbClr val="535136"/>
                </a:solidFill>
                <a:latin typeface="Inter Bold"/>
                <a:ea typeface="Inter Bold"/>
              </a:rPr>
              <a:t>Bredvid motorvägsförbindelser: riksväg 7 (E18) och riksväg 4 (E75).</a:t>
            </a:r>
          </a:p>
          <a:p>
            <a:pPr marL="285750" lvl="1" indent="-285750">
              <a:lnSpc>
                <a:spcPct val="160000"/>
              </a:lnSpc>
            </a:pPr>
            <a:r>
              <a:rPr lang="sv-FI" sz="2000" b="1">
                <a:solidFill>
                  <a:srgbClr val="535136"/>
                </a:solidFill>
                <a:latin typeface="Inter Bold"/>
                <a:ea typeface="Inter Bold"/>
              </a:rPr>
              <a:t>Starka företag inom livsmedelsindustrin och logistiken har redan etablerat sig i området.</a:t>
            </a:r>
          </a:p>
          <a:p>
            <a:pPr marL="285750" lvl="1" indent="-285750">
              <a:lnSpc>
                <a:spcPct val="160000"/>
              </a:lnSpc>
            </a:pPr>
            <a:r>
              <a:rPr lang="sv-FI" sz="2000" b="1">
                <a:solidFill>
                  <a:srgbClr val="535136"/>
                </a:solidFill>
                <a:latin typeface="Inter Bold"/>
                <a:ea typeface="Inter Bold"/>
              </a:rPr>
              <a:t>Närheten till Sköldviks industriområde skapar betydande synergimöjligheter.</a:t>
            </a:r>
          </a:p>
          <a:p>
            <a:pPr marL="285750" lvl="1" indent="-285750">
              <a:lnSpc>
                <a:spcPct val="160000"/>
              </a:lnSpc>
            </a:pPr>
            <a:r>
              <a:rPr lang="sv-FI" sz="2000" b="1">
                <a:solidFill>
                  <a:srgbClr val="535136"/>
                </a:solidFill>
                <a:latin typeface="Inter Bold"/>
                <a:ea typeface="Inter Bold"/>
              </a:rPr>
              <a:t>Flexibla tomtlösningar möjliggör investeringar enligt företagens behov (försäljning eller arrende).</a:t>
            </a:r>
          </a:p>
          <a:p>
            <a:pPr marL="285750" lvl="1" indent="-285750">
              <a:lnSpc>
                <a:spcPct val="160000"/>
              </a:lnSpc>
            </a:pPr>
            <a:r>
              <a:rPr lang="sv-FI" sz="2000" b="1">
                <a:solidFill>
                  <a:srgbClr val="535136"/>
                </a:solidFill>
                <a:latin typeface="Inter Bold"/>
                <a:ea typeface="Inter Bold"/>
              </a:rPr>
              <a:t>Gott om arbetskraft inom en bred pendlingsregion även från huvudstadsregionen.</a:t>
            </a:r>
          </a:p>
          <a:p>
            <a:pPr marL="285750" lvl="1" indent="-285750">
              <a:lnSpc>
                <a:spcPct val="160000"/>
              </a:lnSpc>
            </a:pPr>
            <a:r>
              <a:rPr lang="sv-FI" sz="2000" b="1">
                <a:solidFill>
                  <a:srgbClr val="535136"/>
                </a:solidFill>
                <a:latin typeface="Inter Bold"/>
                <a:ea typeface="Inter Bold"/>
              </a:rPr>
              <a:t>Bra åtkomlighet och fungerande kollektivtrafik som en del av HRT-området.</a:t>
            </a:r>
          </a:p>
          <a:p>
            <a:pPr marL="285750" lvl="1" indent="-285750">
              <a:lnSpc>
                <a:spcPct val="160000"/>
              </a:lnSpc>
            </a:pPr>
            <a:r>
              <a:rPr lang="sv-FI" sz="2000" b="1">
                <a:solidFill>
                  <a:srgbClr val="535136"/>
                </a:solidFill>
                <a:latin typeface="Inter Bold"/>
                <a:ea typeface="Inter Bold"/>
              </a:rPr>
              <a:t>Kommunorganisationens företagarvänliga tillvägagångssätt samt att det är smidigt och personligt för företagare att uträtta ärenden hos kommunen stöder framskridandet av investeringar.</a:t>
            </a:r>
          </a:p>
          <a:p>
            <a:pPr marL="285750" lvl="1" indent="-285750">
              <a:lnSpc>
                <a:spcPct val="160000"/>
              </a:lnSpc>
            </a:pPr>
            <a:r>
              <a:rPr lang="sv-FI" sz="2000" b="1">
                <a:solidFill>
                  <a:srgbClr val="535136"/>
                </a:solidFill>
                <a:latin typeface="Inter Bold"/>
                <a:ea typeface="Inter Bold"/>
              </a:rPr>
              <a:t>Möjlighet till företagsstöd av Livskraftscentralen för grundande av företagsverksamhet.</a:t>
            </a:r>
          </a:p>
        </p:txBody>
      </p:sp>
      <p:sp>
        <p:nvSpPr>
          <p:cNvPr id="10" name="TextBox 10">
            <a:extLst>
              <a:ext uri="{FF2B5EF4-FFF2-40B4-BE49-F238E27FC236}">
                <a16:creationId xmlns:a16="http://schemas.microsoft.com/office/drawing/2014/main" id="{861D7FAD-60CC-210D-A488-8985ECF7FA26}"/>
              </a:ext>
            </a:extLst>
          </p:cNvPr>
          <p:cNvSpPr txBox="1"/>
          <p:nvPr/>
        </p:nvSpPr>
        <p:spPr>
          <a:xfrm>
            <a:off x="838800" y="372679"/>
            <a:ext cx="5000298" cy="774507"/>
          </a:xfrm>
          <a:prstGeom prst="rect">
            <a:avLst/>
          </a:prstGeom>
        </p:spPr>
        <p:txBody>
          <a:bodyPr wrap="square" lIns="0" tIns="0" rIns="0" bIns="0" rtlCol="0" anchor="t">
            <a:spAutoFit/>
          </a:bodyPr>
          <a:lstStyle/>
          <a:p>
            <a:pPr>
              <a:lnSpc>
                <a:spcPts val="5760"/>
              </a:lnSpc>
              <a:spcBef>
                <a:spcPct val="0"/>
              </a:spcBef>
            </a:pPr>
            <a:r>
              <a:rPr lang="sv-FI" sz="6400" b="1">
                <a:solidFill>
                  <a:srgbClr val="FFFFFF"/>
                </a:solidFill>
                <a:latin typeface="Agrandir Bold"/>
                <a:ea typeface="Agrandir Bold"/>
                <a:cs typeface="Agrandir Bold"/>
                <a:sym typeface="Agrandir Bold"/>
              </a:rPr>
              <a:t>STYRKOR</a:t>
            </a:r>
          </a:p>
        </p:txBody>
      </p:sp>
      <p:sp>
        <p:nvSpPr>
          <p:cNvPr id="2" name="TextBox 11">
            <a:extLst>
              <a:ext uri="{FF2B5EF4-FFF2-40B4-BE49-F238E27FC236}">
                <a16:creationId xmlns:a16="http://schemas.microsoft.com/office/drawing/2014/main" id="{FC62B677-02D1-BCC8-8B54-4A2A24005E5C}"/>
              </a:ext>
            </a:extLst>
          </p:cNvPr>
          <p:cNvSpPr txBox="1"/>
          <p:nvPr/>
        </p:nvSpPr>
        <p:spPr>
          <a:xfrm>
            <a:off x="3337497" y="1165727"/>
            <a:ext cx="5740383" cy="450829"/>
          </a:xfrm>
          <a:prstGeom prst="rect">
            <a:avLst/>
          </a:prstGeom>
        </p:spPr>
        <p:txBody>
          <a:bodyPr lIns="0" tIns="0" rIns="0" bIns="0" rtlCol="0" anchor="t">
            <a:spAutoFit/>
          </a:bodyPr>
          <a:lstStyle/>
          <a:p>
            <a:pPr>
              <a:lnSpc>
                <a:spcPts val="3520"/>
              </a:lnSpc>
              <a:spcBef>
                <a:spcPct val="0"/>
              </a:spcBef>
            </a:pPr>
            <a:r>
              <a:rPr lang="sv-FI" sz="3911" b="1">
                <a:solidFill>
                  <a:srgbClr val="FFFFFF"/>
                </a:solidFill>
                <a:latin typeface="Agrandir Bold"/>
                <a:ea typeface="Agrandir Bold"/>
                <a:cs typeface="Agrandir Bold"/>
                <a:sym typeface="Agrandir Bold"/>
              </a:rPr>
              <a:t>OCH MÖJLIGHETER</a:t>
            </a:r>
          </a:p>
        </p:txBody>
      </p:sp>
    </p:spTree>
    <p:extLst>
      <p:ext uri="{BB962C8B-B14F-4D97-AF65-F5344CB8AC3E}">
        <p14:creationId xmlns:p14="http://schemas.microsoft.com/office/powerpoint/2010/main" val="2627575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6C18-230D-B6EE-8CA5-0B25141022D5}"/>
            </a:ext>
          </a:extLst>
        </p:cNvPr>
        <p:cNvGrpSpPr/>
        <p:nvPr/>
      </p:nvGrpSpPr>
      <p:grpSpPr>
        <a:xfrm>
          <a:off x="0" y="0"/>
          <a:ext cx="0" cy="0"/>
          <a:chOff x="0" y="0"/>
          <a:chExt cx="0" cy="0"/>
        </a:xfrm>
      </p:grpSpPr>
      <p:pic>
        <p:nvPicPr>
          <p:cNvPr id="9" name="Kuva 8">
            <a:extLst>
              <a:ext uri="{FF2B5EF4-FFF2-40B4-BE49-F238E27FC236}">
                <a16:creationId xmlns:a16="http://schemas.microsoft.com/office/drawing/2014/main" id="{9C36E9E4-F7BE-5812-164A-01097B31B327}"/>
              </a:ext>
            </a:extLst>
          </p:cNvPr>
          <p:cNvPicPr>
            <a:picLocks noChangeAspect="1"/>
          </p:cNvPicPr>
          <p:nvPr/>
        </p:nvPicPr>
        <p:blipFill>
          <a:blip r:embed="rId3">
            <a:alphaModFix amt="85000"/>
            <a:extLst>
              <a:ext uri="{BEBA8EAE-BF5A-486C-A8C5-ECC9F3942E4B}">
                <a14:imgProps xmlns:a14="http://schemas.microsoft.com/office/drawing/2010/main">
                  <a14:imgLayer r:embed="rId4">
                    <a14:imgEffect>
                      <a14:sharpenSoften amount="-41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4">
            <a:extLst>
              <a:ext uri="{FF2B5EF4-FFF2-40B4-BE49-F238E27FC236}">
                <a16:creationId xmlns:a16="http://schemas.microsoft.com/office/drawing/2014/main" id="{35E4F794-DB6F-C22E-9CC2-68AE825E580E}"/>
              </a:ext>
            </a:extLst>
          </p:cNvPr>
          <p:cNvSpPr/>
          <p:nvPr/>
        </p:nvSpPr>
        <p:spPr>
          <a:xfrm rot="-10800000">
            <a:off x="0" y="-346547"/>
            <a:ext cx="12192000" cy="7210171"/>
          </a:xfrm>
          <a:custGeom>
            <a:avLst/>
            <a:gdLst/>
            <a:ahLst/>
            <a:cxnLst/>
            <a:rect l="l" t="t" r="r" b="b"/>
            <a:pathLst>
              <a:path w="18288000" h="10815257">
                <a:moveTo>
                  <a:pt x="0" y="0"/>
                </a:moveTo>
                <a:lnTo>
                  <a:pt x="18288000" y="0"/>
                </a:lnTo>
                <a:lnTo>
                  <a:pt x="18288000" y="10815257"/>
                </a:lnTo>
                <a:lnTo>
                  <a:pt x="0" y="10815257"/>
                </a:lnTo>
                <a:lnTo>
                  <a:pt x="0" y="0"/>
                </a:lnTo>
                <a:close/>
              </a:path>
            </a:pathLst>
          </a:custGeom>
          <a:blipFill>
            <a:blip r:embed="rId5">
              <a:alphaModFix amt="51000"/>
            </a:blip>
            <a:stretch>
              <a:fillRect t="-12212" b="-12212"/>
            </a:stretch>
          </a:blipFill>
        </p:spPr>
        <p:txBody>
          <a:bodyPr/>
          <a:lstStyle/>
          <a:p>
            <a:endParaRPr lang="en-GB" sz="1200"/>
          </a:p>
        </p:txBody>
      </p:sp>
      <p:sp>
        <p:nvSpPr>
          <p:cNvPr id="6" name="Dian numeron paikkamerkki 5">
            <a:extLst>
              <a:ext uri="{FF2B5EF4-FFF2-40B4-BE49-F238E27FC236}">
                <a16:creationId xmlns:a16="http://schemas.microsoft.com/office/drawing/2014/main" id="{01387AE6-5F0F-FAFF-BE3C-46448C2AB9C7}"/>
              </a:ext>
            </a:extLst>
          </p:cNvPr>
          <p:cNvSpPr>
            <a:spLocks noGrp="1"/>
          </p:cNvSpPr>
          <p:nvPr>
            <p:ph type="sldNum" sz="quarter" idx="12"/>
          </p:nvPr>
        </p:nvSpPr>
        <p:spPr/>
        <p:txBody>
          <a:bodyPr/>
          <a:lstStyle/>
          <a:p>
            <a:fld id="{AE3AF8B8-35CC-4E43-8145-D2293290E531}" type="slidenum">
              <a:rPr lang="fi-FI" smtClean="0"/>
              <a:t>5</a:t>
            </a:fld>
            <a:endParaRPr lang="fi-FI"/>
          </a:p>
        </p:txBody>
      </p:sp>
      <p:grpSp>
        <p:nvGrpSpPr>
          <p:cNvPr id="8" name="Ryhmä 7">
            <a:extLst>
              <a:ext uri="{FF2B5EF4-FFF2-40B4-BE49-F238E27FC236}">
                <a16:creationId xmlns:a16="http://schemas.microsoft.com/office/drawing/2014/main" id="{9BCEC376-AED5-A243-2CCB-0702ACE11613}"/>
              </a:ext>
            </a:extLst>
          </p:cNvPr>
          <p:cNvGrpSpPr/>
          <p:nvPr/>
        </p:nvGrpSpPr>
        <p:grpSpPr>
          <a:xfrm>
            <a:off x="5820018" y="516415"/>
            <a:ext cx="6271332" cy="5664785"/>
            <a:chOff x="5710704" y="166103"/>
            <a:chExt cx="6455895" cy="5831497"/>
          </a:xfrm>
        </p:grpSpPr>
        <p:pic>
          <p:nvPicPr>
            <p:cNvPr id="7" name="Kuva 6">
              <a:extLst>
                <a:ext uri="{FF2B5EF4-FFF2-40B4-BE49-F238E27FC236}">
                  <a16:creationId xmlns:a16="http://schemas.microsoft.com/office/drawing/2014/main" id="{574B9D3C-549E-0B19-F59C-8F7D1C0577EE}"/>
                </a:ext>
              </a:extLst>
            </p:cNvPr>
            <p:cNvPicPr>
              <a:picLocks noChangeAspect="1"/>
            </p:cNvPicPr>
            <p:nvPr/>
          </p:nvPicPr>
          <p:blipFill>
            <a:blip r:embed="rId6" cstate="print">
              <a:alphaModFix amt="95000"/>
              <a:extLst>
                <a:ext uri="{BEBA8EAE-BF5A-486C-A8C5-ECC9F3942E4B}">
                  <a14:imgProps xmlns:a14="http://schemas.microsoft.com/office/drawing/2010/main">
                    <a14:imgLayer r:embed="rId7">
                      <a14:imgEffect>
                        <a14:saturation sat="98000"/>
                      </a14:imgEffect>
                      <a14:imgEffect>
                        <a14:brightnessContrast contrast="1000"/>
                      </a14:imgEffect>
                    </a14:imgLayer>
                  </a14:imgProps>
                </a:ext>
                <a:ext uri="{28A0092B-C50C-407E-A947-70E740481C1C}">
                  <a14:useLocalDpi xmlns:a14="http://schemas.microsoft.com/office/drawing/2010/main" val="0"/>
                </a:ext>
              </a:extLst>
            </a:blip>
            <a:stretch>
              <a:fillRect/>
            </a:stretch>
          </p:blipFill>
          <p:spPr>
            <a:xfrm>
              <a:off x="5710704" y="166103"/>
              <a:ext cx="6455895" cy="5831497"/>
            </a:xfrm>
            <a:prstGeom prst="rect">
              <a:avLst/>
            </a:prstGeom>
            <a:effectLst>
              <a:softEdge rad="0"/>
            </a:effectLst>
          </p:spPr>
        </p:pic>
        <p:sp>
          <p:nvSpPr>
            <p:cNvPr id="15" name="Kyynel 14">
              <a:extLst>
                <a:ext uri="{FF2B5EF4-FFF2-40B4-BE49-F238E27FC236}">
                  <a16:creationId xmlns:a16="http://schemas.microsoft.com/office/drawing/2014/main" id="{45CF6334-7456-178B-E33F-936779B7B837}"/>
                </a:ext>
              </a:extLst>
            </p:cNvPr>
            <p:cNvSpPr/>
            <p:nvPr/>
          </p:nvSpPr>
          <p:spPr>
            <a:xfrm rot="8487077">
              <a:off x="9938374" y="4358791"/>
              <a:ext cx="260206" cy="238215"/>
            </a:xfrm>
            <a:prstGeom prst="teardrop">
              <a:avLst/>
            </a:prstGeom>
            <a:solidFill>
              <a:schemeClr val="tx1"/>
            </a:solidFill>
          </p:spPr>
          <p:style>
            <a:lnRef idx="2">
              <a:schemeClr val="accent2">
                <a:shade val="15000"/>
              </a:schemeClr>
            </a:lnRef>
            <a:fillRef idx="1">
              <a:schemeClr val="accent2"/>
            </a:fillRef>
            <a:effectRef idx="0">
              <a:schemeClr val="accent2"/>
            </a:effectRef>
            <a:fontRef idx="minor">
              <a:schemeClr val="lt1"/>
            </a:fontRef>
          </p:style>
          <p:txBody>
            <a:bodyPr vert="horz" rtlCol="0" anchor="ctr"/>
            <a:lstStyle/>
            <a:p>
              <a:pPr algn="ctr"/>
              <a:endParaRPr lang="fi-FI"/>
            </a:p>
          </p:txBody>
        </p:sp>
        <p:sp>
          <p:nvSpPr>
            <p:cNvPr id="16" name="Tekstiruutu 15">
              <a:extLst>
                <a:ext uri="{FF2B5EF4-FFF2-40B4-BE49-F238E27FC236}">
                  <a16:creationId xmlns:a16="http://schemas.microsoft.com/office/drawing/2014/main" id="{6DD30110-F1D1-B4C2-B0D3-016F810B9980}"/>
                </a:ext>
              </a:extLst>
            </p:cNvPr>
            <p:cNvSpPr txBox="1"/>
            <p:nvPr/>
          </p:nvSpPr>
          <p:spPr>
            <a:xfrm>
              <a:off x="9938331" y="4256877"/>
              <a:ext cx="191135" cy="325718"/>
            </a:xfrm>
            <a:prstGeom prst="rect">
              <a:avLst/>
            </a:prstGeom>
            <a:noFill/>
          </p:spPr>
          <p:txBody>
            <a:bodyPr wrap="square" rtlCol="0">
              <a:spAutoFit/>
            </a:bodyPr>
            <a:lstStyle/>
            <a:p>
              <a:r>
                <a:rPr lang="sv-FI" sz="2000">
                  <a:solidFill>
                    <a:schemeClr val="bg1"/>
                  </a:solidFill>
                  <a:latin typeface="+mj-lt"/>
                </a:rPr>
                <a:t>1</a:t>
              </a:r>
            </a:p>
          </p:txBody>
        </p:sp>
        <p:grpSp>
          <p:nvGrpSpPr>
            <p:cNvPr id="29" name="Ryhmä 28">
              <a:extLst>
                <a:ext uri="{FF2B5EF4-FFF2-40B4-BE49-F238E27FC236}">
                  <a16:creationId xmlns:a16="http://schemas.microsoft.com/office/drawing/2014/main" id="{239CA366-B1AF-0E5A-5EDF-00CE37FF4A07}"/>
                </a:ext>
              </a:extLst>
            </p:cNvPr>
            <p:cNvGrpSpPr/>
            <p:nvPr/>
          </p:nvGrpSpPr>
          <p:grpSpPr>
            <a:xfrm>
              <a:off x="8869108" y="2756135"/>
              <a:ext cx="297987" cy="351899"/>
              <a:chOff x="4508402" y="260409"/>
              <a:chExt cx="297987" cy="351899"/>
            </a:xfrm>
          </p:grpSpPr>
          <p:sp>
            <p:nvSpPr>
              <p:cNvPr id="5" name="Kyynel 4">
                <a:extLst>
                  <a:ext uri="{FF2B5EF4-FFF2-40B4-BE49-F238E27FC236}">
                    <a16:creationId xmlns:a16="http://schemas.microsoft.com/office/drawing/2014/main" id="{FED7052A-612A-8F32-F8D4-7463E78786A7}"/>
                  </a:ext>
                </a:extLst>
              </p:cNvPr>
              <p:cNvSpPr/>
              <p:nvPr/>
            </p:nvSpPr>
            <p:spPr>
              <a:xfrm rot="8487077">
                <a:off x="4546183" y="374093"/>
                <a:ext cx="260206" cy="238215"/>
              </a:xfrm>
              <a:prstGeom prst="teardrop">
                <a:avLst/>
              </a:prstGeom>
            </p:spPr>
            <p:style>
              <a:lnRef idx="2">
                <a:schemeClr val="dk1">
                  <a:shade val="15000"/>
                </a:schemeClr>
              </a:lnRef>
              <a:fillRef idx="1">
                <a:schemeClr val="dk1"/>
              </a:fillRef>
              <a:effectRef idx="0">
                <a:schemeClr val="dk1"/>
              </a:effectRef>
              <a:fontRef idx="minor">
                <a:schemeClr val="lt1"/>
              </a:fontRef>
            </p:style>
            <p:txBody>
              <a:bodyPr vert="horz" rtlCol="0" anchor="ctr"/>
              <a:lstStyle/>
              <a:p>
                <a:pPr algn="ctr"/>
                <a:endParaRPr lang="fi-FI"/>
              </a:p>
            </p:txBody>
          </p:sp>
          <p:sp>
            <p:nvSpPr>
              <p:cNvPr id="23" name="Tekstiruutu 22">
                <a:extLst>
                  <a:ext uri="{FF2B5EF4-FFF2-40B4-BE49-F238E27FC236}">
                    <a16:creationId xmlns:a16="http://schemas.microsoft.com/office/drawing/2014/main" id="{A42885CB-2A47-65B4-74EC-B396259EF20B}"/>
                  </a:ext>
                </a:extLst>
              </p:cNvPr>
              <p:cNvSpPr txBox="1"/>
              <p:nvPr/>
            </p:nvSpPr>
            <p:spPr>
              <a:xfrm>
                <a:off x="4508402" y="260409"/>
                <a:ext cx="295275" cy="325717"/>
              </a:xfrm>
              <a:prstGeom prst="rect">
                <a:avLst/>
              </a:prstGeom>
              <a:noFill/>
            </p:spPr>
            <p:txBody>
              <a:bodyPr wrap="square" rtlCol="0">
                <a:spAutoFit/>
              </a:bodyPr>
              <a:lstStyle/>
              <a:p>
                <a:r>
                  <a:rPr lang="sv-FI" sz="2000">
                    <a:solidFill>
                      <a:schemeClr val="bg1"/>
                    </a:solidFill>
                    <a:latin typeface="+mj-lt"/>
                  </a:rPr>
                  <a:t>2</a:t>
                </a:r>
              </a:p>
            </p:txBody>
          </p:sp>
        </p:grpSp>
        <p:grpSp>
          <p:nvGrpSpPr>
            <p:cNvPr id="31" name="Ryhmä 30">
              <a:extLst>
                <a:ext uri="{FF2B5EF4-FFF2-40B4-BE49-F238E27FC236}">
                  <a16:creationId xmlns:a16="http://schemas.microsoft.com/office/drawing/2014/main" id="{EB448255-FF9A-7F56-490C-66A2450985F0}"/>
                </a:ext>
              </a:extLst>
            </p:cNvPr>
            <p:cNvGrpSpPr/>
            <p:nvPr/>
          </p:nvGrpSpPr>
          <p:grpSpPr>
            <a:xfrm>
              <a:off x="10472957" y="3526226"/>
              <a:ext cx="306080" cy="353723"/>
              <a:chOff x="4852262" y="784833"/>
              <a:chExt cx="306080" cy="353723"/>
            </a:xfrm>
          </p:grpSpPr>
          <p:sp>
            <p:nvSpPr>
              <p:cNvPr id="21" name="Kyynel 20">
                <a:extLst>
                  <a:ext uri="{FF2B5EF4-FFF2-40B4-BE49-F238E27FC236}">
                    <a16:creationId xmlns:a16="http://schemas.microsoft.com/office/drawing/2014/main" id="{69F18A6E-F112-C687-08D5-EA88BB5D9A03}"/>
                  </a:ext>
                </a:extLst>
              </p:cNvPr>
              <p:cNvSpPr/>
              <p:nvPr/>
            </p:nvSpPr>
            <p:spPr>
              <a:xfrm rot="8487077">
                <a:off x="4898136" y="900341"/>
                <a:ext cx="260206" cy="238215"/>
              </a:xfrm>
              <a:prstGeom prst="teardrop">
                <a:avLst/>
              </a:prstGeom>
            </p:spPr>
            <p:style>
              <a:lnRef idx="2">
                <a:schemeClr val="dk1">
                  <a:shade val="15000"/>
                </a:schemeClr>
              </a:lnRef>
              <a:fillRef idx="1">
                <a:schemeClr val="dk1"/>
              </a:fillRef>
              <a:effectRef idx="0">
                <a:schemeClr val="dk1"/>
              </a:effectRef>
              <a:fontRef idx="minor">
                <a:schemeClr val="lt1"/>
              </a:fontRef>
            </p:style>
            <p:txBody>
              <a:bodyPr vert="horz" rtlCol="0" anchor="ctr"/>
              <a:lstStyle/>
              <a:p>
                <a:pPr algn="ctr"/>
                <a:endParaRPr lang="fi-FI"/>
              </a:p>
            </p:txBody>
          </p:sp>
          <p:sp>
            <p:nvSpPr>
              <p:cNvPr id="24" name="Tekstiruutu 23">
                <a:extLst>
                  <a:ext uri="{FF2B5EF4-FFF2-40B4-BE49-F238E27FC236}">
                    <a16:creationId xmlns:a16="http://schemas.microsoft.com/office/drawing/2014/main" id="{CFB2813B-16B6-3634-4789-FD0C73A50B56}"/>
                  </a:ext>
                </a:extLst>
              </p:cNvPr>
              <p:cNvSpPr txBox="1"/>
              <p:nvPr/>
            </p:nvSpPr>
            <p:spPr>
              <a:xfrm>
                <a:off x="4852262" y="784833"/>
                <a:ext cx="295275" cy="325717"/>
              </a:xfrm>
              <a:prstGeom prst="rect">
                <a:avLst/>
              </a:prstGeom>
              <a:noFill/>
            </p:spPr>
            <p:txBody>
              <a:bodyPr wrap="square" rtlCol="0">
                <a:spAutoFit/>
              </a:bodyPr>
              <a:lstStyle/>
              <a:p>
                <a:r>
                  <a:rPr lang="sv-FI" sz="2000">
                    <a:solidFill>
                      <a:schemeClr val="bg1"/>
                    </a:solidFill>
                    <a:latin typeface="+mj-lt"/>
                  </a:rPr>
                  <a:t>4</a:t>
                </a:r>
              </a:p>
            </p:txBody>
          </p:sp>
        </p:grpSp>
        <p:grpSp>
          <p:nvGrpSpPr>
            <p:cNvPr id="28" name="Ryhmä 27">
              <a:extLst>
                <a:ext uri="{FF2B5EF4-FFF2-40B4-BE49-F238E27FC236}">
                  <a16:creationId xmlns:a16="http://schemas.microsoft.com/office/drawing/2014/main" id="{91AC5A8E-E9F4-CAAE-AC6D-D1526E42C92C}"/>
                </a:ext>
              </a:extLst>
            </p:cNvPr>
            <p:cNvGrpSpPr/>
            <p:nvPr/>
          </p:nvGrpSpPr>
          <p:grpSpPr>
            <a:xfrm>
              <a:off x="9047672" y="2331808"/>
              <a:ext cx="295400" cy="388558"/>
              <a:chOff x="5177845" y="242492"/>
              <a:chExt cx="295400" cy="388558"/>
            </a:xfrm>
          </p:grpSpPr>
          <p:sp>
            <p:nvSpPr>
              <p:cNvPr id="17" name="Kyynel 16">
                <a:extLst>
                  <a:ext uri="{FF2B5EF4-FFF2-40B4-BE49-F238E27FC236}">
                    <a16:creationId xmlns:a16="http://schemas.microsoft.com/office/drawing/2014/main" id="{A8D8D42D-3235-70ED-9DCC-BEDE21AE2E8D}"/>
                  </a:ext>
                </a:extLst>
              </p:cNvPr>
              <p:cNvSpPr/>
              <p:nvPr/>
            </p:nvSpPr>
            <p:spPr>
              <a:xfrm rot="8487077">
                <a:off x="5213039" y="392835"/>
                <a:ext cx="260206" cy="238215"/>
              </a:xfrm>
              <a:prstGeom prst="teardrop">
                <a:avLst/>
              </a:prstGeom>
            </p:spPr>
            <p:style>
              <a:lnRef idx="2">
                <a:schemeClr val="dk1">
                  <a:shade val="15000"/>
                </a:schemeClr>
              </a:lnRef>
              <a:fillRef idx="1">
                <a:schemeClr val="dk1"/>
              </a:fillRef>
              <a:effectRef idx="0">
                <a:schemeClr val="dk1"/>
              </a:effectRef>
              <a:fontRef idx="minor">
                <a:schemeClr val="lt1"/>
              </a:fontRef>
            </p:style>
            <p:txBody>
              <a:bodyPr vert="horz" rtlCol="0" anchor="ctr"/>
              <a:lstStyle/>
              <a:p>
                <a:pPr algn="ctr"/>
                <a:endParaRPr lang="fi-FI"/>
              </a:p>
            </p:txBody>
          </p:sp>
          <p:sp>
            <p:nvSpPr>
              <p:cNvPr id="25" name="Tekstiruutu 24">
                <a:extLst>
                  <a:ext uri="{FF2B5EF4-FFF2-40B4-BE49-F238E27FC236}">
                    <a16:creationId xmlns:a16="http://schemas.microsoft.com/office/drawing/2014/main" id="{FDB73543-9C63-FB2C-2147-69DEA99A4D5E}"/>
                  </a:ext>
                </a:extLst>
              </p:cNvPr>
              <p:cNvSpPr txBox="1"/>
              <p:nvPr/>
            </p:nvSpPr>
            <p:spPr>
              <a:xfrm>
                <a:off x="5177845" y="242492"/>
                <a:ext cx="295275" cy="325717"/>
              </a:xfrm>
              <a:prstGeom prst="rect">
                <a:avLst/>
              </a:prstGeom>
              <a:noFill/>
            </p:spPr>
            <p:txBody>
              <a:bodyPr wrap="square" rtlCol="0">
                <a:spAutoFit/>
              </a:bodyPr>
              <a:lstStyle/>
              <a:p>
                <a:r>
                  <a:rPr lang="sv-FI" sz="2000">
                    <a:solidFill>
                      <a:schemeClr val="bg1"/>
                    </a:solidFill>
                    <a:latin typeface="+mj-lt"/>
                  </a:rPr>
                  <a:t>3</a:t>
                </a:r>
              </a:p>
            </p:txBody>
          </p:sp>
        </p:grpSp>
        <p:grpSp>
          <p:nvGrpSpPr>
            <p:cNvPr id="30" name="Ryhmä 29">
              <a:extLst>
                <a:ext uri="{FF2B5EF4-FFF2-40B4-BE49-F238E27FC236}">
                  <a16:creationId xmlns:a16="http://schemas.microsoft.com/office/drawing/2014/main" id="{E40D717D-88CF-5494-6C76-046ED9D66D6D}"/>
                </a:ext>
              </a:extLst>
            </p:cNvPr>
            <p:cNvGrpSpPr/>
            <p:nvPr/>
          </p:nvGrpSpPr>
          <p:grpSpPr>
            <a:xfrm>
              <a:off x="10353658" y="3990862"/>
              <a:ext cx="295275" cy="385123"/>
              <a:chOff x="5746649" y="202634"/>
              <a:chExt cx="295275" cy="385123"/>
            </a:xfrm>
          </p:grpSpPr>
          <p:sp>
            <p:nvSpPr>
              <p:cNvPr id="18" name="Kyynel 17">
                <a:extLst>
                  <a:ext uri="{FF2B5EF4-FFF2-40B4-BE49-F238E27FC236}">
                    <a16:creationId xmlns:a16="http://schemas.microsoft.com/office/drawing/2014/main" id="{CCD3167C-40BE-7501-DFF7-572C25304B2B}"/>
                  </a:ext>
                </a:extLst>
              </p:cNvPr>
              <p:cNvSpPr/>
              <p:nvPr/>
            </p:nvSpPr>
            <p:spPr>
              <a:xfrm rot="8487077">
                <a:off x="5779031" y="349542"/>
                <a:ext cx="260206" cy="238215"/>
              </a:xfrm>
              <a:prstGeom prst="teardrop">
                <a:avLst/>
              </a:prstGeom>
            </p:spPr>
            <p:style>
              <a:lnRef idx="2">
                <a:schemeClr val="dk1">
                  <a:shade val="15000"/>
                </a:schemeClr>
              </a:lnRef>
              <a:fillRef idx="1">
                <a:schemeClr val="dk1"/>
              </a:fillRef>
              <a:effectRef idx="0">
                <a:schemeClr val="dk1"/>
              </a:effectRef>
              <a:fontRef idx="minor">
                <a:schemeClr val="lt1"/>
              </a:fontRef>
            </p:style>
            <p:txBody>
              <a:bodyPr vert="horz" rtlCol="0" anchor="ctr"/>
              <a:lstStyle/>
              <a:p>
                <a:pPr algn="ctr"/>
                <a:endParaRPr lang="fi-FI"/>
              </a:p>
            </p:txBody>
          </p:sp>
          <p:sp>
            <p:nvSpPr>
              <p:cNvPr id="27" name="Tekstiruutu 26">
                <a:extLst>
                  <a:ext uri="{FF2B5EF4-FFF2-40B4-BE49-F238E27FC236}">
                    <a16:creationId xmlns:a16="http://schemas.microsoft.com/office/drawing/2014/main" id="{5BE4D643-8508-A2B4-9844-209A292ED3A9}"/>
                  </a:ext>
                </a:extLst>
              </p:cNvPr>
              <p:cNvSpPr txBox="1"/>
              <p:nvPr/>
            </p:nvSpPr>
            <p:spPr>
              <a:xfrm>
                <a:off x="5746649" y="202634"/>
                <a:ext cx="295275" cy="325717"/>
              </a:xfrm>
              <a:prstGeom prst="rect">
                <a:avLst/>
              </a:prstGeom>
              <a:noFill/>
            </p:spPr>
            <p:txBody>
              <a:bodyPr wrap="square" rtlCol="0">
                <a:spAutoFit/>
              </a:bodyPr>
              <a:lstStyle/>
              <a:p>
                <a:r>
                  <a:rPr lang="sv-FI" sz="2000">
                    <a:solidFill>
                      <a:schemeClr val="bg1"/>
                    </a:solidFill>
                    <a:latin typeface="+mj-lt"/>
                  </a:rPr>
                  <a:t>5</a:t>
                </a:r>
              </a:p>
            </p:txBody>
          </p:sp>
        </p:grpSp>
      </p:grpSp>
      <p:graphicFrame>
        <p:nvGraphicFramePr>
          <p:cNvPr id="4" name="Taulukko 3">
            <a:extLst>
              <a:ext uri="{FF2B5EF4-FFF2-40B4-BE49-F238E27FC236}">
                <a16:creationId xmlns:a16="http://schemas.microsoft.com/office/drawing/2014/main" id="{1F43172A-CB00-9D95-FDB0-FA994AB9329B}"/>
              </a:ext>
            </a:extLst>
          </p:cNvPr>
          <p:cNvGraphicFramePr>
            <a:graphicFrameLocks noGrp="1"/>
          </p:cNvGraphicFramePr>
          <p:nvPr>
            <p:extLst>
              <p:ext uri="{D42A27DB-BD31-4B8C-83A1-F6EECF244321}">
                <p14:modId xmlns:p14="http://schemas.microsoft.com/office/powerpoint/2010/main" val="1338958757"/>
              </p:ext>
            </p:extLst>
          </p:nvPr>
        </p:nvGraphicFramePr>
        <p:xfrm>
          <a:off x="171647" y="1909642"/>
          <a:ext cx="5536671" cy="3840480"/>
        </p:xfrm>
        <a:graphic>
          <a:graphicData uri="http://schemas.openxmlformats.org/drawingml/2006/table">
            <a:tbl>
              <a:tblPr firstRow="1" bandRow="1">
                <a:tableStyleId>{073A0DAA-6AF3-43AB-8588-CEC1D06C72B9}</a:tableStyleId>
              </a:tblPr>
              <a:tblGrid>
                <a:gridCol w="616306">
                  <a:extLst>
                    <a:ext uri="{9D8B030D-6E8A-4147-A177-3AD203B41FA5}">
                      <a16:colId xmlns:a16="http://schemas.microsoft.com/office/drawing/2014/main" val="2878370575"/>
                    </a:ext>
                  </a:extLst>
                </a:gridCol>
                <a:gridCol w="3328267">
                  <a:extLst>
                    <a:ext uri="{9D8B030D-6E8A-4147-A177-3AD203B41FA5}">
                      <a16:colId xmlns:a16="http://schemas.microsoft.com/office/drawing/2014/main" val="3031252516"/>
                    </a:ext>
                  </a:extLst>
                </a:gridCol>
                <a:gridCol w="1592098">
                  <a:extLst>
                    <a:ext uri="{9D8B030D-6E8A-4147-A177-3AD203B41FA5}">
                      <a16:colId xmlns:a16="http://schemas.microsoft.com/office/drawing/2014/main" val="344303707"/>
                    </a:ext>
                  </a:extLst>
                </a:gridCol>
              </a:tblGrid>
              <a:tr h="260535">
                <a:tc>
                  <a:txBody>
                    <a:bodyPr/>
                    <a:lstStyle/>
                    <a:p>
                      <a:endParaRPr lang="fi-FI" sz="18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alpha val="81000"/>
                      </a:schemeClr>
                    </a:solidFill>
                  </a:tcPr>
                </a:tc>
                <a:tc>
                  <a:txBody>
                    <a:bodyPr/>
                    <a:lstStyle/>
                    <a:p>
                      <a:endParaRPr lang="fi-FI" sz="18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alpha val="81000"/>
                      </a:schemeClr>
                    </a:solidFill>
                  </a:tcPr>
                </a:tc>
                <a:tc>
                  <a:txBody>
                    <a:bodyPr/>
                    <a:lstStyle/>
                    <a:p>
                      <a:endParaRPr lang="fi-FI" sz="18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alpha val="81000"/>
                      </a:schemeClr>
                    </a:solidFill>
                  </a:tcPr>
                </a:tc>
                <a:extLst>
                  <a:ext uri="{0D108BD9-81ED-4DB2-BD59-A6C34878D82A}">
                    <a16:rowId xmlns:a16="http://schemas.microsoft.com/office/drawing/2014/main" val="3589207597"/>
                  </a:ext>
                </a:extLst>
              </a:tr>
              <a:tr h="365760">
                <a:tc>
                  <a:txBody>
                    <a:bodyPr/>
                    <a:lstStyle/>
                    <a:p>
                      <a:r>
                        <a:rPr lang="sv-FI" sz="1800" b="1" u="none">
                          <a:latin typeface="+mj-lt"/>
                        </a:rPr>
                        <a:t>1.</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800" b="1" u="none">
                          <a:latin typeface="+mj-lt"/>
                          <a:hlinkClick r:id="rId8">
                            <a:extLst>
                              <a:ext uri="{A12FA001-AC4F-418D-AE19-62706E023703}">
                                <ahyp:hlinkClr xmlns:ahyp="http://schemas.microsoft.com/office/drawing/2018/hyperlinkcolor" val="tx"/>
                              </a:ext>
                            </a:extLst>
                          </a:hlinkClick>
                        </a:rPr>
                        <a:t>Sibbovikens företagspark</a:t>
                      </a:r>
                    </a:p>
                    <a:p>
                      <a:endParaRPr lang="fi-FI" sz="1800" u="none">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r>
                        <a:rPr lang="sv-FI" sz="1800" b="1"/>
                        <a:t>85 €/m²vy</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alpha val="81000"/>
                      </a:schemeClr>
                    </a:solidFill>
                  </a:tcPr>
                </a:tc>
                <a:extLst>
                  <a:ext uri="{0D108BD9-81ED-4DB2-BD59-A6C34878D82A}">
                    <a16:rowId xmlns:a16="http://schemas.microsoft.com/office/drawing/2014/main" val="1526709827"/>
                  </a:ext>
                </a:extLst>
              </a:tr>
              <a:tr h="365760">
                <a:tc>
                  <a:txBody>
                    <a:bodyPr/>
                    <a:lstStyle/>
                    <a:p>
                      <a:r>
                        <a:rPr lang="sv-FI" sz="1800" b="1">
                          <a:latin typeface="+mj-lt"/>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800" b="1">
                          <a:latin typeface="+mj-lt"/>
                          <a:hlinkClick r:id="rId9">
                            <a:extLst>
                              <a:ext uri="{A12FA001-AC4F-418D-AE19-62706E023703}">
                                <ahyp:hlinkClr xmlns:ahyp="http://schemas.microsoft.com/office/drawing/2018/hyperlinkcolor" val="tx"/>
                              </a:ext>
                            </a:extLst>
                          </a:hlinkClick>
                        </a:rPr>
                        <a:t>Bastukärrs arbetsplatsområde</a:t>
                      </a:r>
                    </a:p>
                    <a:p>
                      <a:endParaRPr lang="fi-FI" sz="180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r>
                        <a:rPr lang="sv-FI" sz="1800" b="1"/>
                        <a:t>120 €/m²vy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extLst>
                  <a:ext uri="{0D108BD9-81ED-4DB2-BD59-A6C34878D82A}">
                    <a16:rowId xmlns:a16="http://schemas.microsoft.com/office/drawing/2014/main" val="2420467710"/>
                  </a:ext>
                </a:extLst>
              </a:tr>
              <a:tr h="365760">
                <a:tc>
                  <a:txBody>
                    <a:bodyPr/>
                    <a:lstStyle/>
                    <a:p>
                      <a:r>
                        <a:rPr lang="sv-FI" sz="1800" b="1">
                          <a:latin typeface="+mj-lt"/>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800" b="1">
                          <a:latin typeface="+mj-lt"/>
                          <a:hlinkClick r:id="rId10">
                            <a:extLst>
                              <a:ext uri="{A12FA001-AC4F-418D-AE19-62706E023703}">
                                <ahyp:hlinkClr xmlns:ahyp="http://schemas.microsoft.com/office/drawing/2018/hyperlinkcolor" val="tx"/>
                              </a:ext>
                            </a:extLst>
                          </a:hlinkClick>
                        </a:rPr>
                        <a:t>Lönnbacka företagspark</a:t>
                      </a:r>
                    </a:p>
                    <a:p>
                      <a:endParaRPr lang="fi-FI" sz="180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r>
                        <a:rPr lang="sv-FI" sz="1800" b="1"/>
                        <a:t>90 €/m²vy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extLst>
                  <a:ext uri="{0D108BD9-81ED-4DB2-BD59-A6C34878D82A}">
                    <a16:rowId xmlns:a16="http://schemas.microsoft.com/office/drawing/2014/main" val="2367247070"/>
                  </a:ext>
                </a:extLst>
              </a:tr>
              <a:tr h="365760">
                <a:tc>
                  <a:txBody>
                    <a:bodyPr/>
                    <a:lstStyle/>
                    <a:p>
                      <a:r>
                        <a:rPr lang="sv-FI" sz="1800" b="1">
                          <a:latin typeface="+mj-lt"/>
                        </a:rPr>
                        <a:t>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800" b="1">
                          <a:latin typeface="+mj-lt"/>
                          <a:hlinkClick r:id="rId11">
                            <a:extLst>
                              <a:ext uri="{A12FA001-AC4F-418D-AE19-62706E023703}">
                                <ahyp:hlinkClr xmlns:ahyp="http://schemas.microsoft.com/office/drawing/2018/hyperlinkcolor" val="tx"/>
                              </a:ext>
                            </a:extLst>
                          </a:hlinkClick>
                        </a:rPr>
                        <a:t>Box arbetsplatsområde</a:t>
                      </a:r>
                      <a:endParaRPr lang="sv-FI" sz="1800" b="1">
                        <a:latin typeface="+mj-lt"/>
                        <a:hlinkClick r:id="rId9">
                          <a:extLst>
                            <a:ext uri="{A12FA001-AC4F-418D-AE19-62706E023703}">
                              <ahyp:hlinkClr xmlns:ahyp="http://schemas.microsoft.com/office/drawing/2018/hyperlinkcolor" val="tx"/>
                            </a:ext>
                          </a:extLst>
                        </a:hlinkClick>
                      </a:endParaRPr>
                    </a:p>
                    <a:p>
                      <a:endParaRPr lang="fi-FI" sz="180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r>
                        <a:rPr lang="sv-FI" sz="1800" b="1"/>
                        <a:t>60 €/m²vy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extLst>
                  <a:ext uri="{0D108BD9-81ED-4DB2-BD59-A6C34878D82A}">
                    <a16:rowId xmlns:a16="http://schemas.microsoft.com/office/drawing/2014/main" val="2079283943"/>
                  </a:ext>
                </a:extLst>
              </a:tr>
              <a:tr h="365760">
                <a:tc>
                  <a:txBody>
                    <a:bodyPr/>
                    <a:lstStyle/>
                    <a:p>
                      <a:r>
                        <a:rPr lang="sv-FI" sz="1800" b="1">
                          <a:latin typeface="+mj-lt"/>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800" b="1">
                          <a:latin typeface="+mj-lt"/>
                          <a:hlinkClick r:id="rId12">
                            <a:extLst>
                              <a:ext uri="{A12FA001-AC4F-418D-AE19-62706E023703}">
                                <ahyp:hlinkClr xmlns:ahyp="http://schemas.microsoft.com/office/drawing/2018/hyperlinkcolor" val="tx"/>
                              </a:ext>
                            </a:extLst>
                          </a:hlinkClick>
                        </a:rPr>
                        <a:t>På kommande: </a:t>
                      </a:r>
                      <a:br>
                        <a:rPr lang="sv-FI" sz="1800" b="1">
                          <a:latin typeface="+mj-lt"/>
                          <a:hlinkClick r:id="rId12">
                            <a:extLst>
                              <a:ext uri="{A12FA001-AC4F-418D-AE19-62706E023703}">
                                <ahyp:hlinkClr xmlns:ahyp="http://schemas.microsoft.com/office/drawing/2018/hyperlinkcolor" val="tx"/>
                              </a:ext>
                            </a:extLst>
                          </a:hlinkClick>
                        </a:rPr>
                      </a:br>
                      <a:r>
                        <a:rPr lang="sv-FI" sz="1800" b="1" u="none">
                          <a:latin typeface="+mj-lt"/>
                          <a:hlinkClick r:id="rId12">
                            <a:extLst>
                              <a:ext uri="{A12FA001-AC4F-418D-AE19-62706E023703}">
                                <ahyp:hlinkClr xmlns:ahyp="http://schemas.microsoft.com/office/drawing/2018/hyperlinkcolor" val="tx"/>
                              </a:ext>
                            </a:extLst>
                          </a:hlinkClick>
                        </a:rPr>
                        <a:t>Hangelby arbetsplatsområde</a:t>
                      </a:r>
                    </a:p>
                    <a:p>
                      <a:endParaRPr lang="fi-FI" sz="180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tc>
                  <a:txBody>
                    <a:bodyPr/>
                    <a:lstStyle/>
                    <a:p>
                      <a:endParaRPr lang="fi-FI" sz="1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81000"/>
                      </a:schemeClr>
                    </a:solidFill>
                  </a:tcPr>
                </a:tc>
                <a:extLst>
                  <a:ext uri="{0D108BD9-81ED-4DB2-BD59-A6C34878D82A}">
                    <a16:rowId xmlns:a16="http://schemas.microsoft.com/office/drawing/2014/main" val="2462725149"/>
                  </a:ext>
                </a:extLst>
              </a:tr>
            </a:tbl>
          </a:graphicData>
        </a:graphic>
      </p:graphicFrame>
      <p:sp>
        <p:nvSpPr>
          <p:cNvPr id="10" name="TextBox 10">
            <a:extLst>
              <a:ext uri="{FF2B5EF4-FFF2-40B4-BE49-F238E27FC236}">
                <a16:creationId xmlns:a16="http://schemas.microsoft.com/office/drawing/2014/main" id="{7217D0A9-9597-FF06-9B96-938293A67787}"/>
              </a:ext>
            </a:extLst>
          </p:cNvPr>
          <p:cNvSpPr txBox="1"/>
          <p:nvPr/>
        </p:nvSpPr>
        <p:spPr>
          <a:xfrm>
            <a:off x="100650" y="166062"/>
            <a:ext cx="5738447" cy="698012"/>
          </a:xfrm>
          <a:prstGeom prst="rect">
            <a:avLst/>
          </a:prstGeom>
        </p:spPr>
        <p:txBody>
          <a:bodyPr wrap="square" lIns="0" tIns="0" rIns="0" bIns="0" rtlCol="0" anchor="t">
            <a:spAutoFit/>
          </a:bodyPr>
          <a:lstStyle/>
          <a:p>
            <a:pPr>
              <a:lnSpc>
                <a:spcPts val="5760"/>
              </a:lnSpc>
              <a:spcBef>
                <a:spcPct val="0"/>
              </a:spcBef>
            </a:pPr>
            <a:r>
              <a:rPr lang="sv-FI" sz="4800" b="1">
                <a:solidFill>
                  <a:srgbClr val="FFFFFF"/>
                </a:solidFill>
                <a:latin typeface="Agrandir Bold"/>
                <a:ea typeface="Agrandir Bold"/>
                <a:cs typeface="Agrandir Bold"/>
                <a:sym typeface="Agrandir Bold"/>
              </a:rPr>
              <a:t>TOMTUTBUD</a:t>
            </a:r>
          </a:p>
        </p:txBody>
      </p:sp>
      <p:sp>
        <p:nvSpPr>
          <p:cNvPr id="3" name="TextBox 11">
            <a:extLst>
              <a:ext uri="{FF2B5EF4-FFF2-40B4-BE49-F238E27FC236}">
                <a16:creationId xmlns:a16="http://schemas.microsoft.com/office/drawing/2014/main" id="{2074B854-A0C2-EF6C-94F1-04324CE75644}"/>
              </a:ext>
            </a:extLst>
          </p:cNvPr>
          <p:cNvSpPr txBox="1"/>
          <p:nvPr/>
        </p:nvSpPr>
        <p:spPr>
          <a:xfrm>
            <a:off x="2656114" y="881378"/>
            <a:ext cx="6034096" cy="499111"/>
          </a:xfrm>
          <a:prstGeom prst="rect">
            <a:avLst/>
          </a:prstGeom>
        </p:spPr>
        <p:txBody>
          <a:bodyPr wrap="square" lIns="0" tIns="0" rIns="0" bIns="0" rtlCol="0" anchor="t">
            <a:spAutoFit/>
          </a:bodyPr>
          <a:lstStyle/>
          <a:p>
            <a:pPr>
              <a:lnSpc>
                <a:spcPts val="3520"/>
              </a:lnSpc>
              <a:spcBef>
                <a:spcPct val="0"/>
              </a:spcBef>
            </a:pPr>
            <a:r>
              <a:rPr lang="sv-FI" sz="4800" b="1">
                <a:solidFill>
                  <a:srgbClr val="FFFFFF"/>
                </a:solidFill>
                <a:latin typeface="Agrandir Bold"/>
                <a:ea typeface="Agrandir Bold"/>
                <a:cs typeface="Agrandir Bold"/>
                <a:sym typeface="Agrandir Bold"/>
              </a:rPr>
              <a:t>och prislista</a:t>
            </a:r>
          </a:p>
        </p:txBody>
      </p:sp>
    </p:spTree>
    <p:extLst>
      <p:ext uri="{BB962C8B-B14F-4D97-AF65-F5344CB8AC3E}">
        <p14:creationId xmlns:p14="http://schemas.microsoft.com/office/powerpoint/2010/main" val="2650985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3C18E-3D10-E15B-6388-2A16D398F388}"/>
            </a:ext>
          </a:extLst>
        </p:cNvPr>
        <p:cNvGrpSpPr/>
        <p:nvPr/>
      </p:nvGrpSpPr>
      <p:grpSpPr>
        <a:xfrm>
          <a:off x="0" y="0"/>
          <a:ext cx="0" cy="0"/>
          <a:chOff x="0" y="0"/>
          <a:chExt cx="0" cy="0"/>
        </a:xfrm>
      </p:grpSpPr>
      <p:pic>
        <p:nvPicPr>
          <p:cNvPr id="9" name="Kuva 8">
            <a:extLst>
              <a:ext uri="{FF2B5EF4-FFF2-40B4-BE49-F238E27FC236}">
                <a16:creationId xmlns:a16="http://schemas.microsoft.com/office/drawing/2014/main" id="{A98A3767-8398-8FCD-B854-7681ABF327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432" y="-1089312"/>
            <a:ext cx="13105031" cy="8732870"/>
          </a:xfrm>
          <a:prstGeom prst="rect">
            <a:avLst/>
          </a:prstGeom>
        </p:spPr>
      </p:pic>
      <p:grpSp>
        <p:nvGrpSpPr>
          <p:cNvPr id="10" name="Group 4">
            <a:extLst>
              <a:ext uri="{FF2B5EF4-FFF2-40B4-BE49-F238E27FC236}">
                <a16:creationId xmlns:a16="http://schemas.microsoft.com/office/drawing/2014/main" id="{A913201E-A9DC-ECF0-DD5A-E3DD54BEFEEE}"/>
              </a:ext>
            </a:extLst>
          </p:cNvPr>
          <p:cNvGrpSpPr/>
          <p:nvPr/>
        </p:nvGrpSpPr>
        <p:grpSpPr>
          <a:xfrm>
            <a:off x="208470" y="1434072"/>
            <a:ext cx="11983529" cy="4930727"/>
            <a:chOff x="0" y="0"/>
            <a:chExt cx="2471736" cy="1494147"/>
          </a:xfrm>
        </p:grpSpPr>
        <p:sp>
          <p:nvSpPr>
            <p:cNvPr id="12" name="Freeform 5">
              <a:extLst>
                <a:ext uri="{FF2B5EF4-FFF2-40B4-BE49-F238E27FC236}">
                  <a16:creationId xmlns:a16="http://schemas.microsoft.com/office/drawing/2014/main" id="{4ED36A28-7F60-7151-3152-78D0EB8CEB38}"/>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13" name="TextBox 6">
              <a:extLst>
                <a:ext uri="{FF2B5EF4-FFF2-40B4-BE49-F238E27FC236}">
                  <a16:creationId xmlns:a16="http://schemas.microsoft.com/office/drawing/2014/main" id="{6EDEC0B1-C351-B18C-C0C6-D01B3BBEC5D5}"/>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3" name="Sisällön paikkamerkki 2">
            <a:extLst>
              <a:ext uri="{FF2B5EF4-FFF2-40B4-BE49-F238E27FC236}">
                <a16:creationId xmlns:a16="http://schemas.microsoft.com/office/drawing/2014/main" id="{6F1E59B5-4AE7-7659-3345-44FCF66AD45D}"/>
              </a:ext>
            </a:extLst>
          </p:cNvPr>
          <p:cNvSpPr>
            <a:spLocks noGrp="1"/>
          </p:cNvSpPr>
          <p:nvPr>
            <p:ph idx="1"/>
          </p:nvPr>
        </p:nvSpPr>
        <p:spPr>
          <a:xfrm>
            <a:off x="408413" y="1600200"/>
            <a:ext cx="5207000" cy="4240000"/>
          </a:xfrm>
        </p:spPr>
        <p:txBody>
          <a:bodyPr>
            <a:normAutofit fontScale="55000" lnSpcReduction="20000"/>
          </a:bodyPr>
          <a:lstStyle/>
          <a:p>
            <a:endParaRPr lang="fi-FI" sz="1050"/>
          </a:p>
          <a:p>
            <a:pPr marL="0" lvl="1" indent="0">
              <a:buNone/>
            </a:pPr>
            <a:r>
              <a:rPr lang="sv-FI" sz="2600" b="1">
                <a:solidFill>
                  <a:srgbClr val="535136"/>
                </a:solidFill>
                <a:latin typeface="Inter Bold"/>
              </a:rPr>
              <a:t>Adress: </a:t>
            </a:r>
            <a:r>
              <a:rPr lang="sv-FI" sz="2600">
                <a:solidFill>
                  <a:srgbClr val="535136"/>
                </a:solidFill>
                <a:latin typeface="Inter Bold"/>
              </a:rPr>
              <a:t>Arbetsplatsvägen och Tarapottsvägen, Sibbo</a:t>
            </a:r>
            <a:br>
              <a:rPr lang="sv-FI" sz="2600">
                <a:solidFill>
                  <a:srgbClr val="535136"/>
                </a:solidFill>
                <a:latin typeface="Inter Bold"/>
              </a:rPr>
            </a:br>
            <a:endParaRPr lang="sv-FI" sz="2600">
              <a:solidFill>
                <a:srgbClr val="535136"/>
              </a:solidFill>
              <a:latin typeface="Inter Bold"/>
            </a:endParaRPr>
          </a:p>
          <a:p>
            <a:pPr marL="0" lvl="1" indent="0">
              <a:buNone/>
            </a:pPr>
            <a:r>
              <a:rPr lang="sv-FI" sz="2600" b="1">
                <a:solidFill>
                  <a:srgbClr val="535136"/>
                </a:solidFill>
                <a:latin typeface="Inter Bold"/>
              </a:rPr>
              <a:t>Profil:</a:t>
            </a:r>
            <a:r>
              <a:rPr lang="sv-FI" sz="2600">
                <a:solidFill>
                  <a:srgbClr val="535136"/>
                </a:solidFill>
                <a:latin typeface="Inter Bold"/>
              </a:rPr>
              <a:t> Företagsområde med betoning på lokaliteter, lätt industri och lager, och området lämpar sig även för handel som kräver mycket utrymme.</a:t>
            </a:r>
            <a:br>
              <a:rPr lang="sv-FI" sz="2600">
                <a:solidFill>
                  <a:srgbClr val="535136"/>
                </a:solidFill>
                <a:latin typeface="Inter Bold"/>
              </a:rPr>
            </a:br>
            <a:endParaRPr lang="sv-FI" sz="2600">
              <a:solidFill>
                <a:srgbClr val="535136"/>
              </a:solidFill>
              <a:latin typeface="Inter Bold"/>
            </a:endParaRPr>
          </a:p>
          <a:p>
            <a:pPr marL="0" lvl="1" indent="0">
              <a:buNone/>
            </a:pPr>
            <a:r>
              <a:rPr lang="sv-FI" sz="2600" b="1">
                <a:solidFill>
                  <a:srgbClr val="535136"/>
                </a:solidFill>
                <a:latin typeface="Inter Bold"/>
              </a:rPr>
              <a:t>Läge: </a:t>
            </a:r>
            <a:r>
              <a:rPr lang="sv-FI" sz="2600">
                <a:solidFill>
                  <a:srgbClr val="535136"/>
                </a:solidFill>
                <a:latin typeface="Inter Bold"/>
              </a:rPr>
              <a:t>Längs Borgåleden </a:t>
            </a:r>
          </a:p>
          <a:p>
            <a:pPr marL="457200" lvl="1" indent="-457200"/>
            <a:r>
              <a:rPr lang="sv-FI" sz="2600">
                <a:solidFill>
                  <a:srgbClr val="535136"/>
                </a:solidFill>
                <a:latin typeface="Inter Bold"/>
              </a:rPr>
              <a:t>2 min köravstånd till Borgåledens korsning</a:t>
            </a:r>
          </a:p>
          <a:p>
            <a:pPr marL="457200" lvl="1" indent="-457200"/>
            <a:r>
              <a:rPr lang="sv-FI" sz="2600">
                <a:solidFill>
                  <a:srgbClr val="535136"/>
                </a:solidFill>
                <a:latin typeface="Inter Bold"/>
              </a:rPr>
              <a:t>10 min köravstånd till Sköldvik</a:t>
            </a:r>
          </a:p>
          <a:p>
            <a:pPr marL="457200" lvl="1" indent="-457200"/>
            <a:r>
              <a:rPr lang="sv-FI" sz="2600">
                <a:solidFill>
                  <a:srgbClr val="535136"/>
                </a:solidFill>
                <a:latin typeface="Inter Bold"/>
              </a:rPr>
              <a:t>20 min köravstånd till flygplatsen</a:t>
            </a:r>
          </a:p>
          <a:p>
            <a:pPr marL="457200" lvl="1" indent="-457200"/>
            <a:r>
              <a:rPr lang="sv-FI" sz="2600">
                <a:solidFill>
                  <a:srgbClr val="535136"/>
                </a:solidFill>
                <a:latin typeface="Inter Bold"/>
              </a:rPr>
              <a:t>20 min köravstånd till Nordsjö hamn</a:t>
            </a:r>
            <a:br>
              <a:rPr lang="sv-FI" sz="2600">
                <a:solidFill>
                  <a:srgbClr val="535136"/>
                </a:solidFill>
                <a:latin typeface="Inter Bold"/>
              </a:rPr>
            </a:br>
            <a:endParaRPr lang="sv-FI" sz="2600">
              <a:solidFill>
                <a:srgbClr val="535136"/>
              </a:solidFill>
              <a:latin typeface="Inter Bold"/>
            </a:endParaRPr>
          </a:p>
          <a:p>
            <a:pPr marL="0" lvl="1" indent="0">
              <a:buNone/>
            </a:pPr>
            <a:r>
              <a:rPr lang="sv-FI" sz="2600" b="1">
                <a:solidFill>
                  <a:srgbClr val="535136"/>
                </a:solidFill>
                <a:latin typeface="Inter Bold"/>
              </a:rPr>
              <a:t>Andra i närområdet:</a:t>
            </a:r>
            <a:r>
              <a:rPr lang="sv-FI" sz="2600">
                <a:solidFill>
                  <a:srgbClr val="535136"/>
                </a:solidFill>
                <a:latin typeface="Inter Bold"/>
              </a:rPr>
              <a:t> bl.a. K. Hartwall, </a:t>
            </a:r>
            <a:r>
              <a:rPr lang="sv-FI" sz="2600" err="1">
                <a:solidFill>
                  <a:srgbClr val="535136"/>
                </a:solidFill>
                <a:latin typeface="Inter Bold"/>
              </a:rPr>
              <a:t>Finnvacum</a:t>
            </a:r>
            <a:r>
              <a:rPr lang="sv-FI" sz="2600">
                <a:solidFill>
                  <a:srgbClr val="535136"/>
                </a:solidFill>
                <a:latin typeface="Inter Bold"/>
              </a:rPr>
              <a:t> och Arla</a:t>
            </a:r>
            <a:br>
              <a:rPr lang="sv-FI" sz="2600">
                <a:solidFill>
                  <a:srgbClr val="535136"/>
                </a:solidFill>
                <a:latin typeface="Inter Bold"/>
              </a:rPr>
            </a:br>
            <a:endParaRPr lang="sv-FI" sz="2600">
              <a:solidFill>
                <a:srgbClr val="535136"/>
              </a:solidFill>
              <a:latin typeface="Inter Bold"/>
            </a:endParaRPr>
          </a:p>
          <a:p>
            <a:pPr marL="0" lvl="1" indent="0">
              <a:buNone/>
            </a:pPr>
            <a:r>
              <a:rPr lang="sv-FI" sz="2600" b="1">
                <a:solidFill>
                  <a:srgbClr val="535136"/>
                </a:solidFill>
                <a:latin typeface="Inter Bold"/>
              </a:rPr>
              <a:t>Tomternas storlek:</a:t>
            </a:r>
            <a:r>
              <a:rPr lang="sv-FI" sz="2600">
                <a:solidFill>
                  <a:srgbClr val="535136"/>
                </a:solidFill>
                <a:latin typeface="Inter Bold"/>
              </a:rPr>
              <a:t> 4 266–11 353 m</a:t>
            </a:r>
            <a:r>
              <a:rPr lang="sv-FI" sz="2600" baseline="30000">
                <a:solidFill>
                  <a:srgbClr val="535136"/>
                </a:solidFill>
                <a:latin typeface="Inter Bold"/>
              </a:rPr>
              <a:t>2</a:t>
            </a:r>
            <a:br>
              <a:rPr lang="sv-FI" sz="2600">
                <a:solidFill>
                  <a:srgbClr val="535136"/>
                </a:solidFill>
                <a:latin typeface="Inter Bold"/>
              </a:rPr>
            </a:br>
            <a:endParaRPr lang="sv-FI" sz="2600">
              <a:solidFill>
                <a:srgbClr val="535136"/>
              </a:solidFill>
              <a:latin typeface="Inter Bold"/>
            </a:endParaRPr>
          </a:p>
          <a:p>
            <a:pPr marL="0" lvl="1" indent="0">
              <a:buNone/>
            </a:pPr>
            <a:r>
              <a:rPr lang="sv-FI" sz="2600" b="1">
                <a:solidFill>
                  <a:srgbClr val="535136"/>
                </a:solidFill>
                <a:latin typeface="Inter Bold"/>
              </a:rPr>
              <a:t>Exploateringstal:</a:t>
            </a:r>
            <a:r>
              <a:rPr lang="sv-FI" sz="2600">
                <a:solidFill>
                  <a:srgbClr val="535136"/>
                </a:solidFill>
                <a:latin typeface="Inter Bold"/>
              </a:rPr>
              <a:t> e=0,4–0,5</a:t>
            </a:r>
            <a:br>
              <a:rPr lang="sv-FI" sz="2600">
                <a:solidFill>
                  <a:srgbClr val="535136"/>
                </a:solidFill>
                <a:latin typeface="Inter Bold"/>
              </a:rPr>
            </a:br>
            <a:endParaRPr lang="sv-FI" sz="2600">
              <a:solidFill>
                <a:srgbClr val="535136"/>
              </a:solidFill>
              <a:latin typeface="Inter Bold"/>
            </a:endParaRPr>
          </a:p>
          <a:p>
            <a:pPr marL="0" lvl="1" indent="0">
              <a:buNone/>
            </a:pPr>
            <a:r>
              <a:rPr lang="sv-FI" sz="2600" b="1">
                <a:solidFill>
                  <a:srgbClr val="535136"/>
                </a:solidFill>
                <a:latin typeface="Inter Bold"/>
              </a:rPr>
              <a:t>Plan:</a:t>
            </a:r>
            <a:r>
              <a:rPr lang="sv-FI" sz="2600">
                <a:solidFill>
                  <a:srgbClr val="535136"/>
                </a:solidFill>
                <a:latin typeface="Inter Bold"/>
              </a:rPr>
              <a:t> detaljplan, KTY-3</a:t>
            </a:r>
          </a:p>
          <a:p>
            <a:pPr marL="285750" lvl="1" indent="-285750"/>
            <a:endParaRPr lang="fi-FI" sz="2600">
              <a:solidFill>
                <a:srgbClr val="535136"/>
              </a:solidFill>
              <a:latin typeface="Inter Bold"/>
            </a:endParaRPr>
          </a:p>
          <a:p>
            <a:pPr marL="285750" lvl="1" indent="-285750"/>
            <a:r>
              <a:rPr lang="sv-FI" sz="2600">
                <a:solidFill>
                  <a:srgbClr val="535136"/>
                </a:solidFill>
                <a:latin typeface="Inter Bold"/>
                <a:hlinkClick r:id="rId4">
                  <a:extLst>
                    <a:ext uri="{A12FA001-AC4F-418D-AE19-62706E023703}">
                      <ahyp:hlinkClr xmlns:ahyp="http://schemas.microsoft.com/office/drawing/2018/hyperlinkcolor" val="tx"/>
                    </a:ext>
                  </a:extLst>
                </a:hlinkClick>
              </a:rPr>
              <a:t>Du hittar aktuella tomtuppgifter via denna länk!</a:t>
            </a:r>
          </a:p>
          <a:p>
            <a:pPr marL="0" lvl="1" indent="0">
              <a:buNone/>
            </a:pPr>
            <a:endParaRPr lang="fi-FI" sz="2600">
              <a:solidFill>
                <a:srgbClr val="535136"/>
              </a:solidFill>
              <a:latin typeface="Inter Bold"/>
            </a:endParaRPr>
          </a:p>
        </p:txBody>
      </p:sp>
      <p:sp>
        <p:nvSpPr>
          <p:cNvPr id="6" name="Dian numeron paikkamerkki 5">
            <a:extLst>
              <a:ext uri="{FF2B5EF4-FFF2-40B4-BE49-F238E27FC236}">
                <a16:creationId xmlns:a16="http://schemas.microsoft.com/office/drawing/2014/main" id="{C87C176E-38E6-9357-1FE2-F425880E9A62}"/>
              </a:ext>
            </a:extLst>
          </p:cNvPr>
          <p:cNvSpPr>
            <a:spLocks noGrp="1"/>
          </p:cNvSpPr>
          <p:nvPr>
            <p:ph type="sldNum" sz="quarter" idx="12"/>
          </p:nvPr>
        </p:nvSpPr>
        <p:spPr/>
        <p:txBody>
          <a:bodyPr/>
          <a:lstStyle/>
          <a:p>
            <a:fld id="{AE3AF8B8-35CC-4E43-8145-D2293290E531}" type="slidenum">
              <a:rPr lang="fi-FI" smtClean="0"/>
              <a:t>6</a:t>
            </a:fld>
            <a:endParaRPr lang="fi-FI"/>
          </a:p>
        </p:txBody>
      </p:sp>
      <p:pic>
        <p:nvPicPr>
          <p:cNvPr id="5" name="Kuva 4">
            <a:extLst>
              <a:ext uri="{FF2B5EF4-FFF2-40B4-BE49-F238E27FC236}">
                <a16:creationId xmlns:a16="http://schemas.microsoft.com/office/drawing/2014/main" id="{BACA3D8D-F19D-0A1C-C086-CC3B1AD099BA}"/>
              </a:ext>
            </a:extLst>
          </p:cNvPr>
          <p:cNvPicPr>
            <a:picLocks noChangeAspect="1"/>
          </p:cNvPicPr>
          <p:nvPr/>
        </p:nvPicPr>
        <p:blipFill>
          <a:blip r:embed="rId5"/>
          <a:stretch>
            <a:fillRect/>
          </a:stretch>
        </p:blipFill>
        <p:spPr>
          <a:xfrm>
            <a:off x="5973039" y="1600200"/>
            <a:ext cx="6059240" cy="4397400"/>
          </a:xfrm>
          <a:prstGeom prst="rect">
            <a:avLst/>
          </a:prstGeom>
        </p:spPr>
      </p:pic>
      <p:cxnSp>
        <p:nvCxnSpPr>
          <p:cNvPr id="7" name="Suora yhdysviiva 6">
            <a:extLst>
              <a:ext uri="{FF2B5EF4-FFF2-40B4-BE49-F238E27FC236}">
                <a16:creationId xmlns:a16="http://schemas.microsoft.com/office/drawing/2014/main" id="{4EAD3803-6B85-B53C-8569-69FAC5342825}"/>
              </a:ext>
            </a:extLst>
          </p:cNvPr>
          <p:cNvCxnSpPr/>
          <p:nvPr/>
        </p:nvCxnSpPr>
        <p:spPr>
          <a:xfrm flipV="1">
            <a:off x="10237124" y="2236124"/>
            <a:ext cx="652549" cy="831272"/>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uora yhdysviiva 7">
            <a:extLst>
              <a:ext uri="{FF2B5EF4-FFF2-40B4-BE49-F238E27FC236}">
                <a16:creationId xmlns:a16="http://schemas.microsoft.com/office/drawing/2014/main" id="{57A60AF7-BA03-C2CF-8AFA-34968E30BF67}"/>
              </a:ext>
            </a:extLst>
          </p:cNvPr>
          <p:cNvCxnSpPr>
            <a:cxnSpLocks/>
          </p:cNvCxnSpPr>
          <p:nvPr/>
        </p:nvCxnSpPr>
        <p:spPr>
          <a:xfrm flipV="1">
            <a:off x="10397837" y="2651760"/>
            <a:ext cx="1148541" cy="871451"/>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Suora yhdysviiva 10">
            <a:extLst>
              <a:ext uri="{FF2B5EF4-FFF2-40B4-BE49-F238E27FC236}">
                <a16:creationId xmlns:a16="http://schemas.microsoft.com/office/drawing/2014/main" id="{B115D7F3-F042-7E2B-06AA-FEA22F193AD6}"/>
              </a:ext>
            </a:extLst>
          </p:cNvPr>
          <p:cNvCxnSpPr>
            <a:cxnSpLocks/>
          </p:cNvCxnSpPr>
          <p:nvPr/>
        </p:nvCxnSpPr>
        <p:spPr>
          <a:xfrm flipH="1" flipV="1">
            <a:off x="10889673" y="2236124"/>
            <a:ext cx="320040" cy="278476"/>
          </a:xfrm>
          <a:prstGeom prst="line">
            <a:avLst/>
          </a:prstGeom>
        </p:spPr>
        <p:style>
          <a:lnRef idx="3">
            <a:schemeClr val="accent3"/>
          </a:lnRef>
          <a:fillRef idx="0">
            <a:schemeClr val="accent3"/>
          </a:fillRef>
          <a:effectRef idx="2">
            <a:schemeClr val="accent3"/>
          </a:effectRef>
          <a:fontRef idx="minor">
            <a:schemeClr val="tx1"/>
          </a:fontRef>
        </p:style>
      </p:cxnSp>
      <p:cxnSp>
        <p:nvCxnSpPr>
          <p:cNvPr id="15" name="Suora yhdysviiva 14">
            <a:extLst>
              <a:ext uri="{FF2B5EF4-FFF2-40B4-BE49-F238E27FC236}">
                <a16:creationId xmlns:a16="http://schemas.microsoft.com/office/drawing/2014/main" id="{04055BCE-EB65-1642-D179-1C7883FF8EA3}"/>
              </a:ext>
            </a:extLst>
          </p:cNvPr>
          <p:cNvCxnSpPr>
            <a:cxnSpLocks/>
          </p:cNvCxnSpPr>
          <p:nvPr/>
        </p:nvCxnSpPr>
        <p:spPr>
          <a:xfrm flipH="1" flipV="1">
            <a:off x="11209713" y="2514600"/>
            <a:ext cx="332509" cy="137160"/>
          </a:xfrm>
          <a:prstGeom prst="line">
            <a:avLst/>
          </a:prstGeom>
        </p:spPr>
        <p:style>
          <a:lnRef idx="3">
            <a:schemeClr val="accent3"/>
          </a:lnRef>
          <a:fillRef idx="0">
            <a:schemeClr val="accent3"/>
          </a:fillRef>
          <a:effectRef idx="2">
            <a:schemeClr val="accent3"/>
          </a:effectRef>
          <a:fontRef idx="minor">
            <a:schemeClr val="tx1"/>
          </a:fontRef>
        </p:style>
      </p:cxnSp>
      <p:cxnSp>
        <p:nvCxnSpPr>
          <p:cNvPr id="18" name="Suora yhdysviiva 17">
            <a:extLst>
              <a:ext uri="{FF2B5EF4-FFF2-40B4-BE49-F238E27FC236}">
                <a16:creationId xmlns:a16="http://schemas.microsoft.com/office/drawing/2014/main" id="{2DA05252-383F-C481-D00B-2ED6E6FA621A}"/>
              </a:ext>
            </a:extLst>
          </p:cNvPr>
          <p:cNvCxnSpPr>
            <a:cxnSpLocks/>
          </p:cNvCxnSpPr>
          <p:nvPr/>
        </p:nvCxnSpPr>
        <p:spPr>
          <a:xfrm flipH="1" flipV="1">
            <a:off x="10257805" y="3399905"/>
            <a:ext cx="140032" cy="123306"/>
          </a:xfrm>
          <a:prstGeom prst="line">
            <a:avLst/>
          </a:prstGeom>
        </p:spPr>
        <p:style>
          <a:lnRef idx="3">
            <a:schemeClr val="accent3"/>
          </a:lnRef>
          <a:fillRef idx="0">
            <a:schemeClr val="accent3"/>
          </a:fillRef>
          <a:effectRef idx="2">
            <a:schemeClr val="accent3"/>
          </a:effectRef>
          <a:fontRef idx="minor">
            <a:schemeClr val="tx1"/>
          </a:fontRef>
        </p:style>
      </p:cxnSp>
      <p:sp>
        <p:nvSpPr>
          <p:cNvPr id="37" name="Vapaamuotoinen: Muoto 36">
            <a:extLst>
              <a:ext uri="{FF2B5EF4-FFF2-40B4-BE49-F238E27FC236}">
                <a16:creationId xmlns:a16="http://schemas.microsoft.com/office/drawing/2014/main" id="{1A489D4A-EF3E-A85B-A6C1-788A8B9B08E1}"/>
              </a:ext>
            </a:extLst>
          </p:cNvPr>
          <p:cNvSpPr/>
          <p:nvPr/>
        </p:nvSpPr>
        <p:spPr>
          <a:xfrm>
            <a:off x="10208029" y="3063240"/>
            <a:ext cx="66502" cy="353291"/>
          </a:xfrm>
          <a:custGeom>
            <a:avLst/>
            <a:gdLst>
              <a:gd name="csX0" fmla="*/ 24938 w 66502"/>
              <a:gd name="csY0" fmla="*/ 0 h 353291"/>
              <a:gd name="csX1" fmla="*/ 16626 w 66502"/>
              <a:gd name="csY1" fmla="*/ 49876 h 353291"/>
              <a:gd name="csX2" fmla="*/ 8313 w 66502"/>
              <a:gd name="csY2" fmla="*/ 66502 h 353291"/>
              <a:gd name="csX3" fmla="*/ 0 w 66502"/>
              <a:gd name="csY3" fmla="*/ 99753 h 353291"/>
              <a:gd name="csX4" fmla="*/ 4156 w 66502"/>
              <a:gd name="csY4" fmla="*/ 178724 h 353291"/>
              <a:gd name="csX5" fmla="*/ 12469 w 66502"/>
              <a:gd name="csY5" fmla="*/ 191193 h 353291"/>
              <a:gd name="csX6" fmla="*/ 20782 w 66502"/>
              <a:gd name="csY6" fmla="*/ 216131 h 353291"/>
              <a:gd name="csX7" fmla="*/ 29095 w 66502"/>
              <a:gd name="csY7" fmla="*/ 232756 h 353291"/>
              <a:gd name="csX8" fmla="*/ 37407 w 66502"/>
              <a:gd name="csY8" fmla="*/ 257695 h 353291"/>
              <a:gd name="csX9" fmla="*/ 45720 w 66502"/>
              <a:gd name="csY9" fmla="*/ 274320 h 353291"/>
              <a:gd name="csX10" fmla="*/ 49876 w 66502"/>
              <a:gd name="csY10" fmla="*/ 290945 h 353291"/>
              <a:gd name="csX11" fmla="*/ 54033 w 66502"/>
              <a:gd name="csY11" fmla="*/ 303415 h 353291"/>
              <a:gd name="csX12" fmla="*/ 62346 w 66502"/>
              <a:gd name="csY12" fmla="*/ 349135 h 353291"/>
              <a:gd name="csX13" fmla="*/ 66502 w 66502"/>
              <a:gd name="csY13" fmla="*/ 353291 h 3532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6502" h="353291">
                <a:moveTo>
                  <a:pt x="24938" y="0"/>
                </a:moveTo>
                <a:cubicBezTo>
                  <a:pt x="23430" y="12068"/>
                  <a:pt x="21775" y="36146"/>
                  <a:pt x="16626" y="49876"/>
                </a:cubicBezTo>
                <a:cubicBezTo>
                  <a:pt x="14450" y="55678"/>
                  <a:pt x="10272" y="60624"/>
                  <a:pt x="8313" y="66502"/>
                </a:cubicBezTo>
                <a:cubicBezTo>
                  <a:pt x="4700" y="77340"/>
                  <a:pt x="0" y="99753"/>
                  <a:pt x="0" y="99753"/>
                </a:cubicBezTo>
                <a:cubicBezTo>
                  <a:pt x="1385" y="126077"/>
                  <a:pt x="594" y="152606"/>
                  <a:pt x="4156" y="178724"/>
                </a:cubicBezTo>
                <a:cubicBezTo>
                  <a:pt x="4831" y="183674"/>
                  <a:pt x="10440" y="186628"/>
                  <a:pt x="12469" y="191193"/>
                </a:cubicBezTo>
                <a:cubicBezTo>
                  <a:pt x="16028" y="199200"/>
                  <a:pt x="16863" y="208294"/>
                  <a:pt x="20782" y="216131"/>
                </a:cubicBezTo>
                <a:cubicBezTo>
                  <a:pt x="23553" y="221673"/>
                  <a:pt x="26794" y="227003"/>
                  <a:pt x="29095" y="232756"/>
                </a:cubicBezTo>
                <a:cubicBezTo>
                  <a:pt x="32349" y="240892"/>
                  <a:pt x="33488" y="249858"/>
                  <a:pt x="37407" y="257695"/>
                </a:cubicBezTo>
                <a:lnTo>
                  <a:pt x="45720" y="274320"/>
                </a:lnTo>
                <a:cubicBezTo>
                  <a:pt x="47105" y="279862"/>
                  <a:pt x="48307" y="285453"/>
                  <a:pt x="49876" y="290945"/>
                </a:cubicBezTo>
                <a:cubicBezTo>
                  <a:pt x="51080" y="295158"/>
                  <a:pt x="53249" y="299104"/>
                  <a:pt x="54033" y="303415"/>
                </a:cubicBezTo>
                <a:cubicBezTo>
                  <a:pt x="56491" y="316932"/>
                  <a:pt x="55536" y="335515"/>
                  <a:pt x="62346" y="349135"/>
                </a:cubicBezTo>
                <a:cubicBezTo>
                  <a:pt x="63222" y="350887"/>
                  <a:pt x="65117" y="351906"/>
                  <a:pt x="66502" y="353291"/>
                </a:cubicBezTo>
              </a:path>
            </a:pathLst>
          </a:cu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fi-FI"/>
          </a:p>
        </p:txBody>
      </p:sp>
      <p:cxnSp>
        <p:nvCxnSpPr>
          <p:cNvPr id="39" name="Suora yhdysviiva 38">
            <a:extLst>
              <a:ext uri="{FF2B5EF4-FFF2-40B4-BE49-F238E27FC236}">
                <a16:creationId xmlns:a16="http://schemas.microsoft.com/office/drawing/2014/main" id="{A5A6941A-2247-2CD6-1302-992AFC6ADEF9}"/>
              </a:ext>
            </a:extLst>
          </p:cNvPr>
          <p:cNvCxnSpPr>
            <a:cxnSpLocks/>
          </p:cNvCxnSpPr>
          <p:nvPr/>
        </p:nvCxnSpPr>
        <p:spPr>
          <a:xfrm>
            <a:off x="10361815" y="2905298"/>
            <a:ext cx="403167" cy="334587"/>
          </a:xfrm>
          <a:prstGeom prst="line">
            <a:avLst/>
          </a:prstGeom>
        </p:spPr>
        <p:style>
          <a:lnRef idx="2">
            <a:schemeClr val="accent3"/>
          </a:lnRef>
          <a:fillRef idx="0">
            <a:schemeClr val="accent3"/>
          </a:fillRef>
          <a:effectRef idx="1">
            <a:schemeClr val="accent3"/>
          </a:effectRef>
          <a:fontRef idx="minor">
            <a:schemeClr val="tx1"/>
          </a:fontRef>
        </p:style>
      </p:cxnSp>
      <p:cxnSp>
        <p:nvCxnSpPr>
          <p:cNvPr id="41" name="Suora yhdysviiva 40">
            <a:extLst>
              <a:ext uri="{FF2B5EF4-FFF2-40B4-BE49-F238E27FC236}">
                <a16:creationId xmlns:a16="http://schemas.microsoft.com/office/drawing/2014/main" id="{E1D27970-2444-868F-8C21-38A7462B16C7}"/>
              </a:ext>
            </a:extLst>
          </p:cNvPr>
          <p:cNvCxnSpPr>
            <a:cxnSpLocks/>
          </p:cNvCxnSpPr>
          <p:nvPr/>
        </p:nvCxnSpPr>
        <p:spPr>
          <a:xfrm>
            <a:off x="10626538" y="2556163"/>
            <a:ext cx="487578" cy="412520"/>
          </a:xfrm>
          <a:prstGeom prst="line">
            <a:avLst/>
          </a:prstGeom>
        </p:spPr>
        <p:style>
          <a:lnRef idx="2">
            <a:schemeClr val="accent3"/>
          </a:lnRef>
          <a:fillRef idx="0">
            <a:schemeClr val="accent3"/>
          </a:fillRef>
          <a:effectRef idx="1">
            <a:schemeClr val="accent3"/>
          </a:effectRef>
          <a:fontRef idx="minor">
            <a:schemeClr val="tx1"/>
          </a:fontRef>
        </p:style>
      </p:cxnSp>
      <p:cxnSp>
        <p:nvCxnSpPr>
          <p:cNvPr id="44" name="Suora yhdysviiva 43">
            <a:extLst>
              <a:ext uri="{FF2B5EF4-FFF2-40B4-BE49-F238E27FC236}">
                <a16:creationId xmlns:a16="http://schemas.microsoft.com/office/drawing/2014/main" id="{CF5F5DB2-6656-6C15-2EC7-EA8A9DD2E778}"/>
              </a:ext>
            </a:extLst>
          </p:cNvPr>
          <p:cNvCxnSpPr>
            <a:cxnSpLocks/>
          </p:cNvCxnSpPr>
          <p:nvPr/>
        </p:nvCxnSpPr>
        <p:spPr>
          <a:xfrm flipV="1">
            <a:off x="9135687" y="3562004"/>
            <a:ext cx="224444" cy="62345"/>
          </a:xfrm>
          <a:prstGeom prst="line">
            <a:avLst/>
          </a:prstGeom>
        </p:spPr>
        <p:style>
          <a:lnRef idx="2">
            <a:schemeClr val="accent3"/>
          </a:lnRef>
          <a:fillRef idx="0">
            <a:schemeClr val="accent3"/>
          </a:fillRef>
          <a:effectRef idx="1">
            <a:schemeClr val="accent3"/>
          </a:effectRef>
          <a:fontRef idx="minor">
            <a:schemeClr val="tx1"/>
          </a:fontRef>
        </p:style>
      </p:cxnSp>
      <p:cxnSp>
        <p:nvCxnSpPr>
          <p:cNvPr id="46" name="Suora yhdysviiva 45">
            <a:extLst>
              <a:ext uri="{FF2B5EF4-FFF2-40B4-BE49-F238E27FC236}">
                <a16:creationId xmlns:a16="http://schemas.microsoft.com/office/drawing/2014/main" id="{0A4862CA-D533-5777-8189-5356F65BB2CD}"/>
              </a:ext>
            </a:extLst>
          </p:cNvPr>
          <p:cNvCxnSpPr>
            <a:cxnSpLocks/>
          </p:cNvCxnSpPr>
          <p:nvPr/>
        </p:nvCxnSpPr>
        <p:spPr>
          <a:xfrm>
            <a:off x="9354703" y="3562004"/>
            <a:ext cx="329624" cy="486294"/>
          </a:xfrm>
          <a:prstGeom prst="line">
            <a:avLst/>
          </a:prstGeom>
        </p:spPr>
        <p:style>
          <a:lnRef idx="2">
            <a:schemeClr val="accent3"/>
          </a:lnRef>
          <a:fillRef idx="0">
            <a:schemeClr val="accent3"/>
          </a:fillRef>
          <a:effectRef idx="1">
            <a:schemeClr val="accent3"/>
          </a:effectRef>
          <a:fontRef idx="minor">
            <a:schemeClr val="tx1"/>
          </a:fontRef>
        </p:style>
      </p:cxnSp>
      <p:cxnSp>
        <p:nvCxnSpPr>
          <p:cNvPr id="48" name="Suora yhdysviiva 47">
            <a:extLst>
              <a:ext uri="{FF2B5EF4-FFF2-40B4-BE49-F238E27FC236}">
                <a16:creationId xmlns:a16="http://schemas.microsoft.com/office/drawing/2014/main" id="{1D122EA5-E5C3-A804-BAA0-98A463ED6794}"/>
              </a:ext>
            </a:extLst>
          </p:cNvPr>
          <p:cNvCxnSpPr>
            <a:cxnSpLocks/>
          </p:cNvCxnSpPr>
          <p:nvPr/>
        </p:nvCxnSpPr>
        <p:spPr>
          <a:xfrm>
            <a:off x="9120144" y="3624349"/>
            <a:ext cx="102839" cy="685800"/>
          </a:xfrm>
          <a:prstGeom prst="line">
            <a:avLst/>
          </a:prstGeom>
        </p:spPr>
        <p:style>
          <a:lnRef idx="2">
            <a:schemeClr val="accent3"/>
          </a:lnRef>
          <a:fillRef idx="0">
            <a:schemeClr val="accent3"/>
          </a:fillRef>
          <a:effectRef idx="1">
            <a:schemeClr val="accent3"/>
          </a:effectRef>
          <a:fontRef idx="minor">
            <a:schemeClr val="tx1"/>
          </a:fontRef>
        </p:style>
      </p:cxnSp>
      <p:cxnSp>
        <p:nvCxnSpPr>
          <p:cNvPr id="53" name="Suora yhdysviiva 52">
            <a:extLst>
              <a:ext uri="{FF2B5EF4-FFF2-40B4-BE49-F238E27FC236}">
                <a16:creationId xmlns:a16="http://schemas.microsoft.com/office/drawing/2014/main" id="{A34FBA7F-8A8D-638E-4D16-A0E928F20F82}"/>
              </a:ext>
            </a:extLst>
          </p:cNvPr>
          <p:cNvCxnSpPr>
            <a:cxnSpLocks/>
          </p:cNvCxnSpPr>
          <p:nvPr/>
        </p:nvCxnSpPr>
        <p:spPr>
          <a:xfrm>
            <a:off x="9222983" y="4310149"/>
            <a:ext cx="38995" cy="31172"/>
          </a:xfrm>
          <a:prstGeom prst="line">
            <a:avLst/>
          </a:prstGeom>
        </p:spPr>
        <p:style>
          <a:lnRef idx="2">
            <a:schemeClr val="accent3"/>
          </a:lnRef>
          <a:fillRef idx="0">
            <a:schemeClr val="accent3"/>
          </a:fillRef>
          <a:effectRef idx="1">
            <a:schemeClr val="accent3"/>
          </a:effectRef>
          <a:fontRef idx="minor">
            <a:schemeClr val="tx1"/>
          </a:fontRef>
        </p:style>
      </p:cxnSp>
      <p:cxnSp>
        <p:nvCxnSpPr>
          <p:cNvPr id="55" name="Suora yhdysviiva 54">
            <a:extLst>
              <a:ext uri="{FF2B5EF4-FFF2-40B4-BE49-F238E27FC236}">
                <a16:creationId xmlns:a16="http://schemas.microsoft.com/office/drawing/2014/main" id="{1AC19D26-B563-E9BC-AFF1-340ED01065B2}"/>
              </a:ext>
            </a:extLst>
          </p:cNvPr>
          <p:cNvCxnSpPr>
            <a:cxnSpLocks/>
          </p:cNvCxnSpPr>
          <p:nvPr/>
        </p:nvCxnSpPr>
        <p:spPr>
          <a:xfrm flipV="1">
            <a:off x="9261978" y="4276898"/>
            <a:ext cx="148029" cy="64423"/>
          </a:xfrm>
          <a:prstGeom prst="line">
            <a:avLst/>
          </a:prstGeom>
        </p:spPr>
        <p:style>
          <a:lnRef idx="2">
            <a:schemeClr val="accent3"/>
          </a:lnRef>
          <a:fillRef idx="0">
            <a:schemeClr val="accent3"/>
          </a:fillRef>
          <a:effectRef idx="1">
            <a:schemeClr val="accent3"/>
          </a:effectRef>
          <a:fontRef idx="minor">
            <a:schemeClr val="tx1"/>
          </a:fontRef>
        </p:style>
      </p:cxnSp>
      <p:cxnSp>
        <p:nvCxnSpPr>
          <p:cNvPr id="58" name="Suora yhdysviiva 57">
            <a:extLst>
              <a:ext uri="{FF2B5EF4-FFF2-40B4-BE49-F238E27FC236}">
                <a16:creationId xmlns:a16="http://schemas.microsoft.com/office/drawing/2014/main" id="{351CC04D-BF5F-F317-0230-A7BA4223CDB3}"/>
              </a:ext>
            </a:extLst>
          </p:cNvPr>
          <p:cNvCxnSpPr>
            <a:cxnSpLocks/>
          </p:cNvCxnSpPr>
          <p:nvPr/>
        </p:nvCxnSpPr>
        <p:spPr>
          <a:xfrm flipV="1">
            <a:off x="9410007" y="4048298"/>
            <a:ext cx="274320" cy="228600"/>
          </a:xfrm>
          <a:prstGeom prst="line">
            <a:avLst/>
          </a:prstGeom>
        </p:spPr>
        <p:style>
          <a:lnRef idx="2">
            <a:schemeClr val="accent3"/>
          </a:lnRef>
          <a:fillRef idx="0">
            <a:schemeClr val="accent3"/>
          </a:fillRef>
          <a:effectRef idx="1">
            <a:schemeClr val="accent3"/>
          </a:effectRef>
          <a:fontRef idx="minor">
            <a:schemeClr val="tx1"/>
          </a:fontRef>
        </p:style>
      </p:cxnSp>
      <p:cxnSp>
        <p:nvCxnSpPr>
          <p:cNvPr id="61" name="Suora yhdysviiva 60">
            <a:extLst>
              <a:ext uri="{FF2B5EF4-FFF2-40B4-BE49-F238E27FC236}">
                <a16:creationId xmlns:a16="http://schemas.microsoft.com/office/drawing/2014/main" id="{DE925C18-7E10-2031-F330-C28415C7B4E8}"/>
              </a:ext>
            </a:extLst>
          </p:cNvPr>
          <p:cNvCxnSpPr>
            <a:cxnSpLocks/>
          </p:cNvCxnSpPr>
          <p:nvPr/>
        </p:nvCxnSpPr>
        <p:spPr>
          <a:xfrm flipH="1">
            <a:off x="7506393" y="4840778"/>
            <a:ext cx="446230" cy="703811"/>
          </a:xfrm>
          <a:prstGeom prst="line">
            <a:avLst/>
          </a:prstGeom>
        </p:spPr>
        <p:style>
          <a:lnRef idx="2">
            <a:schemeClr val="accent3"/>
          </a:lnRef>
          <a:fillRef idx="0">
            <a:schemeClr val="accent3"/>
          </a:fillRef>
          <a:effectRef idx="1">
            <a:schemeClr val="accent3"/>
          </a:effectRef>
          <a:fontRef idx="minor">
            <a:schemeClr val="tx1"/>
          </a:fontRef>
        </p:style>
      </p:cxnSp>
      <p:cxnSp>
        <p:nvCxnSpPr>
          <p:cNvPr id="63" name="Suora yhdysviiva 62">
            <a:extLst>
              <a:ext uri="{FF2B5EF4-FFF2-40B4-BE49-F238E27FC236}">
                <a16:creationId xmlns:a16="http://schemas.microsoft.com/office/drawing/2014/main" id="{8FFBB6D8-8E9E-CEE2-628E-E2AC4847F002}"/>
              </a:ext>
            </a:extLst>
          </p:cNvPr>
          <p:cNvCxnSpPr>
            <a:cxnSpLocks/>
          </p:cNvCxnSpPr>
          <p:nvPr/>
        </p:nvCxnSpPr>
        <p:spPr>
          <a:xfrm flipH="1">
            <a:off x="7240385" y="4793673"/>
            <a:ext cx="290254" cy="713509"/>
          </a:xfrm>
          <a:prstGeom prst="line">
            <a:avLst/>
          </a:prstGeom>
        </p:spPr>
        <p:style>
          <a:lnRef idx="2">
            <a:schemeClr val="accent3"/>
          </a:lnRef>
          <a:fillRef idx="0">
            <a:schemeClr val="accent3"/>
          </a:fillRef>
          <a:effectRef idx="1">
            <a:schemeClr val="accent3"/>
          </a:effectRef>
          <a:fontRef idx="minor">
            <a:schemeClr val="tx1"/>
          </a:fontRef>
        </p:style>
      </p:cxnSp>
      <p:cxnSp>
        <p:nvCxnSpPr>
          <p:cNvPr id="65" name="Suora yhdysviiva 64">
            <a:extLst>
              <a:ext uri="{FF2B5EF4-FFF2-40B4-BE49-F238E27FC236}">
                <a16:creationId xmlns:a16="http://schemas.microsoft.com/office/drawing/2014/main" id="{EDCEE9E2-04EC-D4C9-2CC6-A3F3E31D0CE6}"/>
              </a:ext>
            </a:extLst>
          </p:cNvPr>
          <p:cNvCxnSpPr>
            <a:cxnSpLocks/>
          </p:cNvCxnSpPr>
          <p:nvPr/>
        </p:nvCxnSpPr>
        <p:spPr>
          <a:xfrm>
            <a:off x="7530639" y="4793673"/>
            <a:ext cx="421984" cy="47105"/>
          </a:xfrm>
          <a:prstGeom prst="line">
            <a:avLst/>
          </a:prstGeom>
        </p:spPr>
        <p:style>
          <a:lnRef idx="2">
            <a:schemeClr val="accent3"/>
          </a:lnRef>
          <a:fillRef idx="0">
            <a:schemeClr val="accent3"/>
          </a:fillRef>
          <a:effectRef idx="1">
            <a:schemeClr val="accent3"/>
          </a:effectRef>
          <a:fontRef idx="minor">
            <a:schemeClr val="tx1"/>
          </a:fontRef>
        </p:style>
      </p:cxnSp>
      <p:cxnSp>
        <p:nvCxnSpPr>
          <p:cNvPr id="68" name="Suora yhdysviiva 67">
            <a:extLst>
              <a:ext uri="{FF2B5EF4-FFF2-40B4-BE49-F238E27FC236}">
                <a16:creationId xmlns:a16="http://schemas.microsoft.com/office/drawing/2014/main" id="{AB55ED43-5FBB-A756-2DCA-A8D98634283E}"/>
              </a:ext>
            </a:extLst>
          </p:cNvPr>
          <p:cNvCxnSpPr>
            <a:cxnSpLocks/>
          </p:cNvCxnSpPr>
          <p:nvPr/>
        </p:nvCxnSpPr>
        <p:spPr>
          <a:xfrm>
            <a:off x="7372094" y="5202578"/>
            <a:ext cx="325491" cy="55222"/>
          </a:xfrm>
          <a:prstGeom prst="line">
            <a:avLst/>
          </a:prstGeom>
        </p:spPr>
        <p:style>
          <a:lnRef idx="2">
            <a:schemeClr val="accent3"/>
          </a:lnRef>
          <a:fillRef idx="0">
            <a:schemeClr val="accent3"/>
          </a:fillRef>
          <a:effectRef idx="1">
            <a:schemeClr val="accent3"/>
          </a:effectRef>
          <a:fontRef idx="minor">
            <a:schemeClr val="tx1"/>
          </a:fontRef>
        </p:style>
      </p:cxnSp>
      <p:cxnSp>
        <p:nvCxnSpPr>
          <p:cNvPr id="70" name="Suora yhdysviiva 69">
            <a:extLst>
              <a:ext uri="{FF2B5EF4-FFF2-40B4-BE49-F238E27FC236}">
                <a16:creationId xmlns:a16="http://schemas.microsoft.com/office/drawing/2014/main" id="{457C07C8-7732-6C83-5FFC-35212F6854F0}"/>
              </a:ext>
            </a:extLst>
          </p:cNvPr>
          <p:cNvCxnSpPr>
            <a:cxnSpLocks/>
          </p:cNvCxnSpPr>
          <p:nvPr/>
        </p:nvCxnSpPr>
        <p:spPr>
          <a:xfrm>
            <a:off x="7240385" y="5507182"/>
            <a:ext cx="99062" cy="159523"/>
          </a:xfrm>
          <a:prstGeom prst="line">
            <a:avLst/>
          </a:prstGeom>
        </p:spPr>
        <p:style>
          <a:lnRef idx="2">
            <a:schemeClr val="accent3"/>
          </a:lnRef>
          <a:fillRef idx="0">
            <a:schemeClr val="accent3"/>
          </a:fillRef>
          <a:effectRef idx="1">
            <a:schemeClr val="accent3"/>
          </a:effectRef>
          <a:fontRef idx="minor">
            <a:schemeClr val="tx1"/>
          </a:fontRef>
        </p:style>
      </p:cxnSp>
      <p:cxnSp>
        <p:nvCxnSpPr>
          <p:cNvPr id="75" name="Suora yhdysviiva 74">
            <a:extLst>
              <a:ext uri="{FF2B5EF4-FFF2-40B4-BE49-F238E27FC236}">
                <a16:creationId xmlns:a16="http://schemas.microsoft.com/office/drawing/2014/main" id="{989FA809-7ED5-09F7-FC7E-9F6F3403352B}"/>
              </a:ext>
            </a:extLst>
          </p:cNvPr>
          <p:cNvCxnSpPr>
            <a:cxnSpLocks/>
          </p:cNvCxnSpPr>
          <p:nvPr/>
        </p:nvCxnSpPr>
        <p:spPr>
          <a:xfrm flipV="1">
            <a:off x="7339447" y="5608320"/>
            <a:ext cx="227213" cy="58385"/>
          </a:xfrm>
          <a:prstGeom prst="line">
            <a:avLst/>
          </a:prstGeom>
        </p:spPr>
        <p:style>
          <a:lnRef idx="2">
            <a:schemeClr val="accent3"/>
          </a:lnRef>
          <a:fillRef idx="0">
            <a:schemeClr val="accent3"/>
          </a:fillRef>
          <a:effectRef idx="1">
            <a:schemeClr val="accent3"/>
          </a:effectRef>
          <a:fontRef idx="minor">
            <a:schemeClr val="tx1"/>
          </a:fontRef>
        </p:style>
      </p:cxnSp>
      <p:sp>
        <p:nvSpPr>
          <p:cNvPr id="84" name="Vapaamuotoinen: Muoto 83">
            <a:extLst>
              <a:ext uri="{FF2B5EF4-FFF2-40B4-BE49-F238E27FC236}">
                <a16:creationId xmlns:a16="http://schemas.microsoft.com/office/drawing/2014/main" id="{53A98B47-1691-D396-098E-C544378DF2F3}"/>
              </a:ext>
            </a:extLst>
          </p:cNvPr>
          <p:cNvSpPr/>
          <p:nvPr/>
        </p:nvSpPr>
        <p:spPr>
          <a:xfrm>
            <a:off x="7513320" y="5539740"/>
            <a:ext cx="49530" cy="80010"/>
          </a:xfrm>
          <a:custGeom>
            <a:avLst/>
            <a:gdLst>
              <a:gd name="csX0" fmla="*/ 0 w 49530"/>
              <a:gd name="csY0" fmla="*/ 0 h 80010"/>
              <a:gd name="csX1" fmla="*/ 3810 w 49530"/>
              <a:gd name="csY1" fmla="*/ 30480 h 80010"/>
              <a:gd name="csX2" fmla="*/ 30480 w 49530"/>
              <a:gd name="csY2" fmla="*/ 60960 h 80010"/>
              <a:gd name="csX3" fmla="*/ 49530 w 49530"/>
              <a:gd name="csY3" fmla="*/ 80010 h 80010"/>
            </a:gdLst>
            <a:ahLst/>
            <a:cxnLst>
              <a:cxn ang="0">
                <a:pos x="csX0" y="csY0"/>
              </a:cxn>
              <a:cxn ang="0">
                <a:pos x="csX1" y="csY1"/>
              </a:cxn>
              <a:cxn ang="0">
                <a:pos x="csX2" y="csY2"/>
              </a:cxn>
              <a:cxn ang="0">
                <a:pos x="csX3" y="csY3"/>
              </a:cxn>
            </a:cxnLst>
            <a:rect l="l" t="t" r="r" b="b"/>
            <a:pathLst>
              <a:path w="49530" h="80010">
                <a:moveTo>
                  <a:pt x="0" y="0"/>
                </a:moveTo>
                <a:cubicBezTo>
                  <a:pt x="1270" y="10160"/>
                  <a:pt x="799" y="20694"/>
                  <a:pt x="3810" y="30480"/>
                </a:cubicBezTo>
                <a:cubicBezTo>
                  <a:pt x="9887" y="50231"/>
                  <a:pt x="16707" y="49155"/>
                  <a:pt x="30480" y="60960"/>
                </a:cubicBezTo>
                <a:lnTo>
                  <a:pt x="49530" y="80010"/>
                </a:lnTo>
              </a:path>
            </a:pathLst>
          </a:cu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fi-FI"/>
          </a:p>
        </p:txBody>
      </p:sp>
      <p:cxnSp>
        <p:nvCxnSpPr>
          <p:cNvPr id="85" name="Suora yhdysviiva 84">
            <a:extLst>
              <a:ext uri="{FF2B5EF4-FFF2-40B4-BE49-F238E27FC236}">
                <a16:creationId xmlns:a16="http://schemas.microsoft.com/office/drawing/2014/main" id="{7096C86E-63D1-5CC9-B4CD-6D2630DD85C4}"/>
              </a:ext>
            </a:extLst>
          </p:cNvPr>
          <p:cNvCxnSpPr>
            <a:cxnSpLocks/>
          </p:cNvCxnSpPr>
          <p:nvPr/>
        </p:nvCxnSpPr>
        <p:spPr>
          <a:xfrm flipV="1">
            <a:off x="10870327" y="2057761"/>
            <a:ext cx="160020" cy="193723"/>
          </a:xfrm>
          <a:prstGeom prst="line">
            <a:avLst/>
          </a:prstGeom>
        </p:spPr>
        <p:style>
          <a:lnRef idx="2">
            <a:schemeClr val="accent3"/>
          </a:lnRef>
          <a:fillRef idx="0">
            <a:schemeClr val="accent3"/>
          </a:fillRef>
          <a:effectRef idx="1">
            <a:schemeClr val="accent3"/>
          </a:effectRef>
          <a:fontRef idx="minor">
            <a:schemeClr val="tx1"/>
          </a:fontRef>
        </p:style>
      </p:cxnSp>
      <p:cxnSp>
        <p:nvCxnSpPr>
          <p:cNvPr id="89" name="Suora yhdysviiva 88">
            <a:extLst>
              <a:ext uri="{FF2B5EF4-FFF2-40B4-BE49-F238E27FC236}">
                <a16:creationId xmlns:a16="http://schemas.microsoft.com/office/drawing/2014/main" id="{069D7E53-1169-345B-8AC0-3A56D8920C86}"/>
              </a:ext>
            </a:extLst>
          </p:cNvPr>
          <p:cNvCxnSpPr>
            <a:cxnSpLocks/>
          </p:cNvCxnSpPr>
          <p:nvPr/>
        </p:nvCxnSpPr>
        <p:spPr>
          <a:xfrm flipH="1" flipV="1">
            <a:off x="11040020" y="2070683"/>
            <a:ext cx="623530" cy="482364"/>
          </a:xfrm>
          <a:prstGeom prst="line">
            <a:avLst/>
          </a:prstGeom>
        </p:spPr>
        <p:style>
          <a:lnRef idx="2">
            <a:schemeClr val="accent3"/>
          </a:lnRef>
          <a:fillRef idx="0">
            <a:schemeClr val="accent3"/>
          </a:fillRef>
          <a:effectRef idx="1">
            <a:schemeClr val="accent3"/>
          </a:effectRef>
          <a:fontRef idx="minor">
            <a:schemeClr val="tx1"/>
          </a:fontRef>
        </p:style>
      </p:cxnSp>
      <p:cxnSp>
        <p:nvCxnSpPr>
          <p:cNvPr id="93" name="Suora yhdysviiva 92">
            <a:extLst>
              <a:ext uri="{FF2B5EF4-FFF2-40B4-BE49-F238E27FC236}">
                <a16:creationId xmlns:a16="http://schemas.microsoft.com/office/drawing/2014/main" id="{866CACF0-C931-73D0-35AC-CF84C3217EA5}"/>
              </a:ext>
            </a:extLst>
          </p:cNvPr>
          <p:cNvCxnSpPr>
            <a:cxnSpLocks/>
          </p:cNvCxnSpPr>
          <p:nvPr/>
        </p:nvCxnSpPr>
        <p:spPr>
          <a:xfrm flipV="1">
            <a:off x="11536194" y="2553047"/>
            <a:ext cx="127356" cy="84626"/>
          </a:xfrm>
          <a:prstGeom prst="line">
            <a:avLst/>
          </a:prstGeom>
        </p:spPr>
        <p:style>
          <a:lnRef idx="2">
            <a:schemeClr val="accent3"/>
          </a:lnRef>
          <a:fillRef idx="0">
            <a:schemeClr val="accent3"/>
          </a:fillRef>
          <a:effectRef idx="1">
            <a:schemeClr val="accent3"/>
          </a:effectRef>
          <a:fontRef idx="minor">
            <a:schemeClr val="tx1"/>
          </a:fontRef>
        </p:style>
      </p:cxnSp>
      <p:cxnSp>
        <p:nvCxnSpPr>
          <p:cNvPr id="95" name="Suora yhdysviiva 94">
            <a:extLst>
              <a:ext uri="{FF2B5EF4-FFF2-40B4-BE49-F238E27FC236}">
                <a16:creationId xmlns:a16="http://schemas.microsoft.com/office/drawing/2014/main" id="{E7AA50AD-924B-E128-0B4C-F1168EEF9F8D}"/>
              </a:ext>
            </a:extLst>
          </p:cNvPr>
          <p:cNvCxnSpPr>
            <a:cxnSpLocks/>
          </p:cNvCxnSpPr>
          <p:nvPr/>
        </p:nvCxnSpPr>
        <p:spPr>
          <a:xfrm>
            <a:off x="6582813" y="5404061"/>
            <a:ext cx="295414" cy="69338"/>
          </a:xfrm>
          <a:prstGeom prst="line">
            <a:avLst/>
          </a:prstGeom>
        </p:spPr>
        <p:style>
          <a:lnRef idx="2">
            <a:schemeClr val="accent3"/>
          </a:lnRef>
          <a:fillRef idx="0">
            <a:schemeClr val="accent3"/>
          </a:fillRef>
          <a:effectRef idx="1">
            <a:schemeClr val="accent3"/>
          </a:effectRef>
          <a:fontRef idx="minor">
            <a:schemeClr val="tx1"/>
          </a:fontRef>
        </p:style>
      </p:cxnSp>
      <p:cxnSp>
        <p:nvCxnSpPr>
          <p:cNvPr id="99" name="Suora yhdysviiva 98">
            <a:extLst>
              <a:ext uri="{FF2B5EF4-FFF2-40B4-BE49-F238E27FC236}">
                <a16:creationId xmlns:a16="http://schemas.microsoft.com/office/drawing/2014/main" id="{8B762CD6-A54A-9924-620F-A829D4DB89EE}"/>
              </a:ext>
            </a:extLst>
          </p:cNvPr>
          <p:cNvCxnSpPr>
            <a:cxnSpLocks/>
          </p:cNvCxnSpPr>
          <p:nvPr/>
        </p:nvCxnSpPr>
        <p:spPr>
          <a:xfrm>
            <a:off x="6496863" y="5765861"/>
            <a:ext cx="280964" cy="69338"/>
          </a:xfrm>
          <a:prstGeom prst="line">
            <a:avLst/>
          </a:prstGeom>
        </p:spPr>
        <p:style>
          <a:lnRef idx="2">
            <a:schemeClr val="accent3"/>
          </a:lnRef>
          <a:fillRef idx="0">
            <a:schemeClr val="accent3"/>
          </a:fillRef>
          <a:effectRef idx="1">
            <a:schemeClr val="accent3"/>
          </a:effectRef>
          <a:fontRef idx="minor">
            <a:schemeClr val="tx1"/>
          </a:fontRef>
        </p:style>
      </p:cxnSp>
      <p:cxnSp>
        <p:nvCxnSpPr>
          <p:cNvPr id="101" name="Suora yhdysviiva 100">
            <a:extLst>
              <a:ext uri="{FF2B5EF4-FFF2-40B4-BE49-F238E27FC236}">
                <a16:creationId xmlns:a16="http://schemas.microsoft.com/office/drawing/2014/main" id="{50045C17-E8BF-FF7A-0274-FB4E639A6EDD}"/>
              </a:ext>
            </a:extLst>
          </p:cNvPr>
          <p:cNvCxnSpPr>
            <a:cxnSpLocks/>
          </p:cNvCxnSpPr>
          <p:nvPr/>
        </p:nvCxnSpPr>
        <p:spPr>
          <a:xfrm flipH="1">
            <a:off x="6496863" y="5404061"/>
            <a:ext cx="85950" cy="361800"/>
          </a:xfrm>
          <a:prstGeom prst="line">
            <a:avLst/>
          </a:prstGeom>
        </p:spPr>
        <p:style>
          <a:lnRef idx="2">
            <a:schemeClr val="accent3"/>
          </a:lnRef>
          <a:fillRef idx="0">
            <a:schemeClr val="accent3"/>
          </a:fillRef>
          <a:effectRef idx="1">
            <a:schemeClr val="accent3"/>
          </a:effectRef>
          <a:fontRef idx="minor">
            <a:schemeClr val="tx1"/>
          </a:fontRef>
        </p:style>
      </p:cxnSp>
      <p:cxnSp>
        <p:nvCxnSpPr>
          <p:cNvPr id="104" name="Suora yhdysviiva 103">
            <a:extLst>
              <a:ext uri="{FF2B5EF4-FFF2-40B4-BE49-F238E27FC236}">
                <a16:creationId xmlns:a16="http://schemas.microsoft.com/office/drawing/2014/main" id="{7669228A-E902-1539-F4D1-25ACE95E2D66}"/>
              </a:ext>
            </a:extLst>
          </p:cNvPr>
          <p:cNvCxnSpPr>
            <a:cxnSpLocks/>
          </p:cNvCxnSpPr>
          <p:nvPr/>
        </p:nvCxnSpPr>
        <p:spPr>
          <a:xfrm flipH="1">
            <a:off x="6784754" y="5473399"/>
            <a:ext cx="92135" cy="361800"/>
          </a:xfrm>
          <a:prstGeom prst="line">
            <a:avLst/>
          </a:prstGeom>
        </p:spPr>
        <p:style>
          <a:lnRef idx="2">
            <a:schemeClr val="accent3"/>
          </a:lnRef>
          <a:fillRef idx="0">
            <a:schemeClr val="accent3"/>
          </a:fillRef>
          <a:effectRef idx="1">
            <a:schemeClr val="accent3"/>
          </a:effectRef>
          <a:fontRef idx="minor">
            <a:schemeClr val="tx1"/>
          </a:fontRef>
        </p:style>
      </p:cxnSp>
      <p:sp>
        <p:nvSpPr>
          <p:cNvPr id="14" name="TextBox 10">
            <a:extLst>
              <a:ext uri="{FF2B5EF4-FFF2-40B4-BE49-F238E27FC236}">
                <a16:creationId xmlns:a16="http://schemas.microsoft.com/office/drawing/2014/main" id="{47EAFE75-2BDD-6810-CC29-CDA7F4B02B17}"/>
              </a:ext>
            </a:extLst>
          </p:cNvPr>
          <p:cNvSpPr txBox="1"/>
          <p:nvPr/>
        </p:nvSpPr>
        <p:spPr>
          <a:xfrm>
            <a:off x="167152" y="697121"/>
            <a:ext cx="10107379" cy="720325"/>
          </a:xfrm>
          <a:prstGeom prst="rect">
            <a:avLst/>
          </a:prstGeom>
        </p:spPr>
        <p:txBody>
          <a:bodyPr wrap="square" lIns="0" tIns="0" rIns="0" bIns="0" rtlCol="0" anchor="t">
            <a:spAutoFit/>
          </a:bodyPr>
          <a:lstStyle/>
          <a:p>
            <a:pPr>
              <a:lnSpc>
                <a:spcPts val="5760"/>
              </a:lnSpc>
              <a:spcBef>
                <a:spcPct val="0"/>
              </a:spcBef>
            </a:pPr>
            <a:r>
              <a:rPr lang="sv-FI" sz="4800" b="1">
                <a:solidFill>
                  <a:srgbClr val="FFFFFF"/>
                </a:solidFill>
                <a:latin typeface="Agrandir Bold"/>
                <a:ea typeface="Agrandir Bold"/>
                <a:cs typeface="Agrandir Bold"/>
                <a:sym typeface="Agrandir Bold"/>
              </a:rPr>
              <a:t>1. SIBBOVIKENS FÖRETAGSPARK</a:t>
            </a:r>
          </a:p>
        </p:txBody>
      </p:sp>
    </p:spTree>
    <p:extLst>
      <p:ext uri="{BB962C8B-B14F-4D97-AF65-F5344CB8AC3E}">
        <p14:creationId xmlns:p14="http://schemas.microsoft.com/office/powerpoint/2010/main" val="3143280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A647538C-697D-B9C8-DBFD-2AC94A4EC0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676" y="-1502851"/>
            <a:ext cx="13325898" cy="8884725"/>
          </a:xfrm>
          <a:prstGeom prst="rect">
            <a:avLst/>
          </a:prstGeom>
        </p:spPr>
      </p:pic>
      <p:grpSp>
        <p:nvGrpSpPr>
          <p:cNvPr id="8" name="Group 4">
            <a:extLst>
              <a:ext uri="{FF2B5EF4-FFF2-40B4-BE49-F238E27FC236}">
                <a16:creationId xmlns:a16="http://schemas.microsoft.com/office/drawing/2014/main" id="{8DC98430-A0D0-F1A1-737A-D139DC322BCD}"/>
              </a:ext>
            </a:extLst>
          </p:cNvPr>
          <p:cNvGrpSpPr/>
          <p:nvPr/>
        </p:nvGrpSpPr>
        <p:grpSpPr>
          <a:xfrm>
            <a:off x="104235" y="1460500"/>
            <a:ext cx="11983529" cy="4930727"/>
            <a:chOff x="0" y="0"/>
            <a:chExt cx="2471736" cy="1494147"/>
          </a:xfrm>
        </p:grpSpPr>
        <p:sp>
          <p:nvSpPr>
            <p:cNvPr id="12" name="Freeform 5">
              <a:extLst>
                <a:ext uri="{FF2B5EF4-FFF2-40B4-BE49-F238E27FC236}">
                  <a16:creationId xmlns:a16="http://schemas.microsoft.com/office/drawing/2014/main" id="{176EC96E-E6AE-79A0-64E9-EEFCF9035A59}"/>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13" name="TextBox 6">
              <a:extLst>
                <a:ext uri="{FF2B5EF4-FFF2-40B4-BE49-F238E27FC236}">
                  <a16:creationId xmlns:a16="http://schemas.microsoft.com/office/drawing/2014/main" id="{7F9300AB-E748-C52D-90C1-2F66C01A7128}"/>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10" name="Sisällön paikkamerkki 2">
            <a:extLst>
              <a:ext uri="{FF2B5EF4-FFF2-40B4-BE49-F238E27FC236}">
                <a16:creationId xmlns:a16="http://schemas.microsoft.com/office/drawing/2014/main" id="{A6899798-B29F-053C-95D6-9EA99370CFE3}"/>
              </a:ext>
            </a:extLst>
          </p:cNvPr>
          <p:cNvSpPr>
            <a:spLocks noGrp="1"/>
          </p:cNvSpPr>
          <p:nvPr>
            <p:ph type="body" sz="half" idx="2"/>
          </p:nvPr>
        </p:nvSpPr>
        <p:spPr>
          <a:xfrm>
            <a:off x="295277" y="1540377"/>
            <a:ext cx="5418000" cy="4410074"/>
          </a:xfrm>
        </p:spPr>
        <p:txBody>
          <a:bodyPr vert="horz" lIns="91440" tIns="45720" rIns="91440" bIns="45720" rtlCol="0">
            <a:normAutofit/>
          </a:bodyPr>
          <a:lstStyle/>
          <a:p>
            <a:endParaRPr lang="fi-FI" sz="1600"/>
          </a:p>
          <a:p>
            <a:pPr marL="0" lvl="1" indent="0">
              <a:lnSpc>
                <a:spcPct val="70000"/>
              </a:lnSpc>
              <a:buFont typeface="Arial" panose="020B0604020202020204" pitchFamily="34" charset="0"/>
              <a:buNone/>
            </a:pPr>
            <a:r>
              <a:rPr lang="sv-FI" sz="1400" b="1">
                <a:solidFill>
                  <a:srgbClr val="535136"/>
                </a:solidFill>
                <a:latin typeface="Inter Bold"/>
              </a:rPr>
              <a:t>Adress: </a:t>
            </a:r>
            <a:r>
              <a:rPr lang="sv-FI" sz="1400">
                <a:solidFill>
                  <a:srgbClr val="535136"/>
                </a:solidFill>
                <a:latin typeface="Inter Bold"/>
              </a:rPr>
              <a:t>Granrisvägen, Sibbo</a:t>
            </a:r>
          </a:p>
          <a:p>
            <a:pPr marL="0" lvl="1" indent="0">
              <a:lnSpc>
                <a:spcPct val="70000"/>
              </a:lnSpc>
              <a:buFont typeface="Arial" panose="020B0604020202020204" pitchFamily="34" charset="0"/>
              <a:buNone/>
            </a:pPr>
            <a:endParaRPr lang="fi-FI" sz="1400">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Områdets profil: </a:t>
            </a:r>
            <a:r>
              <a:rPr lang="sv-FI" sz="1400">
                <a:solidFill>
                  <a:srgbClr val="535136"/>
                </a:solidFill>
                <a:latin typeface="Inter Bold"/>
              </a:rPr>
              <a:t>Industri och lager, logistikaktörer.</a:t>
            </a:r>
          </a:p>
          <a:p>
            <a:pPr marL="0" lvl="1" indent="0">
              <a:lnSpc>
                <a:spcPct val="70000"/>
              </a:lnSpc>
              <a:buFont typeface="Arial" panose="020B0604020202020204" pitchFamily="34" charset="0"/>
              <a:buNone/>
            </a:pPr>
            <a:endParaRPr lang="fi-FI" sz="1400">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Läge: </a:t>
            </a:r>
            <a:r>
              <a:rPr lang="sv-FI" sz="1400">
                <a:solidFill>
                  <a:srgbClr val="535136"/>
                </a:solidFill>
                <a:latin typeface="Inter Bold"/>
              </a:rPr>
              <a:t>Längs Lahtisleden </a:t>
            </a:r>
          </a:p>
          <a:p>
            <a:pPr lvl="1">
              <a:lnSpc>
                <a:spcPct val="70000"/>
              </a:lnSpc>
            </a:pPr>
            <a:r>
              <a:rPr lang="sv-FI" sz="1400">
                <a:solidFill>
                  <a:srgbClr val="535136"/>
                </a:solidFill>
                <a:latin typeface="Inter Bold"/>
              </a:rPr>
              <a:t>5 min köravstånd till Lahtisledens korsning</a:t>
            </a:r>
          </a:p>
          <a:p>
            <a:pPr lvl="1">
              <a:lnSpc>
                <a:spcPct val="70000"/>
              </a:lnSpc>
            </a:pPr>
            <a:r>
              <a:rPr lang="sv-FI" sz="1400">
                <a:solidFill>
                  <a:srgbClr val="535136"/>
                </a:solidFill>
                <a:latin typeface="Inter Bold"/>
              </a:rPr>
              <a:t>20 min köravstånd till flygplatsen</a:t>
            </a:r>
          </a:p>
          <a:p>
            <a:pPr lvl="1">
              <a:lnSpc>
                <a:spcPct val="70000"/>
              </a:lnSpc>
            </a:pPr>
            <a:r>
              <a:rPr lang="sv-FI" sz="1400">
                <a:solidFill>
                  <a:srgbClr val="535136"/>
                </a:solidFill>
                <a:latin typeface="Inter Bold"/>
              </a:rPr>
              <a:t>25 min köravstånd till Nordsjö hamn</a:t>
            </a:r>
          </a:p>
          <a:p>
            <a:pPr lvl="1">
              <a:lnSpc>
                <a:spcPct val="70000"/>
              </a:lnSpc>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Andra i närområdet:</a:t>
            </a:r>
            <a:r>
              <a:rPr lang="sv-FI" sz="1400">
                <a:solidFill>
                  <a:srgbClr val="535136"/>
                </a:solidFill>
                <a:latin typeface="Inter Bold"/>
              </a:rPr>
              <a:t> bl.a. </a:t>
            </a:r>
            <a:r>
              <a:rPr lang="sv-FI" sz="1400" err="1">
                <a:solidFill>
                  <a:srgbClr val="535136"/>
                </a:solidFill>
                <a:latin typeface="Inter Bold"/>
              </a:rPr>
              <a:t>Inex</a:t>
            </a:r>
            <a:r>
              <a:rPr lang="sv-FI" sz="1400">
                <a:solidFill>
                  <a:srgbClr val="535136"/>
                </a:solidFill>
                <a:latin typeface="Inter Bold"/>
              </a:rPr>
              <a:t>, DHL och </a:t>
            </a:r>
            <a:r>
              <a:rPr lang="sv-FI" sz="1400" err="1">
                <a:solidFill>
                  <a:srgbClr val="535136"/>
                </a:solidFill>
                <a:latin typeface="Inter Bold"/>
              </a:rPr>
              <a:t>Nikkarit</a:t>
            </a:r>
            <a:endParaRPr lang="sv-FI" sz="1400">
              <a:solidFill>
                <a:srgbClr val="535136"/>
              </a:solidFill>
              <a:latin typeface="Inter Bold"/>
            </a:endParaRPr>
          </a:p>
          <a:p>
            <a:pPr marL="0" lvl="1" indent="0">
              <a:lnSpc>
                <a:spcPct val="70000"/>
              </a:lnSpc>
              <a:buFont typeface="Arial" panose="020B0604020202020204" pitchFamily="34" charset="0"/>
              <a:buNone/>
            </a:pPr>
            <a:endParaRPr lang="fi-FI" sz="1400">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Tomternas storlek: </a:t>
            </a:r>
            <a:r>
              <a:rPr lang="sv-FI" sz="1400">
                <a:solidFill>
                  <a:srgbClr val="535136"/>
                </a:solidFill>
                <a:latin typeface="Inter Bold"/>
              </a:rPr>
              <a:t>17 135 m</a:t>
            </a:r>
            <a:r>
              <a:rPr lang="sv-FI" sz="1400" baseline="30000">
                <a:solidFill>
                  <a:srgbClr val="535136"/>
                </a:solidFill>
                <a:latin typeface="Inter Bold"/>
              </a:rPr>
              <a:t>2</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Exploateringstal:</a:t>
            </a:r>
            <a:r>
              <a:rPr lang="sv-FI" sz="1400">
                <a:solidFill>
                  <a:srgbClr val="535136"/>
                </a:solidFill>
                <a:latin typeface="Inter Bold"/>
              </a:rPr>
              <a:t> e=0,5</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Planbeteckning: </a:t>
            </a:r>
            <a:r>
              <a:rPr lang="sv-FI" sz="1400">
                <a:solidFill>
                  <a:srgbClr val="535136"/>
                </a:solidFill>
                <a:latin typeface="Inter Bold"/>
              </a:rPr>
              <a:t>T-1</a:t>
            </a:r>
            <a:br>
              <a:rPr lang="sv-FI" sz="1400" b="1">
                <a:solidFill>
                  <a:srgbClr val="535136"/>
                </a:solidFill>
                <a:latin typeface="Inter Bold"/>
              </a:rPr>
            </a:br>
            <a:endParaRPr lang="sv-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hlinkClick r:id="rId3">
                  <a:extLst>
                    <a:ext uri="{A12FA001-AC4F-418D-AE19-62706E023703}">
                      <ahyp:hlinkClr xmlns:ahyp="http://schemas.microsoft.com/office/drawing/2018/hyperlinkcolor" val="tx"/>
                    </a:ext>
                  </a:extLst>
                </a:hlinkClick>
              </a:rPr>
              <a:t>Du hittar aktuella tomtuppgifter via denna länk</a:t>
            </a:r>
            <a:r>
              <a:rPr lang="sv-FI" sz="1400" b="1">
                <a:solidFill>
                  <a:srgbClr val="535136"/>
                </a:solidFill>
                <a:latin typeface="Inter Bold"/>
              </a:rPr>
              <a:t>!</a:t>
            </a:r>
          </a:p>
          <a:p>
            <a:pPr marL="0"/>
            <a:endParaRPr lang="fi-FI" sz="1800"/>
          </a:p>
        </p:txBody>
      </p:sp>
      <p:sp>
        <p:nvSpPr>
          <p:cNvPr id="6" name="Dian numeron paikkamerkki 5">
            <a:extLst>
              <a:ext uri="{FF2B5EF4-FFF2-40B4-BE49-F238E27FC236}">
                <a16:creationId xmlns:a16="http://schemas.microsoft.com/office/drawing/2014/main" id="{8E3CEE26-DC3D-A693-2810-369ACC9F33FD}"/>
              </a:ext>
            </a:extLst>
          </p:cNvPr>
          <p:cNvSpPr>
            <a:spLocks noGrp="1"/>
          </p:cNvSpPr>
          <p:nvPr>
            <p:ph type="sldNum" sz="quarter" idx="12"/>
          </p:nvPr>
        </p:nvSpPr>
        <p:spPr>
          <a:xfrm>
            <a:off x="838800" y="5997600"/>
            <a:ext cx="849600" cy="367200"/>
          </a:xfrm>
        </p:spPr>
        <p:txBody>
          <a:bodyPr vert="horz" lIns="91440" tIns="45720" rIns="91440" bIns="45720" rtlCol="0" anchor="ctr">
            <a:normAutofit/>
          </a:bodyPr>
          <a:lstStyle/>
          <a:p>
            <a:pPr>
              <a:spcAft>
                <a:spcPts val="600"/>
              </a:spcAft>
            </a:pPr>
            <a:fld id="{AE3AF8B8-35CC-4E43-8145-D2293290E531}" type="slidenum">
              <a:rPr lang="fi-FI" smtClean="0"/>
              <a:pPr>
                <a:spcAft>
                  <a:spcPts val="600"/>
                </a:spcAft>
              </a:pPr>
              <a:t>7</a:t>
            </a:fld>
            <a:endParaRPr lang="fi-FI"/>
          </a:p>
        </p:txBody>
      </p:sp>
      <p:sp>
        <p:nvSpPr>
          <p:cNvPr id="14" name="Suorakulmio 13">
            <a:extLst>
              <a:ext uri="{FF2B5EF4-FFF2-40B4-BE49-F238E27FC236}">
                <a16:creationId xmlns:a16="http://schemas.microsoft.com/office/drawing/2014/main" id="{C6A1FF80-9835-BD72-42DE-57D22059C812}"/>
              </a:ext>
            </a:extLst>
          </p:cNvPr>
          <p:cNvSpPr/>
          <p:nvPr/>
        </p:nvSpPr>
        <p:spPr>
          <a:xfrm>
            <a:off x="10601325" y="6527615"/>
            <a:ext cx="1458000" cy="3492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ormAutofit/>
          </a:bodyPr>
          <a:lstStyle/>
          <a:p>
            <a:pPr>
              <a:lnSpc>
                <a:spcPct val="90000"/>
              </a:lnSpc>
              <a:spcBef>
                <a:spcPts val="1000"/>
              </a:spcBef>
            </a:pPr>
            <a:r>
              <a:rPr lang="sv-FI" sz="100" noProof="1">
                <a:solidFill>
                  <a:schemeClr val="bg1"/>
                </a:solidFill>
                <a:latin typeface="+mn-lt"/>
                <a:ea typeface="+mn-lt"/>
                <a:cs typeface="+mn-cs"/>
              </a:rPr>
              <a:t>Bild</a:t>
            </a:r>
          </a:p>
        </p:txBody>
      </p:sp>
      <p:pic>
        <p:nvPicPr>
          <p:cNvPr id="16" name="Kuva 15">
            <a:extLst>
              <a:ext uri="{FF2B5EF4-FFF2-40B4-BE49-F238E27FC236}">
                <a16:creationId xmlns:a16="http://schemas.microsoft.com/office/drawing/2014/main" id="{65FDC123-5F63-2190-DFAD-2A8CF25D0DD3}"/>
              </a:ext>
            </a:extLst>
          </p:cNvPr>
          <p:cNvPicPr>
            <a:picLocks noChangeAspect="1"/>
          </p:cNvPicPr>
          <p:nvPr/>
        </p:nvPicPr>
        <p:blipFill>
          <a:blip r:embed="rId5"/>
          <a:stretch>
            <a:fillRect/>
          </a:stretch>
        </p:blipFill>
        <p:spPr>
          <a:xfrm>
            <a:off x="6350516" y="1574962"/>
            <a:ext cx="5182684" cy="4410075"/>
          </a:xfrm>
          <a:prstGeom prst="rect">
            <a:avLst/>
          </a:prstGeom>
        </p:spPr>
      </p:pic>
      <p:cxnSp>
        <p:nvCxnSpPr>
          <p:cNvPr id="4" name="Suora yhdysviiva 3">
            <a:extLst>
              <a:ext uri="{FF2B5EF4-FFF2-40B4-BE49-F238E27FC236}">
                <a16:creationId xmlns:a16="http://schemas.microsoft.com/office/drawing/2014/main" id="{8CD25AE8-51C6-D39C-E3F5-0C3C48D7DE2E}"/>
              </a:ext>
            </a:extLst>
          </p:cNvPr>
          <p:cNvCxnSpPr/>
          <p:nvPr/>
        </p:nvCxnSpPr>
        <p:spPr>
          <a:xfrm flipV="1">
            <a:off x="9375775" y="5105400"/>
            <a:ext cx="454025" cy="82550"/>
          </a:xfrm>
          <a:prstGeom prst="line">
            <a:avLst/>
          </a:prstGeom>
        </p:spPr>
        <p:style>
          <a:lnRef idx="2">
            <a:schemeClr val="accent3"/>
          </a:lnRef>
          <a:fillRef idx="0">
            <a:schemeClr val="accent3"/>
          </a:fillRef>
          <a:effectRef idx="1">
            <a:schemeClr val="accent3"/>
          </a:effectRef>
          <a:fontRef idx="minor">
            <a:schemeClr val="tx1"/>
          </a:fontRef>
        </p:style>
      </p:cxnSp>
      <p:cxnSp>
        <p:nvCxnSpPr>
          <p:cNvPr id="5" name="Suora yhdysviiva 4">
            <a:extLst>
              <a:ext uri="{FF2B5EF4-FFF2-40B4-BE49-F238E27FC236}">
                <a16:creationId xmlns:a16="http://schemas.microsoft.com/office/drawing/2014/main" id="{FBA8E3EA-6B43-916C-14B4-42DDB03DA3ED}"/>
              </a:ext>
            </a:extLst>
          </p:cNvPr>
          <p:cNvCxnSpPr>
            <a:cxnSpLocks/>
          </p:cNvCxnSpPr>
          <p:nvPr/>
        </p:nvCxnSpPr>
        <p:spPr>
          <a:xfrm>
            <a:off x="9375775" y="5187950"/>
            <a:ext cx="53975" cy="292100"/>
          </a:xfrm>
          <a:prstGeom prst="line">
            <a:avLst/>
          </a:prstGeom>
        </p:spPr>
        <p:style>
          <a:lnRef idx="2">
            <a:schemeClr val="accent3"/>
          </a:lnRef>
          <a:fillRef idx="0">
            <a:schemeClr val="accent3"/>
          </a:fillRef>
          <a:effectRef idx="1">
            <a:schemeClr val="accent3"/>
          </a:effectRef>
          <a:fontRef idx="minor">
            <a:schemeClr val="tx1"/>
          </a:fontRef>
        </p:style>
      </p:cxnSp>
      <p:cxnSp>
        <p:nvCxnSpPr>
          <p:cNvPr id="9" name="Suora yhdysviiva 8">
            <a:extLst>
              <a:ext uri="{FF2B5EF4-FFF2-40B4-BE49-F238E27FC236}">
                <a16:creationId xmlns:a16="http://schemas.microsoft.com/office/drawing/2014/main" id="{04CCE3E7-6990-8163-9B7A-1CB45A0197FF}"/>
              </a:ext>
            </a:extLst>
          </p:cNvPr>
          <p:cNvCxnSpPr/>
          <p:nvPr/>
        </p:nvCxnSpPr>
        <p:spPr>
          <a:xfrm flipV="1">
            <a:off x="9429750" y="5397500"/>
            <a:ext cx="454025" cy="82550"/>
          </a:xfrm>
          <a:prstGeom prst="line">
            <a:avLst/>
          </a:prstGeom>
        </p:spPr>
        <p:style>
          <a:lnRef idx="2">
            <a:schemeClr val="accent3"/>
          </a:lnRef>
          <a:fillRef idx="0">
            <a:schemeClr val="accent3"/>
          </a:fillRef>
          <a:effectRef idx="1">
            <a:schemeClr val="accent3"/>
          </a:effectRef>
          <a:fontRef idx="minor">
            <a:schemeClr val="tx1"/>
          </a:fontRef>
        </p:style>
      </p:cxnSp>
      <p:cxnSp>
        <p:nvCxnSpPr>
          <p:cNvPr id="11" name="Suora yhdysviiva 10">
            <a:extLst>
              <a:ext uri="{FF2B5EF4-FFF2-40B4-BE49-F238E27FC236}">
                <a16:creationId xmlns:a16="http://schemas.microsoft.com/office/drawing/2014/main" id="{F4E69F7A-7293-2725-3F86-35AC2344C341}"/>
              </a:ext>
            </a:extLst>
          </p:cNvPr>
          <p:cNvCxnSpPr>
            <a:cxnSpLocks/>
          </p:cNvCxnSpPr>
          <p:nvPr/>
        </p:nvCxnSpPr>
        <p:spPr>
          <a:xfrm flipH="1" flipV="1">
            <a:off x="9829800" y="5105400"/>
            <a:ext cx="49212" cy="292100"/>
          </a:xfrm>
          <a:prstGeom prst="line">
            <a:avLst/>
          </a:prstGeom>
        </p:spPr>
        <p:style>
          <a:lnRef idx="2">
            <a:schemeClr val="accent3"/>
          </a:lnRef>
          <a:fillRef idx="0">
            <a:schemeClr val="accent3"/>
          </a:fillRef>
          <a:effectRef idx="1">
            <a:schemeClr val="accent3"/>
          </a:effectRef>
          <a:fontRef idx="minor">
            <a:schemeClr val="tx1"/>
          </a:fontRef>
        </p:style>
      </p:cxnSp>
      <p:cxnSp>
        <p:nvCxnSpPr>
          <p:cNvPr id="15" name="Suora yhdysviiva 14">
            <a:extLst>
              <a:ext uri="{FF2B5EF4-FFF2-40B4-BE49-F238E27FC236}">
                <a16:creationId xmlns:a16="http://schemas.microsoft.com/office/drawing/2014/main" id="{9C4CCE8C-05F1-BFE7-422F-2D4A0EC01484}"/>
              </a:ext>
            </a:extLst>
          </p:cNvPr>
          <p:cNvCxnSpPr>
            <a:cxnSpLocks/>
          </p:cNvCxnSpPr>
          <p:nvPr/>
        </p:nvCxnSpPr>
        <p:spPr>
          <a:xfrm flipV="1">
            <a:off x="9829800" y="5045075"/>
            <a:ext cx="409575" cy="60325"/>
          </a:xfrm>
          <a:prstGeom prst="line">
            <a:avLst/>
          </a:prstGeom>
        </p:spPr>
        <p:style>
          <a:lnRef idx="2">
            <a:schemeClr val="accent3"/>
          </a:lnRef>
          <a:fillRef idx="0">
            <a:schemeClr val="accent3"/>
          </a:fillRef>
          <a:effectRef idx="1">
            <a:schemeClr val="accent3"/>
          </a:effectRef>
          <a:fontRef idx="minor">
            <a:schemeClr val="tx1"/>
          </a:fontRef>
        </p:style>
      </p:cxnSp>
      <p:cxnSp>
        <p:nvCxnSpPr>
          <p:cNvPr id="18" name="Suora yhdysviiva 17">
            <a:extLst>
              <a:ext uri="{FF2B5EF4-FFF2-40B4-BE49-F238E27FC236}">
                <a16:creationId xmlns:a16="http://schemas.microsoft.com/office/drawing/2014/main" id="{877AC927-8C0D-40A1-2449-27CF21A6D8B3}"/>
              </a:ext>
            </a:extLst>
          </p:cNvPr>
          <p:cNvCxnSpPr>
            <a:cxnSpLocks/>
          </p:cNvCxnSpPr>
          <p:nvPr/>
        </p:nvCxnSpPr>
        <p:spPr>
          <a:xfrm flipV="1">
            <a:off x="9879012" y="5324475"/>
            <a:ext cx="409575" cy="73025"/>
          </a:xfrm>
          <a:prstGeom prst="line">
            <a:avLst/>
          </a:prstGeom>
        </p:spPr>
        <p:style>
          <a:lnRef idx="2">
            <a:schemeClr val="accent3"/>
          </a:lnRef>
          <a:fillRef idx="0">
            <a:schemeClr val="accent3"/>
          </a:fillRef>
          <a:effectRef idx="1">
            <a:schemeClr val="accent3"/>
          </a:effectRef>
          <a:fontRef idx="minor">
            <a:schemeClr val="tx1"/>
          </a:fontRef>
        </p:style>
      </p:cxnSp>
      <p:cxnSp>
        <p:nvCxnSpPr>
          <p:cNvPr id="20" name="Suora yhdysviiva 19">
            <a:extLst>
              <a:ext uri="{FF2B5EF4-FFF2-40B4-BE49-F238E27FC236}">
                <a16:creationId xmlns:a16="http://schemas.microsoft.com/office/drawing/2014/main" id="{B9E38FA9-DF0C-72EB-E437-F73EECA4121C}"/>
              </a:ext>
            </a:extLst>
          </p:cNvPr>
          <p:cNvCxnSpPr>
            <a:cxnSpLocks/>
          </p:cNvCxnSpPr>
          <p:nvPr/>
        </p:nvCxnSpPr>
        <p:spPr>
          <a:xfrm flipH="1" flipV="1">
            <a:off x="10239375" y="5032375"/>
            <a:ext cx="49212" cy="292100"/>
          </a:xfrm>
          <a:prstGeom prst="line">
            <a:avLst/>
          </a:prstGeom>
        </p:spPr>
        <p:style>
          <a:lnRef idx="2">
            <a:schemeClr val="accent3"/>
          </a:lnRef>
          <a:fillRef idx="0">
            <a:schemeClr val="accent3"/>
          </a:fillRef>
          <a:effectRef idx="1">
            <a:schemeClr val="accent3"/>
          </a:effectRef>
          <a:fontRef idx="minor">
            <a:schemeClr val="tx1"/>
          </a:fontRef>
        </p:style>
      </p:cxnSp>
      <p:cxnSp>
        <p:nvCxnSpPr>
          <p:cNvPr id="24" name="Suora yhdysviiva 23">
            <a:extLst>
              <a:ext uri="{FF2B5EF4-FFF2-40B4-BE49-F238E27FC236}">
                <a16:creationId xmlns:a16="http://schemas.microsoft.com/office/drawing/2014/main" id="{AC84C597-3AB1-A18D-278D-6FEF12F1E7D4}"/>
              </a:ext>
            </a:extLst>
          </p:cNvPr>
          <p:cNvCxnSpPr>
            <a:cxnSpLocks/>
          </p:cNvCxnSpPr>
          <p:nvPr/>
        </p:nvCxnSpPr>
        <p:spPr>
          <a:xfrm>
            <a:off x="10083799" y="2060575"/>
            <a:ext cx="101601" cy="336550"/>
          </a:xfrm>
          <a:prstGeom prst="line">
            <a:avLst/>
          </a:prstGeom>
        </p:spPr>
        <p:style>
          <a:lnRef idx="2">
            <a:schemeClr val="accent3"/>
          </a:lnRef>
          <a:fillRef idx="0">
            <a:schemeClr val="accent3"/>
          </a:fillRef>
          <a:effectRef idx="1">
            <a:schemeClr val="accent3"/>
          </a:effectRef>
          <a:fontRef idx="minor">
            <a:schemeClr val="tx1"/>
          </a:fontRef>
        </p:style>
      </p:cxnSp>
      <p:cxnSp>
        <p:nvCxnSpPr>
          <p:cNvPr id="27" name="Suora yhdysviiva 26">
            <a:extLst>
              <a:ext uri="{FF2B5EF4-FFF2-40B4-BE49-F238E27FC236}">
                <a16:creationId xmlns:a16="http://schemas.microsoft.com/office/drawing/2014/main" id="{91DF857D-CFAA-30F1-0DE1-491495D5A370}"/>
              </a:ext>
            </a:extLst>
          </p:cNvPr>
          <p:cNvCxnSpPr>
            <a:cxnSpLocks/>
          </p:cNvCxnSpPr>
          <p:nvPr/>
        </p:nvCxnSpPr>
        <p:spPr>
          <a:xfrm flipV="1">
            <a:off x="10083799" y="1885950"/>
            <a:ext cx="669926" cy="174625"/>
          </a:xfrm>
          <a:prstGeom prst="line">
            <a:avLst/>
          </a:prstGeom>
        </p:spPr>
        <p:style>
          <a:lnRef idx="2">
            <a:schemeClr val="accent3"/>
          </a:lnRef>
          <a:fillRef idx="0">
            <a:schemeClr val="accent3"/>
          </a:fillRef>
          <a:effectRef idx="1">
            <a:schemeClr val="accent3"/>
          </a:effectRef>
          <a:fontRef idx="minor">
            <a:schemeClr val="tx1"/>
          </a:fontRef>
        </p:style>
      </p:cxnSp>
      <p:cxnSp>
        <p:nvCxnSpPr>
          <p:cNvPr id="30" name="Suora yhdysviiva 29">
            <a:extLst>
              <a:ext uri="{FF2B5EF4-FFF2-40B4-BE49-F238E27FC236}">
                <a16:creationId xmlns:a16="http://schemas.microsoft.com/office/drawing/2014/main" id="{7BB93D04-B0B4-6913-EDEE-15CFFB934B24}"/>
              </a:ext>
            </a:extLst>
          </p:cNvPr>
          <p:cNvCxnSpPr>
            <a:cxnSpLocks/>
          </p:cNvCxnSpPr>
          <p:nvPr/>
        </p:nvCxnSpPr>
        <p:spPr>
          <a:xfrm flipH="1" flipV="1">
            <a:off x="10753725" y="1885950"/>
            <a:ext cx="117475" cy="389906"/>
          </a:xfrm>
          <a:prstGeom prst="line">
            <a:avLst/>
          </a:prstGeom>
        </p:spPr>
        <p:style>
          <a:lnRef idx="2">
            <a:schemeClr val="accent3"/>
          </a:lnRef>
          <a:fillRef idx="0">
            <a:schemeClr val="accent3"/>
          </a:fillRef>
          <a:effectRef idx="1">
            <a:schemeClr val="accent3"/>
          </a:effectRef>
          <a:fontRef idx="minor">
            <a:schemeClr val="tx1"/>
          </a:fontRef>
        </p:style>
      </p:cxnSp>
      <p:cxnSp>
        <p:nvCxnSpPr>
          <p:cNvPr id="35" name="Suora yhdysviiva 34">
            <a:extLst>
              <a:ext uri="{FF2B5EF4-FFF2-40B4-BE49-F238E27FC236}">
                <a16:creationId xmlns:a16="http://schemas.microsoft.com/office/drawing/2014/main" id="{B85D4DB0-4488-BA12-1392-FDFC83264FCD}"/>
              </a:ext>
            </a:extLst>
          </p:cNvPr>
          <p:cNvCxnSpPr>
            <a:cxnSpLocks/>
          </p:cNvCxnSpPr>
          <p:nvPr/>
        </p:nvCxnSpPr>
        <p:spPr>
          <a:xfrm flipV="1">
            <a:off x="10331450" y="2275856"/>
            <a:ext cx="539750" cy="164482"/>
          </a:xfrm>
          <a:prstGeom prst="line">
            <a:avLst/>
          </a:prstGeom>
        </p:spPr>
        <p:style>
          <a:lnRef idx="2">
            <a:schemeClr val="accent3"/>
          </a:lnRef>
          <a:fillRef idx="0">
            <a:schemeClr val="accent3"/>
          </a:fillRef>
          <a:effectRef idx="1">
            <a:schemeClr val="accent3"/>
          </a:effectRef>
          <a:fontRef idx="minor">
            <a:schemeClr val="tx1"/>
          </a:fontRef>
        </p:style>
      </p:cxnSp>
      <p:cxnSp>
        <p:nvCxnSpPr>
          <p:cNvPr id="38" name="Suora yhdysviiva 37">
            <a:extLst>
              <a:ext uri="{FF2B5EF4-FFF2-40B4-BE49-F238E27FC236}">
                <a16:creationId xmlns:a16="http://schemas.microsoft.com/office/drawing/2014/main" id="{346A5ED3-3C43-1326-0199-333D50D7A8C7}"/>
              </a:ext>
            </a:extLst>
          </p:cNvPr>
          <p:cNvCxnSpPr>
            <a:cxnSpLocks/>
          </p:cNvCxnSpPr>
          <p:nvPr/>
        </p:nvCxnSpPr>
        <p:spPr>
          <a:xfrm>
            <a:off x="10186986" y="2380631"/>
            <a:ext cx="47299" cy="29194"/>
          </a:xfrm>
          <a:prstGeom prst="line">
            <a:avLst/>
          </a:prstGeom>
        </p:spPr>
        <p:style>
          <a:lnRef idx="2">
            <a:schemeClr val="accent3"/>
          </a:lnRef>
          <a:fillRef idx="0">
            <a:schemeClr val="accent3"/>
          </a:fillRef>
          <a:effectRef idx="1">
            <a:schemeClr val="accent3"/>
          </a:effectRef>
          <a:fontRef idx="minor">
            <a:schemeClr val="tx1"/>
          </a:fontRef>
        </p:style>
      </p:cxnSp>
      <p:cxnSp>
        <p:nvCxnSpPr>
          <p:cNvPr id="40" name="Suora yhdysviiva 39">
            <a:extLst>
              <a:ext uri="{FF2B5EF4-FFF2-40B4-BE49-F238E27FC236}">
                <a16:creationId xmlns:a16="http://schemas.microsoft.com/office/drawing/2014/main" id="{C939E79F-3C9E-8A6F-CCB8-B9876FB4DC2B}"/>
              </a:ext>
            </a:extLst>
          </p:cNvPr>
          <p:cNvCxnSpPr>
            <a:cxnSpLocks/>
          </p:cNvCxnSpPr>
          <p:nvPr/>
        </p:nvCxnSpPr>
        <p:spPr>
          <a:xfrm flipV="1">
            <a:off x="10234285" y="2380631"/>
            <a:ext cx="92729" cy="21915"/>
          </a:xfrm>
          <a:prstGeom prst="line">
            <a:avLst/>
          </a:prstGeom>
        </p:spPr>
        <p:style>
          <a:lnRef idx="2">
            <a:schemeClr val="accent3"/>
          </a:lnRef>
          <a:fillRef idx="0">
            <a:schemeClr val="accent3"/>
          </a:fillRef>
          <a:effectRef idx="1">
            <a:schemeClr val="accent3"/>
          </a:effectRef>
          <a:fontRef idx="minor">
            <a:schemeClr val="tx1"/>
          </a:fontRef>
        </p:style>
      </p:cxnSp>
      <p:cxnSp>
        <p:nvCxnSpPr>
          <p:cNvPr id="42" name="Suora yhdysviiva 41">
            <a:extLst>
              <a:ext uri="{FF2B5EF4-FFF2-40B4-BE49-F238E27FC236}">
                <a16:creationId xmlns:a16="http://schemas.microsoft.com/office/drawing/2014/main" id="{949C9836-E481-7154-37D0-72D6B48780D8}"/>
              </a:ext>
            </a:extLst>
          </p:cNvPr>
          <p:cNvCxnSpPr>
            <a:cxnSpLocks/>
          </p:cNvCxnSpPr>
          <p:nvPr/>
        </p:nvCxnSpPr>
        <p:spPr>
          <a:xfrm>
            <a:off x="10327014" y="2391588"/>
            <a:ext cx="0" cy="48750"/>
          </a:xfrm>
          <a:prstGeom prst="line">
            <a:avLst/>
          </a:prstGeom>
        </p:spPr>
        <p:style>
          <a:lnRef idx="2">
            <a:schemeClr val="accent3"/>
          </a:lnRef>
          <a:fillRef idx="0">
            <a:schemeClr val="accent3"/>
          </a:fillRef>
          <a:effectRef idx="1">
            <a:schemeClr val="accent3"/>
          </a:effectRef>
          <a:fontRef idx="minor">
            <a:schemeClr val="tx1"/>
          </a:fontRef>
        </p:style>
      </p:cxnSp>
      <p:sp>
        <p:nvSpPr>
          <p:cNvPr id="17" name="TextBox 10">
            <a:extLst>
              <a:ext uri="{FF2B5EF4-FFF2-40B4-BE49-F238E27FC236}">
                <a16:creationId xmlns:a16="http://schemas.microsoft.com/office/drawing/2014/main" id="{8F39EDB0-7FCA-E832-3110-30AB7B177F9B}"/>
              </a:ext>
            </a:extLst>
          </p:cNvPr>
          <p:cNvSpPr txBox="1"/>
          <p:nvPr/>
        </p:nvSpPr>
        <p:spPr>
          <a:xfrm>
            <a:off x="167152" y="697121"/>
            <a:ext cx="10107379" cy="720325"/>
          </a:xfrm>
          <a:prstGeom prst="rect">
            <a:avLst/>
          </a:prstGeom>
        </p:spPr>
        <p:txBody>
          <a:bodyPr wrap="square" lIns="0" tIns="0" rIns="0" bIns="0" rtlCol="0" anchor="t">
            <a:spAutoFit/>
          </a:bodyPr>
          <a:lstStyle/>
          <a:p>
            <a:pPr>
              <a:lnSpc>
                <a:spcPts val="5760"/>
              </a:lnSpc>
              <a:spcBef>
                <a:spcPct val="0"/>
              </a:spcBef>
            </a:pPr>
            <a:r>
              <a:rPr lang="sv-FI" sz="4800" b="1">
                <a:solidFill>
                  <a:srgbClr val="FFFFFF"/>
                </a:solidFill>
                <a:latin typeface="Agrandir Bold"/>
                <a:ea typeface="Agrandir Bold"/>
                <a:cs typeface="Agrandir Bold"/>
                <a:sym typeface="Agrandir Bold"/>
              </a:rPr>
              <a:t>2. BASTUKÄRRS ARBETSPLATSOMRÅDE</a:t>
            </a:r>
          </a:p>
        </p:txBody>
      </p:sp>
    </p:spTree>
    <p:extLst>
      <p:ext uri="{BB962C8B-B14F-4D97-AF65-F5344CB8AC3E}">
        <p14:creationId xmlns:p14="http://schemas.microsoft.com/office/powerpoint/2010/main" val="3311190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FF3B880C-ABA6-D8A1-F9F7-247C06568A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980435"/>
            <a:ext cx="13001625" cy="8635407"/>
          </a:xfrm>
          <a:prstGeom prst="rect">
            <a:avLst/>
          </a:prstGeom>
        </p:spPr>
      </p:pic>
      <p:grpSp>
        <p:nvGrpSpPr>
          <p:cNvPr id="9" name="Group 4">
            <a:extLst>
              <a:ext uri="{FF2B5EF4-FFF2-40B4-BE49-F238E27FC236}">
                <a16:creationId xmlns:a16="http://schemas.microsoft.com/office/drawing/2014/main" id="{9B2D4872-900C-13D4-BFD9-7803F8097029}"/>
              </a:ext>
            </a:extLst>
          </p:cNvPr>
          <p:cNvGrpSpPr/>
          <p:nvPr/>
        </p:nvGrpSpPr>
        <p:grpSpPr>
          <a:xfrm>
            <a:off x="-33878" y="1434650"/>
            <a:ext cx="11983529" cy="4930727"/>
            <a:chOff x="0" y="0"/>
            <a:chExt cx="2471736" cy="1494147"/>
          </a:xfrm>
        </p:grpSpPr>
        <p:sp>
          <p:nvSpPr>
            <p:cNvPr id="13" name="Freeform 5">
              <a:extLst>
                <a:ext uri="{FF2B5EF4-FFF2-40B4-BE49-F238E27FC236}">
                  <a16:creationId xmlns:a16="http://schemas.microsoft.com/office/drawing/2014/main" id="{E8DCB140-99B1-502B-51E5-6EB0881F7B6E}"/>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14" name="TextBox 6">
              <a:extLst>
                <a:ext uri="{FF2B5EF4-FFF2-40B4-BE49-F238E27FC236}">
                  <a16:creationId xmlns:a16="http://schemas.microsoft.com/office/drawing/2014/main" id="{52CFD8B2-8443-16E6-1536-4EFA838A00CB}"/>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10" name="Sisällön paikkamerkki 2">
            <a:extLst>
              <a:ext uri="{FF2B5EF4-FFF2-40B4-BE49-F238E27FC236}">
                <a16:creationId xmlns:a16="http://schemas.microsoft.com/office/drawing/2014/main" id="{D3E941B9-085E-609E-FF55-2243AE64F0C7}"/>
              </a:ext>
            </a:extLst>
          </p:cNvPr>
          <p:cNvSpPr>
            <a:spLocks noGrp="1"/>
          </p:cNvSpPr>
          <p:nvPr>
            <p:ph type="body" sz="half" idx="2"/>
          </p:nvPr>
        </p:nvSpPr>
        <p:spPr>
          <a:xfrm>
            <a:off x="179881" y="1671418"/>
            <a:ext cx="5295899" cy="4151827"/>
          </a:xfrm>
        </p:spPr>
        <p:txBody>
          <a:bodyPr vert="horz" lIns="91440" tIns="45720" rIns="91440" bIns="45720" rtlCol="0">
            <a:noAutofit/>
          </a:bodyPr>
          <a:lstStyle/>
          <a:p>
            <a:endParaRPr lang="fi-FI" sz="1600"/>
          </a:p>
          <a:p>
            <a:pPr marL="0" lvl="1" indent="0">
              <a:lnSpc>
                <a:spcPct val="70000"/>
              </a:lnSpc>
              <a:buFont typeface="Arial" panose="020B0604020202020204" pitchFamily="34" charset="0"/>
              <a:buNone/>
            </a:pPr>
            <a:r>
              <a:rPr lang="sv-FI" sz="1400" b="1">
                <a:solidFill>
                  <a:srgbClr val="535136"/>
                </a:solidFill>
                <a:latin typeface="Inter Bold"/>
              </a:rPr>
              <a:t>Adress:</a:t>
            </a:r>
            <a:r>
              <a:rPr lang="sv-FI" sz="1400">
                <a:solidFill>
                  <a:srgbClr val="535136"/>
                </a:solidFill>
                <a:latin typeface="Inter Bold"/>
              </a:rPr>
              <a:t> </a:t>
            </a:r>
            <a:r>
              <a:rPr lang="sv-FI" sz="1400" err="1">
                <a:solidFill>
                  <a:srgbClr val="535136"/>
                </a:solidFill>
                <a:latin typeface="Inter Bold"/>
              </a:rPr>
              <a:t>Antonsgränd</a:t>
            </a:r>
            <a:r>
              <a:rPr lang="sv-FI" sz="1400">
                <a:solidFill>
                  <a:srgbClr val="535136"/>
                </a:solidFill>
                <a:latin typeface="Inter Bold"/>
              </a:rPr>
              <a:t>, Sibbo</a:t>
            </a:r>
          </a:p>
          <a:p>
            <a:pPr marL="0" lvl="1">
              <a:lnSpc>
                <a:spcPct val="70000"/>
              </a:lnSpc>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Områdets profil: </a:t>
            </a:r>
            <a:r>
              <a:rPr lang="sv-FI" sz="1400">
                <a:solidFill>
                  <a:srgbClr val="535136"/>
                </a:solidFill>
                <a:latin typeface="Inter Bold"/>
              </a:rPr>
              <a:t>För småföretagare och produktionsverksamhet som inte orsakar olägenheter. Lämpliga omständigheter för till exempel försäljning, produktion och reparationsverkstäder.</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Läge: </a:t>
            </a:r>
            <a:r>
              <a:rPr lang="sv-FI" sz="1400">
                <a:solidFill>
                  <a:srgbClr val="535136"/>
                </a:solidFill>
                <a:latin typeface="Inter Bold"/>
              </a:rPr>
              <a:t>Längs Lahtisleden </a:t>
            </a:r>
          </a:p>
          <a:p>
            <a:pPr lvl="1">
              <a:lnSpc>
                <a:spcPct val="70000"/>
              </a:lnSpc>
            </a:pPr>
            <a:r>
              <a:rPr lang="sv-FI" sz="1400">
                <a:solidFill>
                  <a:srgbClr val="535136"/>
                </a:solidFill>
                <a:latin typeface="Inter Bold"/>
              </a:rPr>
              <a:t>15 min köravstånd till Lahtisledens korsning</a:t>
            </a:r>
          </a:p>
          <a:p>
            <a:pPr lvl="1">
              <a:lnSpc>
                <a:spcPct val="70000"/>
              </a:lnSpc>
            </a:pPr>
            <a:r>
              <a:rPr lang="sv-FI" sz="1400">
                <a:solidFill>
                  <a:srgbClr val="535136"/>
                </a:solidFill>
                <a:latin typeface="Inter Bold"/>
              </a:rPr>
              <a:t>30 min köravstånd till flygplatsen</a:t>
            </a:r>
          </a:p>
          <a:p>
            <a:pPr lvl="1">
              <a:lnSpc>
                <a:spcPct val="70000"/>
              </a:lnSpc>
            </a:pPr>
            <a:r>
              <a:rPr lang="sv-FI" sz="1400">
                <a:solidFill>
                  <a:srgbClr val="535136"/>
                </a:solidFill>
                <a:latin typeface="Inter Bold"/>
              </a:rPr>
              <a:t>30 min köravstånd till Nordsjö hamn</a:t>
            </a:r>
          </a:p>
          <a:p>
            <a:pPr lvl="1">
              <a:lnSpc>
                <a:spcPct val="70000"/>
              </a:lnSpc>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Tomternas storlek: </a:t>
            </a:r>
            <a:r>
              <a:rPr lang="sv-FI" sz="1400">
                <a:solidFill>
                  <a:srgbClr val="535136"/>
                </a:solidFill>
                <a:latin typeface="Inter Bold"/>
              </a:rPr>
              <a:t>7 510–11 512 m</a:t>
            </a:r>
            <a:r>
              <a:rPr lang="sv-FI" sz="1400" baseline="30000">
                <a:solidFill>
                  <a:srgbClr val="535136"/>
                </a:solidFill>
                <a:latin typeface="Inter Bold"/>
              </a:rPr>
              <a:t>2</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Exploateringstal:</a:t>
            </a:r>
            <a:r>
              <a:rPr lang="sv-FI" sz="1400">
                <a:solidFill>
                  <a:srgbClr val="535136"/>
                </a:solidFill>
                <a:latin typeface="Inter Bold"/>
              </a:rPr>
              <a:t> e=0,25</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Planbeteckning: </a:t>
            </a:r>
            <a:r>
              <a:rPr lang="sv-FI" sz="1400">
                <a:solidFill>
                  <a:srgbClr val="535136"/>
                </a:solidFill>
                <a:latin typeface="Inter Bold"/>
              </a:rPr>
              <a:t>TY-1</a:t>
            </a:r>
            <a:br>
              <a:rPr lang="sv-FI" sz="1400" b="1">
                <a:solidFill>
                  <a:srgbClr val="535136"/>
                </a:solidFill>
                <a:latin typeface="Inter Bold"/>
              </a:rPr>
            </a:br>
            <a:endParaRPr lang="sv-FI" sz="1400" b="1">
              <a:solidFill>
                <a:srgbClr val="535136"/>
              </a:solidFill>
              <a:latin typeface="Inter Bold"/>
            </a:endParaRPr>
          </a:p>
          <a:p>
            <a:pPr marL="0" lvl="1" indent="0">
              <a:lnSpc>
                <a:spcPct val="70000"/>
              </a:lnSpc>
              <a:buNone/>
            </a:pPr>
            <a:r>
              <a:rPr lang="sv-FI" sz="1400" b="1">
                <a:solidFill>
                  <a:srgbClr val="535136"/>
                </a:solidFill>
                <a:latin typeface="Inter Bold"/>
                <a:hlinkClick r:id="rId4">
                  <a:extLst>
                    <a:ext uri="{A12FA001-AC4F-418D-AE19-62706E023703}">
                      <ahyp:hlinkClr xmlns:ahyp="http://schemas.microsoft.com/office/drawing/2018/hyperlinkcolor" val="tx"/>
                    </a:ext>
                  </a:extLst>
                </a:hlinkClick>
              </a:rPr>
              <a:t>Du hittar aktuella tomtuppgifter via denna länk!</a:t>
            </a:r>
          </a:p>
        </p:txBody>
      </p:sp>
      <p:sp>
        <p:nvSpPr>
          <p:cNvPr id="6" name="Dian numeron paikkamerkki 5">
            <a:extLst>
              <a:ext uri="{FF2B5EF4-FFF2-40B4-BE49-F238E27FC236}">
                <a16:creationId xmlns:a16="http://schemas.microsoft.com/office/drawing/2014/main" id="{8E3CEE26-DC3D-A693-2810-369ACC9F33FD}"/>
              </a:ext>
            </a:extLst>
          </p:cNvPr>
          <p:cNvSpPr>
            <a:spLocks noGrp="1"/>
          </p:cNvSpPr>
          <p:nvPr>
            <p:ph type="sldNum" sz="quarter" idx="12"/>
          </p:nvPr>
        </p:nvSpPr>
        <p:spPr>
          <a:xfrm>
            <a:off x="838800" y="5997600"/>
            <a:ext cx="849600" cy="367200"/>
          </a:xfrm>
        </p:spPr>
        <p:txBody>
          <a:bodyPr vert="horz" lIns="91440" tIns="45720" rIns="91440" bIns="45720" rtlCol="0" anchor="ctr">
            <a:normAutofit/>
          </a:bodyPr>
          <a:lstStyle/>
          <a:p>
            <a:pPr>
              <a:spcAft>
                <a:spcPts val="600"/>
              </a:spcAft>
            </a:pPr>
            <a:fld id="{AE3AF8B8-35CC-4E43-8145-D2293290E531}" type="slidenum">
              <a:rPr lang="fi-FI" smtClean="0"/>
              <a:pPr>
                <a:spcAft>
                  <a:spcPts val="600"/>
                </a:spcAft>
              </a:pPr>
              <a:t>8</a:t>
            </a:fld>
            <a:endParaRPr lang="fi-FI"/>
          </a:p>
        </p:txBody>
      </p:sp>
      <p:sp>
        <p:nvSpPr>
          <p:cNvPr id="3" name="Suorakulmio 2">
            <a:extLst>
              <a:ext uri="{FF2B5EF4-FFF2-40B4-BE49-F238E27FC236}">
                <a16:creationId xmlns:a16="http://schemas.microsoft.com/office/drawing/2014/main" id="{0ECBAFC5-B5B4-64E4-5712-F853621EE557}"/>
              </a:ext>
            </a:extLst>
          </p:cNvPr>
          <p:cNvSpPr/>
          <p:nvPr/>
        </p:nvSpPr>
        <p:spPr>
          <a:xfrm>
            <a:off x="10238100" y="6486374"/>
            <a:ext cx="1458000" cy="3492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ormAutofit/>
          </a:bodyPr>
          <a:lstStyle/>
          <a:p>
            <a:pPr>
              <a:lnSpc>
                <a:spcPct val="90000"/>
              </a:lnSpc>
              <a:spcBef>
                <a:spcPts val="1000"/>
              </a:spcBef>
            </a:pPr>
            <a:r>
              <a:rPr lang="sv-FI" sz="100" noProof="1">
                <a:solidFill>
                  <a:schemeClr val="bg1"/>
                </a:solidFill>
                <a:latin typeface="+mn-lt"/>
                <a:ea typeface="+mn-lt"/>
                <a:cs typeface="+mn-cs"/>
              </a:rPr>
              <a:t>Bild</a:t>
            </a:r>
          </a:p>
        </p:txBody>
      </p:sp>
      <p:pic>
        <p:nvPicPr>
          <p:cNvPr id="11" name="Kuva 10">
            <a:extLst>
              <a:ext uri="{FF2B5EF4-FFF2-40B4-BE49-F238E27FC236}">
                <a16:creationId xmlns:a16="http://schemas.microsoft.com/office/drawing/2014/main" id="{C1E010FD-3C87-5D61-9601-3917F3BE190E}"/>
              </a:ext>
            </a:extLst>
          </p:cNvPr>
          <p:cNvPicPr>
            <a:picLocks noChangeAspect="1"/>
          </p:cNvPicPr>
          <p:nvPr/>
        </p:nvPicPr>
        <p:blipFill>
          <a:blip r:embed="rId6"/>
          <a:stretch>
            <a:fillRect/>
          </a:stretch>
        </p:blipFill>
        <p:spPr>
          <a:xfrm>
            <a:off x="5872945" y="1704027"/>
            <a:ext cx="5671429" cy="4391974"/>
          </a:xfrm>
          <a:prstGeom prst="rect">
            <a:avLst/>
          </a:prstGeom>
        </p:spPr>
      </p:pic>
      <p:cxnSp>
        <p:nvCxnSpPr>
          <p:cNvPr id="5" name="Suora yhdysviiva 4">
            <a:extLst>
              <a:ext uri="{FF2B5EF4-FFF2-40B4-BE49-F238E27FC236}">
                <a16:creationId xmlns:a16="http://schemas.microsoft.com/office/drawing/2014/main" id="{386ABB5A-0F66-3AAF-E2F4-B3797C4196D1}"/>
              </a:ext>
            </a:extLst>
          </p:cNvPr>
          <p:cNvCxnSpPr>
            <a:cxnSpLocks/>
          </p:cNvCxnSpPr>
          <p:nvPr/>
        </p:nvCxnSpPr>
        <p:spPr>
          <a:xfrm flipV="1">
            <a:off x="9518233" y="4158532"/>
            <a:ext cx="571972" cy="461176"/>
          </a:xfrm>
          <a:prstGeom prst="line">
            <a:avLst/>
          </a:prstGeom>
        </p:spPr>
        <p:style>
          <a:lnRef idx="2">
            <a:schemeClr val="accent3"/>
          </a:lnRef>
          <a:fillRef idx="0">
            <a:schemeClr val="accent3"/>
          </a:fillRef>
          <a:effectRef idx="1">
            <a:schemeClr val="accent3"/>
          </a:effectRef>
          <a:fontRef idx="minor">
            <a:schemeClr val="tx1"/>
          </a:fontRef>
        </p:style>
      </p:cxnSp>
      <p:cxnSp>
        <p:nvCxnSpPr>
          <p:cNvPr id="7" name="Suora yhdysviiva 6">
            <a:extLst>
              <a:ext uri="{FF2B5EF4-FFF2-40B4-BE49-F238E27FC236}">
                <a16:creationId xmlns:a16="http://schemas.microsoft.com/office/drawing/2014/main" id="{6971B74E-652A-020E-B64A-2875AFFA5C71}"/>
              </a:ext>
            </a:extLst>
          </p:cNvPr>
          <p:cNvCxnSpPr>
            <a:cxnSpLocks/>
          </p:cNvCxnSpPr>
          <p:nvPr/>
        </p:nvCxnSpPr>
        <p:spPr>
          <a:xfrm flipH="1" flipV="1">
            <a:off x="10090205" y="4158532"/>
            <a:ext cx="612251" cy="556591"/>
          </a:xfrm>
          <a:prstGeom prst="line">
            <a:avLst/>
          </a:prstGeom>
        </p:spPr>
        <p:style>
          <a:lnRef idx="2">
            <a:schemeClr val="accent3"/>
          </a:lnRef>
          <a:fillRef idx="0">
            <a:schemeClr val="accent3"/>
          </a:fillRef>
          <a:effectRef idx="1">
            <a:schemeClr val="accent3"/>
          </a:effectRef>
          <a:fontRef idx="minor">
            <a:schemeClr val="tx1"/>
          </a:fontRef>
        </p:style>
      </p:cxnSp>
      <p:cxnSp>
        <p:nvCxnSpPr>
          <p:cNvPr id="12" name="Suora yhdysviiva 11">
            <a:extLst>
              <a:ext uri="{FF2B5EF4-FFF2-40B4-BE49-F238E27FC236}">
                <a16:creationId xmlns:a16="http://schemas.microsoft.com/office/drawing/2014/main" id="{FAE91361-A087-48BB-0656-5B44853828B8}"/>
              </a:ext>
            </a:extLst>
          </p:cNvPr>
          <p:cNvCxnSpPr>
            <a:cxnSpLocks/>
          </p:cNvCxnSpPr>
          <p:nvPr/>
        </p:nvCxnSpPr>
        <p:spPr>
          <a:xfrm flipH="1">
            <a:off x="10090205" y="4715123"/>
            <a:ext cx="612251" cy="438850"/>
          </a:xfrm>
          <a:prstGeom prst="line">
            <a:avLst/>
          </a:prstGeom>
        </p:spPr>
        <p:style>
          <a:lnRef idx="2">
            <a:schemeClr val="accent3"/>
          </a:lnRef>
          <a:fillRef idx="0">
            <a:schemeClr val="accent3"/>
          </a:fillRef>
          <a:effectRef idx="1">
            <a:schemeClr val="accent3"/>
          </a:effectRef>
          <a:fontRef idx="minor">
            <a:schemeClr val="tx1"/>
          </a:fontRef>
        </p:style>
      </p:cxnSp>
      <p:cxnSp>
        <p:nvCxnSpPr>
          <p:cNvPr id="15" name="Suora yhdysviiva 14">
            <a:extLst>
              <a:ext uri="{FF2B5EF4-FFF2-40B4-BE49-F238E27FC236}">
                <a16:creationId xmlns:a16="http://schemas.microsoft.com/office/drawing/2014/main" id="{08541B3B-424B-7701-48E8-8C3AB2818626}"/>
              </a:ext>
            </a:extLst>
          </p:cNvPr>
          <p:cNvCxnSpPr>
            <a:cxnSpLocks/>
          </p:cNvCxnSpPr>
          <p:nvPr/>
        </p:nvCxnSpPr>
        <p:spPr>
          <a:xfrm flipV="1">
            <a:off x="9485906" y="4619708"/>
            <a:ext cx="32327" cy="198782"/>
          </a:xfrm>
          <a:prstGeom prst="line">
            <a:avLst/>
          </a:prstGeom>
        </p:spPr>
        <p:style>
          <a:lnRef idx="2">
            <a:schemeClr val="accent3"/>
          </a:lnRef>
          <a:fillRef idx="0">
            <a:schemeClr val="accent3"/>
          </a:fillRef>
          <a:effectRef idx="1">
            <a:schemeClr val="accent3"/>
          </a:effectRef>
          <a:fontRef idx="minor">
            <a:schemeClr val="tx1"/>
          </a:fontRef>
        </p:style>
      </p:cxnSp>
      <p:cxnSp>
        <p:nvCxnSpPr>
          <p:cNvPr id="19" name="Suora yhdysviiva 18">
            <a:extLst>
              <a:ext uri="{FF2B5EF4-FFF2-40B4-BE49-F238E27FC236}">
                <a16:creationId xmlns:a16="http://schemas.microsoft.com/office/drawing/2014/main" id="{8F7133B6-A776-482F-AC8A-24781D2A3169}"/>
              </a:ext>
            </a:extLst>
          </p:cNvPr>
          <p:cNvCxnSpPr>
            <a:cxnSpLocks/>
          </p:cNvCxnSpPr>
          <p:nvPr/>
        </p:nvCxnSpPr>
        <p:spPr>
          <a:xfrm>
            <a:off x="9485906" y="4818490"/>
            <a:ext cx="604299" cy="335483"/>
          </a:xfrm>
          <a:prstGeom prst="line">
            <a:avLst/>
          </a:prstGeom>
        </p:spPr>
        <p:style>
          <a:lnRef idx="2">
            <a:schemeClr val="accent3"/>
          </a:lnRef>
          <a:fillRef idx="0">
            <a:schemeClr val="accent3"/>
          </a:fillRef>
          <a:effectRef idx="1">
            <a:schemeClr val="accent3"/>
          </a:effectRef>
          <a:fontRef idx="minor">
            <a:schemeClr val="tx1"/>
          </a:fontRef>
        </p:style>
      </p:cxnSp>
      <p:cxnSp>
        <p:nvCxnSpPr>
          <p:cNvPr id="24" name="Suora yhdysviiva 23">
            <a:extLst>
              <a:ext uri="{FF2B5EF4-FFF2-40B4-BE49-F238E27FC236}">
                <a16:creationId xmlns:a16="http://schemas.microsoft.com/office/drawing/2014/main" id="{180CD746-6A47-5C20-0CE4-3992A5E80816}"/>
              </a:ext>
            </a:extLst>
          </p:cNvPr>
          <p:cNvCxnSpPr>
            <a:cxnSpLocks/>
          </p:cNvCxnSpPr>
          <p:nvPr/>
        </p:nvCxnSpPr>
        <p:spPr>
          <a:xfrm flipV="1">
            <a:off x="6467327" y="3032701"/>
            <a:ext cx="932605" cy="679844"/>
          </a:xfrm>
          <a:prstGeom prst="line">
            <a:avLst/>
          </a:prstGeom>
        </p:spPr>
        <p:style>
          <a:lnRef idx="2">
            <a:schemeClr val="accent3"/>
          </a:lnRef>
          <a:fillRef idx="0">
            <a:schemeClr val="accent3"/>
          </a:fillRef>
          <a:effectRef idx="1">
            <a:schemeClr val="accent3"/>
          </a:effectRef>
          <a:fontRef idx="minor">
            <a:schemeClr val="tx1"/>
          </a:fontRef>
        </p:style>
      </p:cxnSp>
      <p:cxnSp>
        <p:nvCxnSpPr>
          <p:cNvPr id="26" name="Suora yhdysviiva 25">
            <a:extLst>
              <a:ext uri="{FF2B5EF4-FFF2-40B4-BE49-F238E27FC236}">
                <a16:creationId xmlns:a16="http://schemas.microsoft.com/office/drawing/2014/main" id="{42E33778-4DBA-E423-AE72-F7E7CF9D5A15}"/>
              </a:ext>
            </a:extLst>
          </p:cNvPr>
          <p:cNvCxnSpPr>
            <a:cxnSpLocks/>
          </p:cNvCxnSpPr>
          <p:nvPr/>
        </p:nvCxnSpPr>
        <p:spPr>
          <a:xfrm flipV="1">
            <a:off x="6789192" y="3456361"/>
            <a:ext cx="857875" cy="643206"/>
          </a:xfrm>
          <a:prstGeom prst="line">
            <a:avLst/>
          </a:prstGeom>
        </p:spPr>
        <p:style>
          <a:lnRef idx="2">
            <a:schemeClr val="accent3"/>
          </a:lnRef>
          <a:fillRef idx="0">
            <a:schemeClr val="accent3"/>
          </a:fillRef>
          <a:effectRef idx="1">
            <a:schemeClr val="accent3"/>
          </a:effectRef>
          <a:fontRef idx="minor">
            <a:schemeClr val="tx1"/>
          </a:fontRef>
        </p:style>
      </p:cxnSp>
      <p:cxnSp>
        <p:nvCxnSpPr>
          <p:cNvPr id="28" name="Suora yhdysviiva 27">
            <a:extLst>
              <a:ext uri="{FF2B5EF4-FFF2-40B4-BE49-F238E27FC236}">
                <a16:creationId xmlns:a16="http://schemas.microsoft.com/office/drawing/2014/main" id="{BA732E43-CAFF-C45B-8BDB-840D6A9F1FA0}"/>
              </a:ext>
            </a:extLst>
          </p:cNvPr>
          <p:cNvCxnSpPr>
            <a:cxnSpLocks/>
          </p:cNvCxnSpPr>
          <p:nvPr/>
        </p:nvCxnSpPr>
        <p:spPr>
          <a:xfrm flipV="1">
            <a:off x="7672177" y="3441265"/>
            <a:ext cx="49620" cy="39627"/>
          </a:xfrm>
          <a:prstGeom prst="line">
            <a:avLst/>
          </a:prstGeom>
        </p:spPr>
        <p:style>
          <a:lnRef idx="2">
            <a:schemeClr val="accent3"/>
          </a:lnRef>
          <a:fillRef idx="0">
            <a:schemeClr val="accent3"/>
          </a:fillRef>
          <a:effectRef idx="1">
            <a:schemeClr val="accent3"/>
          </a:effectRef>
          <a:fontRef idx="minor">
            <a:schemeClr val="tx1"/>
          </a:fontRef>
        </p:style>
      </p:cxnSp>
      <p:cxnSp>
        <p:nvCxnSpPr>
          <p:cNvPr id="31" name="Suora yhdysviiva 30">
            <a:extLst>
              <a:ext uri="{FF2B5EF4-FFF2-40B4-BE49-F238E27FC236}">
                <a16:creationId xmlns:a16="http://schemas.microsoft.com/office/drawing/2014/main" id="{ED310201-F296-6749-F280-E32889374F02}"/>
              </a:ext>
            </a:extLst>
          </p:cNvPr>
          <p:cNvCxnSpPr>
            <a:cxnSpLocks/>
          </p:cNvCxnSpPr>
          <p:nvPr/>
        </p:nvCxnSpPr>
        <p:spPr>
          <a:xfrm flipH="1" flipV="1">
            <a:off x="7647067" y="3456361"/>
            <a:ext cx="25110" cy="24531"/>
          </a:xfrm>
          <a:prstGeom prst="line">
            <a:avLst/>
          </a:prstGeom>
        </p:spPr>
        <p:style>
          <a:lnRef idx="2">
            <a:schemeClr val="accent3"/>
          </a:lnRef>
          <a:fillRef idx="0">
            <a:schemeClr val="accent3"/>
          </a:fillRef>
          <a:effectRef idx="1">
            <a:schemeClr val="accent3"/>
          </a:effectRef>
          <a:fontRef idx="minor">
            <a:schemeClr val="tx1"/>
          </a:fontRef>
        </p:style>
      </p:cxnSp>
      <p:cxnSp>
        <p:nvCxnSpPr>
          <p:cNvPr id="34" name="Suora yhdysviiva 33">
            <a:extLst>
              <a:ext uri="{FF2B5EF4-FFF2-40B4-BE49-F238E27FC236}">
                <a16:creationId xmlns:a16="http://schemas.microsoft.com/office/drawing/2014/main" id="{D3C06FEF-2639-6035-7EA8-5BB1F765A925}"/>
              </a:ext>
            </a:extLst>
          </p:cNvPr>
          <p:cNvCxnSpPr>
            <a:cxnSpLocks/>
          </p:cNvCxnSpPr>
          <p:nvPr/>
        </p:nvCxnSpPr>
        <p:spPr>
          <a:xfrm flipH="1" flipV="1">
            <a:off x="7399932" y="3032701"/>
            <a:ext cx="321865" cy="408564"/>
          </a:xfrm>
          <a:prstGeom prst="line">
            <a:avLst/>
          </a:prstGeom>
        </p:spPr>
        <p:style>
          <a:lnRef idx="2">
            <a:schemeClr val="accent3"/>
          </a:lnRef>
          <a:fillRef idx="0">
            <a:schemeClr val="accent3"/>
          </a:fillRef>
          <a:effectRef idx="1">
            <a:schemeClr val="accent3"/>
          </a:effectRef>
          <a:fontRef idx="minor">
            <a:schemeClr val="tx1"/>
          </a:fontRef>
        </p:style>
      </p:cxnSp>
      <p:cxnSp>
        <p:nvCxnSpPr>
          <p:cNvPr id="38" name="Suora yhdysviiva 37">
            <a:extLst>
              <a:ext uri="{FF2B5EF4-FFF2-40B4-BE49-F238E27FC236}">
                <a16:creationId xmlns:a16="http://schemas.microsoft.com/office/drawing/2014/main" id="{E78F3645-4C51-032C-4574-DFE9DDEE73D6}"/>
              </a:ext>
            </a:extLst>
          </p:cNvPr>
          <p:cNvCxnSpPr>
            <a:cxnSpLocks/>
          </p:cNvCxnSpPr>
          <p:nvPr/>
        </p:nvCxnSpPr>
        <p:spPr>
          <a:xfrm flipH="1" flipV="1">
            <a:off x="6467327" y="3712545"/>
            <a:ext cx="321865" cy="387022"/>
          </a:xfrm>
          <a:prstGeom prst="line">
            <a:avLst/>
          </a:prstGeom>
        </p:spPr>
        <p:style>
          <a:lnRef idx="2">
            <a:schemeClr val="accent3"/>
          </a:lnRef>
          <a:fillRef idx="0">
            <a:schemeClr val="accent3"/>
          </a:fillRef>
          <a:effectRef idx="1">
            <a:schemeClr val="accent3"/>
          </a:effectRef>
          <a:fontRef idx="minor">
            <a:schemeClr val="tx1"/>
          </a:fontRef>
        </p:style>
      </p:cxnSp>
      <p:cxnSp>
        <p:nvCxnSpPr>
          <p:cNvPr id="42" name="Suora yhdysviiva 41">
            <a:extLst>
              <a:ext uri="{FF2B5EF4-FFF2-40B4-BE49-F238E27FC236}">
                <a16:creationId xmlns:a16="http://schemas.microsoft.com/office/drawing/2014/main" id="{9C54EB54-38B5-69E7-2153-011028D77268}"/>
              </a:ext>
            </a:extLst>
          </p:cNvPr>
          <p:cNvCxnSpPr/>
          <p:nvPr/>
        </p:nvCxnSpPr>
        <p:spPr>
          <a:xfrm flipH="1">
            <a:off x="7399932" y="1871166"/>
            <a:ext cx="504862" cy="1161535"/>
          </a:xfrm>
          <a:prstGeom prst="line">
            <a:avLst/>
          </a:prstGeom>
        </p:spPr>
        <p:style>
          <a:lnRef idx="2">
            <a:schemeClr val="accent3"/>
          </a:lnRef>
          <a:fillRef idx="0">
            <a:schemeClr val="accent3"/>
          </a:fillRef>
          <a:effectRef idx="1">
            <a:schemeClr val="accent3"/>
          </a:effectRef>
          <a:fontRef idx="minor">
            <a:schemeClr val="tx1"/>
          </a:fontRef>
        </p:style>
      </p:cxnSp>
      <p:cxnSp>
        <p:nvCxnSpPr>
          <p:cNvPr id="43" name="Suora yhdysviiva 42">
            <a:extLst>
              <a:ext uri="{FF2B5EF4-FFF2-40B4-BE49-F238E27FC236}">
                <a16:creationId xmlns:a16="http://schemas.microsoft.com/office/drawing/2014/main" id="{9D31AF76-9E5F-7849-83F8-B66E24D5D29B}"/>
              </a:ext>
            </a:extLst>
          </p:cNvPr>
          <p:cNvCxnSpPr>
            <a:cxnSpLocks/>
          </p:cNvCxnSpPr>
          <p:nvPr/>
        </p:nvCxnSpPr>
        <p:spPr>
          <a:xfrm>
            <a:off x="7904794" y="1871166"/>
            <a:ext cx="579002" cy="542860"/>
          </a:xfrm>
          <a:prstGeom prst="line">
            <a:avLst/>
          </a:prstGeom>
        </p:spPr>
        <p:style>
          <a:lnRef idx="2">
            <a:schemeClr val="accent3"/>
          </a:lnRef>
          <a:fillRef idx="0">
            <a:schemeClr val="accent3"/>
          </a:fillRef>
          <a:effectRef idx="1">
            <a:schemeClr val="accent3"/>
          </a:effectRef>
          <a:fontRef idx="minor">
            <a:schemeClr val="tx1"/>
          </a:fontRef>
        </p:style>
      </p:cxnSp>
      <p:cxnSp>
        <p:nvCxnSpPr>
          <p:cNvPr id="46" name="Suora yhdysviiva 45">
            <a:extLst>
              <a:ext uri="{FF2B5EF4-FFF2-40B4-BE49-F238E27FC236}">
                <a16:creationId xmlns:a16="http://schemas.microsoft.com/office/drawing/2014/main" id="{F265A096-6E11-04AF-7AA0-BC9114132DE0}"/>
              </a:ext>
            </a:extLst>
          </p:cNvPr>
          <p:cNvCxnSpPr>
            <a:cxnSpLocks/>
          </p:cNvCxnSpPr>
          <p:nvPr/>
        </p:nvCxnSpPr>
        <p:spPr>
          <a:xfrm flipV="1">
            <a:off x="7880080" y="2658400"/>
            <a:ext cx="828579" cy="667333"/>
          </a:xfrm>
          <a:prstGeom prst="line">
            <a:avLst/>
          </a:prstGeom>
        </p:spPr>
        <p:style>
          <a:lnRef idx="2">
            <a:schemeClr val="accent3"/>
          </a:lnRef>
          <a:fillRef idx="0">
            <a:schemeClr val="accent3"/>
          </a:fillRef>
          <a:effectRef idx="1">
            <a:schemeClr val="accent3"/>
          </a:effectRef>
          <a:fontRef idx="minor">
            <a:schemeClr val="tx1"/>
          </a:fontRef>
        </p:style>
      </p:cxnSp>
      <p:cxnSp>
        <p:nvCxnSpPr>
          <p:cNvPr id="49" name="Suora yhdysviiva 48">
            <a:extLst>
              <a:ext uri="{FF2B5EF4-FFF2-40B4-BE49-F238E27FC236}">
                <a16:creationId xmlns:a16="http://schemas.microsoft.com/office/drawing/2014/main" id="{184B18FF-43DE-71BC-5F70-994CC881CFE3}"/>
              </a:ext>
            </a:extLst>
          </p:cNvPr>
          <p:cNvCxnSpPr>
            <a:cxnSpLocks/>
          </p:cNvCxnSpPr>
          <p:nvPr/>
        </p:nvCxnSpPr>
        <p:spPr>
          <a:xfrm flipV="1">
            <a:off x="7721797" y="3325733"/>
            <a:ext cx="158283" cy="115532"/>
          </a:xfrm>
          <a:prstGeom prst="line">
            <a:avLst/>
          </a:prstGeom>
        </p:spPr>
        <p:style>
          <a:lnRef idx="2">
            <a:schemeClr val="accent3"/>
          </a:lnRef>
          <a:fillRef idx="0">
            <a:schemeClr val="accent3"/>
          </a:fillRef>
          <a:effectRef idx="1">
            <a:schemeClr val="accent3"/>
          </a:effectRef>
          <a:fontRef idx="minor">
            <a:schemeClr val="tx1"/>
          </a:fontRef>
        </p:style>
      </p:cxnSp>
      <p:cxnSp>
        <p:nvCxnSpPr>
          <p:cNvPr id="53" name="Suora yhdysviiva 52">
            <a:extLst>
              <a:ext uri="{FF2B5EF4-FFF2-40B4-BE49-F238E27FC236}">
                <a16:creationId xmlns:a16="http://schemas.microsoft.com/office/drawing/2014/main" id="{B98F6E19-2425-9F90-15C6-27458EC72D48}"/>
              </a:ext>
            </a:extLst>
          </p:cNvPr>
          <p:cNvCxnSpPr>
            <a:cxnSpLocks/>
          </p:cNvCxnSpPr>
          <p:nvPr/>
        </p:nvCxnSpPr>
        <p:spPr>
          <a:xfrm>
            <a:off x="8483796" y="2414026"/>
            <a:ext cx="144751" cy="124405"/>
          </a:xfrm>
          <a:prstGeom prst="line">
            <a:avLst/>
          </a:prstGeom>
        </p:spPr>
        <p:style>
          <a:lnRef idx="2">
            <a:schemeClr val="accent3"/>
          </a:lnRef>
          <a:fillRef idx="0">
            <a:schemeClr val="accent3"/>
          </a:fillRef>
          <a:effectRef idx="1">
            <a:schemeClr val="accent3"/>
          </a:effectRef>
          <a:fontRef idx="minor">
            <a:schemeClr val="tx1"/>
          </a:fontRef>
        </p:style>
      </p:cxnSp>
      <p:cxnSp>
        <p:nvCxnSpPr>
          <p:cNvPr id="56" name="Suora yhdysviiva 55">
            <a:extLst>
              <a:ext uri="{FF2B5EF4-FFF2-40B4-BE49-F238E27FC236}">
                <a16:creationId xmlns:a16="http://schemas.microsoft.com/office/drawing/2014/main" id="{0863A5A5-E72A-D854-AC90-74AD6BD27B17}"/>
              </a:ext>
            </a:extLst>
          </p:cNvPr>
          <p:cNvCxnSpPr>
            <a:cxnSpLocks/>
          </p:cNvCxnSpPr>
          <p:nvPr/>
        </p:nvCxnSpPr>
        <p:spPr>
          <a:xfrm>
            <a:off x="8628547" y="2533995"/>
            <a:ext cx="80112" cy="117412"/>
          </a:xfrm>
          <a:prstGeom prst="line">
            <a:avLst/>
          </a:prstGeom>
        </p:spPr>
        <p:style>
          <a:lnRef idx="2">
            <a:schemeClr val="accent3"/>
          </a:lnRef>
          <a:fillRef idx="0">
            <a:schemeClr val="accent3"/>
          </a:fillRef>
          <a:effectRef idx="1">
            <a:schemeClr val="accent3"/>
          </a:effectRef>
          <a:fontRef idx="minor">
            <a:schemeClr val="tx1"/>
          </a:fontRef>
        </p:style>
      </p:cxnSp>
      <p:sp>
        <p:nvSpPr>
          <p:cNvPr id="16" name="Suorakulmio 15">
            <a:extLst>
              <a:ext uri="{FF2B5EF4-FFF2-40B4-BE49-F238E27FC236}">
                <a16:creationId xmlns:a16="http://schemas.microsoft.com/office/drawing/2014/main" id="{E49D1E17-4CD0-C863-0510-11D3DFDB4D07}"/>
              </a:ext>
            </a:extLst>
          </p:cNvPr>
          <p:cNvSpPr/>
          <p:nvPr/>
        </p:nvSpPr>
        <p:spPr>
          <a:xfrm>
            <a:off x="10238100" y="6477992"/>
            <a:ext cx="1458000" cy="3492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ormAutofit/>
          </a:bodyPr>
          <a:lstStyle/>
          <a:p>
            <a:pPr>
              <a:lnSpc>
                <a:spcPct val="90000"/>
              </a:lnSpc>
              <a:spcBef>
                <a:spcPts val="1000"/>
              </a:spcBef>
            </a:pPr>
            <a:r>
              <a:rPr lang="sv-FI" sz="100" noProof="1">
                <a:solidFill>
                  <a:schemeClr val="bg1"/>
                </a:solidFill>
                <a:latin typeface="+mn-lt"/>
                <a:ea typeface="+mn-lt"/>
                <a:cs typeface="+mn-cs"/>
              </a:rPr>
              <a:t>Bild</a:t>
            </a:r>
          </a:p>
        </p:txBody>
      </p:sp>
      <p:sp>
        <p:nvSpPr>
          <p:cNvPr id="17" name="TextBox 10">
            <a:extLst>
              <a:ext uri="{FF2B5EF4-FFF2-40B4-BE49-F238E27FC236}">
                <a16:creationId xmlns:a16="http://schemas.microsoft.com/office/drawing/2014/main" id="{F04B313E-ED9D-F37D-7917-5BAFD1141576}"/>
              </a:ext>
            </a:extLst>
          </p:cNvPr>
          <p:cNvSpPr txBox="1"/>
          <p:nvPr/>
        </p:nvSpPr>
        <p:spPr>
          <a:xfrm>
            <a:off x="130721" y="539970"/>
            <a:ext cx="10107379" cy="720325"/>
          </a:xfrm>
          <a:prstGeom prst="rect">
            <a:avLst/>
          </a:prstGeom>
        </p:spPr>
        <p:txBody>
          <a:bodyPr wrap="square" lIns="0" tIns="0" rIns="0" bIns="0" rtlCol="0" anchor="t">
            <a:spAutoFit/>
          </a:bodyPr>
          <a:lstStyle/>
          <a:p>
            <a:pPr>
              <a:lnSpc>
                <a:spcPts val="5760"/>
              </a:lnSpc>
              <a:spcBef>
                <a:spcPct val="0"/>
              </a:spcBef>
            </a:pPr>
            <a:r>
              <a:rPr lang="sv-FI" sz="4800" b="1">
                <a:solidFill>
                  <a:srgbClr val="FFFFFF"/>
                </a:solidFill>
                <a:latin typeface="Agrandir Bold"/>
                <a:ea typeface="Agrandir Bold"/>
                <a:cs typeface="Agrandir Bold"/>
                <a:sym typeface="Agrandir Bold"/>
              </a:rPr>
              <a:t>3. LÖNNBACKA FÖRETAGSPARK</a:t>
            </a:r>
          </a:p>
        </p:txBody>
      </p:sp>
    </p:spTree>
    <p:extLst>
      <p:ext uri="{BB962C8B-B14F-4D97-AF65-F5344CB8AC3E}">
        <p14:creationId xmlns:p14="http://schemas.microsoft.com/office/powerpoint/2010/main" val="573971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90C5CCAF-5312-F774-D98D-CB62EBFDF0B9}"/>
              </a:ext>
            </a:extLst>
          </p:cNvPr>
          <p:cNvPicPr>
            <a:picLocks noChangeAspect="1"/>
          </p:cNvPicPr>
          <p:nvPr/>
        </p:nvPicPr>
        <p:blipFill>
          <a:blip r:embed="rId3" cstate="print">
            <a:extLst>
              <a:ext uri="{28A0092B-C50C-407E-A947-70E740481C1C}">
                <a14:useLocalDpi xmlns:a14="http://schemas.microsoft.com/office/drawing/2010/main" val="0"/>
              </a:ext>
            </a:extLst>
          </a:blip>
          <a:srcRect t="24693" b="-8720"/>
          <a:stretch>
            <a:fillRect/>
          </a:stretch>
        </p:blipFill>
        <p:spPr>
          <a:xfrm>
            <a:off x="-1228725" y="0"/>
            <a:ext cx="13658850" cy="7652122"/>
          </a:xfrm>
          <a:prstGeom prst="rect">
            <a:avLst/>
          </a:prstGeom>
        </p:spPr>
      </p:pic>
      <p:grpSp>
        <p:nvGrpSpPr>
          <p:cNvPr id="9" name="Group 4">
            <a:extLst>
              <a:ext uri="{FF2B5EF4-FFF2-40B4-BE49-F238E27FC236}">
                <a16:creationId xmlns:a16="http://schemas.microsoft.com/office/drawing/2014/main" id="{C775793A-FD7C-9CCA-BB56-43F3D10CD292}"/>
              </a:ext>
            </a:extLst>
          </p:cNvPr>
          <p:cNvGrpSpPr/>
          <p:nvPr/>
        </p:nvGrpSpPr>
        <p:grpSpPr>
          <a:xfrm>
            <a:off x="0" y="1650088"/>
            <a:ext cx="11001375" cy="4447126"/>
            <a:chOff x="0" y="0"/>
            <a:chExt cx="2471736" cy="1494147"/>
          </a:xfrm>
        </p:grpSpPr>
        <p:sp>
          <p:nvSpPr>
            <p:cNvPr id="10" name="Freeform 5">
              <a:extLst>
                <a:ext uri="{FF2B5EF4-FFF2-40B4-BE49-F238E27FC236}">
                  <a16:creationId xmlns:a16="http://schemas.microsoft.com/office/drawing/2014/main" id="{53137F31-F806-34F8-9808-AE98988D7455}"/>
                </a:ext>
              </a:extLst>
            </p:cNvPr>
            <p:cNvSpPr/>
            <p:nvPr/>
          </p:nvSpPr>
          <p:spPr>
            <a:xfrm>
              <a:off x="0" y="0"/>
              <a:ext cx="2471736" cy="1494147"/>
            </a:xfrm>
            <a:custGeom>
              <a:avLst/>
              <a:gdLst/>
              <a:ahLst/>
              <a:cxnLst/>
              <a:rect l="l" t="t" r="r" b="b"/>
              <a:pathLst>
                <a:path w="2471736" h="1494147">
                  <a:moveTo>
                    <a:pt x="42072" y="0"/>
                  </a:moveTo>
                  <a:lnTo>
                    <a:pt x="2429665" y="0"/>
                  </a:lnTo>
                  <a:cubicBezTo>
                    <a:pt x="2440823" y="0"/>
                    <a:pt x="2451524" y="4433"/>
                    <a:pt x="2459414" y="12323"/>
                  </a:cubicBezTo>
                  <a:cubicBezTo>
                    <a:pt x="2467304" y="20213"/>
                    <a:pt x="2471736" y="30914"/>
                    <a:pt x="2471736" y="42072"/>
                  </a:cubicBezTo>
                  <a:lnTo>
                    <a:pt x="2471736" y="1452075"/>
                  </a:lnTo>
                  <a:cubicBezTo>
                    <a:pt x="2471736" y="1463234"/>
                    <a:pt x="2467304" y="1473935"/>
                    <a:pt x="2459414" y="1481825"/>
                  </a:cubicBezTo>
                  <a:cubicBezTo>
                    <a:pt x="2451524" y="1489715"/>
                    <a:pt x="2440823" y="1494147"/>
                    <a:pt x="2429665" y="1494147"/>
                  </a:cubicBezTo>
                  <a:lnTo>
                    <a:pt x="42072" y="1494147"/>
                  </a:lnTo>
                  <a:cubicBezTo>
                    <a:pt x="30914" y="1494147"/>
                    <a:pt x="20213" y="1489715"/>
                    <a:pt x="12323" y="1481825"/>
                  </a:cubicBezTo>
                  <a:cubicBezTo>
                    <a:pt x="4433" y="1473935"/>
                    <a:pt x="0" y="1463234"/>
                    <a:pt x="0" y="1452075"/>
                  </a:cubicBezTo>
                  <a:lnTo>
                    <a:pt x="0" y="42072"/>
                  </a:lnTo>
                  <a:cubicBezTo>
                    <a:pt x="0" y="30914"/>
                    <a:pt x="4433" y="20213"/>
                    <a:pt x="12323" y="12323"/>
                  </a:cubicBezTo>
                  <a:cubicBezTo>
                    <a:pt x="20213" y="4433"/>
                    <a:pt x="30914" y="0"/>
                    <a:pt x="42072" y="0"/>
                  </a:cubicBezTo>
                  <a:close/>
                </a:path>
              </a:pathLst>
            </a:custGeom>
            <a:solidFill>
              <a:srgbClr val="FFFFFF">
                <a:alpha val="85000"/>
              </a:srgbClr>
            </a:solidFill>
          </p:spPr>
          <p:txBody>
            <a:bodyPr/>
            <a:lstStyle/>
            <a:p>
              <a:endParaRPr lang="en-GB" sz="1200"/>
            </a:p>
          </p:txBody>
        </p:sp>
        <p:sp>
          <p:nvSpPr>
            <p:cNvPr id="12" name="TextBox 6">
              <a:extLst>
                <a:ext uri="{FF2B5EF4-FFF2-40B4-BE49-F238E27FC236}">
                  <a16:creationId xmlns:a16="http://schemas.microsoft.com/office/drawing/2014/main" id="{8F2ED8F0-63F1-4E0C-57EC-D8CD88D1D0C2}"/>
                </a:ext>
              </a:extLst>
            </p:cNvPr>
            <p:cNvSpPr txBox="1"/>
            <p:nvPr/>
          </p:nvSpPr>
          <p:spPr>
            <a:xfrm>
              <a:off x="0" y="-28575"/>
              <a:ext cx="2471736" cy="1522722"/>
            </a:xfrm>
            <a:prstGeom prst="rect">
              <a:avLst/>
            </a:prstGeom>
          </p:spPr>
          <p:txBody>
            <a:bodyPr lIns="33867" tIns="33867" rIns="33867" bIns="33867" rtlCol="0" anchor="ctr"/>
            <a:lstStyle/>
            <a:p>
              <a:pPr algn="ctr">
                <a:lnSpc>
                  <a:spcPts val="2166"/>
                </a:lnSpc>
              </a:pPr>
              <a:endParaRPr sz="1200"/>
            </a:p>
          </p:txBody>
        </p:sp>
      </p:grpSp>
      <p:sp>
        <p:nvSpPr>
          <p:cNvPr id="6" name="Dian numeron paikkamerkki 5">
            <a:extLst>
              <a:ext uri="{FF2B5EF4-FFF2-40B4-BE49-F238E27FC236}">
                <a16:creationId xmlns:a16="http://schemas.microsoft.com/office/drawing/2014/main" id="{8E3CEE26-DC3D-A693-2810-369ACC9F33FD}"/>
              </a:ext>
            </a:extLst>
          </p:cNvPr>
          <p:cNvSpPr>
            <a:spLocks noGrp="1"/>
          </p:cNvSpPr>
          <p:nvPr>
            <p:ph type="sldNum" sz="quarter" idx="12"/>
          </p:nvPr>
        </p:nvSpPr>
        <p:spPr/>
        <p:txBody>
          <a:bodyPr/>
          <a:lstStyle/>
          <a:p>
            <a:fld id="{AE3AF8B8-35CC-4E43-8145-D2293290E531}" type="slidenum">
              <a:rPr lang="fi-FI" smtClean="0"/>
              <a:t>9</a:t>
            </a:fld>
            <a:endParaRPr lang="fi-FI"/>
          </a:p>
        </p:txBody>
      </p:sp>
      <p:pic>
        <p:nvPicPr>
          <p:cNvPr id="7" name="Kuva 6">
            <a:extLst>
              <a:ext uri="{FF2B5EF4-FFF2-40B4-BE49-F238E27FC236}">
                <a16:creationId xmlns:a16="http://schemas.microsoft.com/office/drawing/2014/main" id="{962D9F0C-48D0-C421-50D6-78DD308F623E}"/>
              </a:ext>
            </a:extLst>
          </p:cNvPr>
          <p:cNvPicPr>
            <a:picLocks noChangeAspect="1"/>
          </p:cNvPicPr>
          <p:nvPr/>
        </p:nvPicPr>
        <p:blipFill>
          <a:blip r:embed="rId4"/>
          <a:srcRect l="5468" t="3784" b="17537"/>
          <a:stretch>
            <a:fillRect/>
          </a:stretch>
        </p:blipFill>
        <p:spPr>
          <a:xfrm>
            <a:off x="5483409" y="1773317"/>
            <a:ext cx="5378689" cy="4060118"/>
          </a:xfrm>
          <a:prstGeom prst="rect">
            <a:avLst/>
          </a:prstGeom>
        </p:spPr>
      </p:pic>
      <p:sp>
        <p:nvSpPr>
          <p:cNvPr id="8" name="Sisällön paikkamerkki 2">
            <a:extLst>
              <a:ext uri="{FF2B5EF4-FFF2-40B4-BE49-F238E27FC236}">
                <a16:creationId xmlns:a16="http://schemas.microsoft.com/office/drawing/2014/main" id="{17FCEA2A-5916-FC72-6183-A824101F1193}"/>
              </a:ext>
            </a:extLst>
          </p:cNvPr>
          <p:cNvSpPr txBox="1">
            <a:spLocks/>
          </p:cNvSpPr>
          <p:nvPr/>
        </p:nvSpPr>
        <p:spPr>
          <a:xfrm>
            <a:off x="152238" y="1670883"/>
            <a:ext cx="4673600" cy="37499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i-FI" sz="1600"/>
          </a:p>
          <a:p>
            <a:pPr marL="0" lvl="1" indent="0">
              <a:lnSpc>
                <a:spcPct val="70000"/>
              </a:lnSpc>
              <a:buFont typeface="Arial" panose="020B0604020202020204" pitchFamily="34" charset="0"/>
              <a:buNone/>
            </a:pPr>
            <a:r>
              <a:rPr lang="sv-FI" sz="1400" b="1">
                <a:solidFill>
                  <a:srgbClr val="535136"/>
                </a:solidFill>
                <a:latin typeface="Inter Bold"/>
              </a:rPr>
              <a:t>Adress:</a:t>
            </a:r>
            <a:r>
              <a:rPr lang="sv-FI" sz="1400">
                <a:solidFill>
                  <a:srgbClr val="535136"/>
                </a:solidFill>
                <a:latin typeface="Inter Bold"/>
              </a:rPr>
              <a:t> Nya Borgåvägen 1761, Sibbo</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Områdets profil: </a:t>
            </a:r>
            <a:r>
              <a:rPr lang="sv-FI" sz="1400">
                <a:solidFill>
                  <a:srgbClr val="535136"/>
                </a:solidFill>
                <a:latin typeface="Inter Bold"/>
              </a:rPr>
              <a:t>Industri- och lagerverksamhet</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Läge: </a:t>
            </a:r>
            <a:r>
              <a:rPr lang="sv-FI" sz="1400">
                <a:solidFill>
                  <a:srgbClr val="535136"/>
                </a:solidFill>
                <a:latin typeface="Inter Bold"/>
              </a:rPr>
              <a:t>Längs Borgåleden </a:t>
            </a:r>
          </a:p>
          <a:p>
            <a:pPr lvl="1">
              <a:lnSpc>
                <a:spcPct val="70000"/>
              </a:lnSpc>
            </a:pPr>
            <a:r>
              <a:rPr lang="sv-FI" sz="1400">
                <a:solidFill>
                  <a:srgbClr val="535136"/>
                </a:solidFill>
                <a:latin typeface="Inter Bold"/>
              </a:rPr>
              <a:t>2 min köravstånd till Borgåledens korsning</a:t>
            </a:r>
          </a:p>
          <a:p>
            <a:pPr lvl="1">
              <a:lnSpc>
                <a:spcPct val="70000"/>
              </a:lnSpc>
            </a:pPr>
            <a:r>
              <a:rPr lang="sv-FI" sz="1400">
                <a:solidFill>
                  <a:srgbClr val="535136"/>
                </a:solidFill>
                <a:latin typeface="Inter Bold"/>
              </a:rPr>
              <a:t>6 min köravstånd till Sköldvik</a:t>
            </a:r>
          </a:p>
          <a:p>
            <a:pPr lvl="1">
              <a:lnSpc>
                <a:spcPct val="70000"/>
              </a:lnSpc>
            </a:pPr>
            <a:r>
              <a:rPr lang="sv-FI" sz="1400">
                <a:solidFill>
                  <a:srgbClr val="535136"/>
                </a:solidFill>
                <a:latin typeface="Inter Bold"/>
              </a:rPr>
              <a:t>25 min köravstånd till flygplatsen</a:t>
            </a:r>
          </a:p>
          <a:p>
            <a:pPr lvl="1">
              <a:lnSpc>
                <a:spcPct val="70000"/>
              </a:lnSpc>
            </a:pPr>
            <a:r>
              <a:rPr lang="sv-FI" sz="1400">
                <a:solidFill>
                  <a:srgbClr val="535136"/>
                </a:solidFill>
                <a:latin typeface="Inter Bold"/>
              </a:rPr>
              <a:t>25 min köravstånd till Nordsjö hamn</a:t>
            </a:r>
          </a:p>
          <a:p>
            <a:pPr lvl="1">
              <a:lnSpc>
                <a:spcPct val="70000"/>
              </a:lnSpc>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Areal: </a:t>
            </a:r>
            <a:r>
              <a:rPr lang="sv-FI" sz="1400">
                <a:solidFill>
                  <a:srgbClr val="535136"/>
                </a:solidFill>
                <a:latin typeface="Inter Bold"/>
              </a:rPr>
              <a:t>185 604 m</a:t>
            </a:r>
            <a:r>
              <a:rPr lang="sv-FI" sz="1400" baseline="30000">
                <a:solidFill>
                  <a:srgbClr val="535136"/>
                </a:solidFill>
                <a:latin typeface="Inter Bold"/>
              </a:rPr>
              <a:t>2</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Byggrätt: </a:t>
            </a:r>
            <a:r>
              <a:rPr lang="sv-FI" sz="1400">
                <a:solidFill>
                  <a:srgbClr val="535136"/>
                </a:solidFill>
                <a:latin typeface="Inter Bold"/>
              </a:rPr>
              <a:t>100 000 m²vy</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rPr>
              <a:t>Planbeteckning: </a:t>
            </a:r>
            <a:r>
              <a:rPr lang="sv-FI" sz="1400">
                <a:solidFill>
                  <a:srgbClr val="535136"/>
                </a:solidFill>
                <a:latin typeface="Inter Bold"/>
              </a:rPr>
              <a:t>T-5</a:t>
            </a:r>
          </a:p>
          <a:p>
            <a:pPr marL="0" lvl="1" indent="0">
              <a:lnSpc>
                <a:spcPct val="70000"/>
              </a:lnSpc>
              <a:buFont typeface="Arial" panose="020B0604020202020204" pitchFamily="34" charset="0"/>
              <a:buNone/>
            </a:pPr>
            <a:endParaRPr lang="fi-FI" sz="1400" b="1">
              <a:solidFill>
                <a:srgbClr val="535136"/>
              </a:solidFill>
              <a:latin typeface="Inter Bold"/>
            </a:endParaRPr>
          </a:p>
          <a:p>
            <a:pPr marL="0" lvl="1" indent="0">
              <a:lnSpc>
                <a:spcPct val="70000"/>
              </a:lnSpc>
              <a:buFont typeface="Arial" panose="020B0604020202020204" pitchFamily="34" charset="0"/>
              <a:buNone/>
            </a:pPr>
            <a:r>
              <a:rPr lang="sv-FI" sz="1400" b="1">
                <a:solidFill>
                  <a:srgbClr val="535136"/>
                </a:solidFill>
                <a:latin typeface="Inter Bold"/>
                <a:hlinkClick r:id="rId5">
                  <a:extLst>
                    <a:ext uri="{A12FA001-AC4F-418D-AE19-62706E023703}">
                      <ahyp:hlinkClr xmlns:ahyp="http://schemas.microsoft.com/office/drawing/2018/hyperlinkcolor" val="tx"/>
                    </a:ext>
                  </a:extLst>
                </a:hlinkClick>
              </a:rPr>
              <a:t>Du hittar aktuella tomtuppgifter via denna länk!</a:t>
            </a:r>
          </a:p>
        </p:txBody>
      </p:sp>
      <p:cxnSp>
        <p:nvCxnSpPr>
          <p:cNvPr id="4" name="Suora yhdysviiva 3">
            <a:extLst>
              <a:ext uri="{FF2B5EF4-FFF2-40B4-BE49-F238E27FC236}">
                <a16:creationId xmlns:a16="http://schemas.microsoft.com/office/drawing/2014/main" id="{5F89E274-E3D8-204B-5B09-944AC56889A0}"/>
              </a:ext>
            </a:extLst>
          </p:cNvPr>
          <p:cNvCxnSpPr>
            <a:cxnSpLocks/>
          </p:cNvCxnSpPr>
          <p:nvPr/>
        </p:nvCxnSpPr>
        <p:spPr>
          <a:xfrm flipV="1">
            <a:off x="6887315" y="3333583"/>
            <a:ext cx="1042283" cy="671968"/>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Suora yhdysviiva 10">
            <a:extLst>
              <a:ext uri="{FF2B5EF4-FFF2-40B4-BE49-F238E27FC236}">
                <a16:creationId xmlns:a16="http://schemas.microsoft.com/office/drawing/2014/main" id="{B1B588D7-0278-0FA7-1AA0-4FF1E0D875DC}"/>
              </a:ext>
            </a:extLst>
          </p:cNvPr>
          <p:cNvCxnSpPr>
            <a:cxnSpLocks/>
          </p:cNvCxnSpPr>
          <p:nvPr/>
        </p:nvCxnSpPr>
        <p:spPr>
          <a:xfrm flipH="1" flipV="1">
            <a:off x="7865110" y="3206995"/>
            <a:ext cx="39756" cy="123245"/>
          </a:xfrm>
          <a:prstGeom prst="line">
            <a:avLst/>
          </a:prstGeom>
        </p:spPr>
        <p:style>
          <a:lnRef idx="3">
            <a:schemeClr val="accent3"/>
          </a:lnRef>
          <a:fillRef idx="0">
            <a:schemeClr val="accent3"/>
          </a:fillRef>
          <a:effectRef idx="2">
            <a:schemeClr val="accent3"/>
          </a:effectRef>
          <a:fontRef idx="minor">
            <a:schemeClr val="tx1"/>
          </a:fontRef>
        </p:style>
      </p:cxnSp>
      <p:cxnSp>
        <p:nvCxnSpPr>
          <p:cNvPr id="14" name="Suora yhdysviiva 13">
            <a:extLst>
              <a:ext uri="{FF2B5EF4-FFF2-40B4-BE49-F238E27FC236}">
                <a16:creationId xmlns:a16="http://schemas.microsoft.com/office/drawing/2014/main" id="{C4FA08B3-57FE-B6D8-49E6-0CCBAAF310D7}"/>
              </a:ext>
            </a:extLst>
          </p:cNvPr>
          <p:cNvCxnSpPr>
            <a:cxnSpLocks/>
          </p:cNvCxnSpPr>
          <p:nvPr/>
        </p:nvCxnSpPr>
        <p:spPr>
          <a:xfrm flipH="1">
            <a:off x="7884988" y="3142692"/>
            <a:ext cx="119270" cy="55659"/>
          </a:xfrm>
          <a:prstGeom prst="line">
            <a:avLst/>
          </a:prstGeom>
        </p:spPr>
        <p:style>
          <a:lnRef idx="3">
            <a:schemeClr val="accent3"/>
          </a:lnRef>
          <a:fillRef idx="0">
            <a:schemeClr val="accent3"/>
          </a:fillRef>
          <a:effectRef idx="2">
            <a:schemeClr val="accent3"/>
          </a:effectRef>
          <a:fontRef idx="minor">
            <a:schemeClr val="tx1"/>
          </a:fontRef>
        </p:style>
      </p:cxnSp>
      <p:cxnSp>
        <p:nvCxnSpPr>
          <p:cNvPr id="17" name="Suora yhdysviiva 16">
            <a:extLst>
              <a:ext uri="{FF2B5EF4-FFF2-40B4-BE49-F238E27FC236}">
                <a16:creationId xmlns:a16="http://schemas.microsoft.com/office/drawing/2014/main" id="{53F7C2AA-980D-091C-AD71-9EB550C9BB57}"/>
              </a:ext>
            </a:extLst>
          </p:cNvPr>
          <p:cNvCxnSpPr>
            <a:cxnSpLocks/>
          </p:cNvCxnSpPr>
          <p:nvPr/>
        </p:nvCxnSpPr>
        <p:spPr>
          <a:xfrm flipH="1" flipV="1">
            <a:off x="7998911" y="3142692"/>
            <a:ext cx="830911" cy="1292087"/>
          </a:xfrm>
          <a:prstGeom prst="line">
            <a:avLst/>
          </a:prstGeom>
        </p:spPr>
        <p:style>
          <a:lnRef idx="3">
            <a:schemeClr val="accent3"/>
          </a:lnRef>
          <a:fillRef idx="0">
            <a:schemeClr val="accent3"/>
          </a:fillRef>
          <a:effectRef idx="2">
            <a:schemeClr val="accent3"/>
          </a:effectRef>
          <a:fontRef idx="minor">
            <a:schemeClr val="tx1"/>
          </a:fontRef>
        </p:style>
      </p:cxnSp>
      <p:cxnSp>
        <p:nvCxnSpPr>
          <p:cNvPr id="20" name="Suora yhdysviiva 19">
            <a:extLst>
              <a:ext uri="{FF2B5EF4-FFF2-40B4-BE49-F238E27FC236}">
                <a16:creationId xmlns:a16="http://schemas.microsoft.com/office/drawing/2014/main" id="{4B9F4D07-8948-8C2B-5729-16D5C498C598}"/>
              </a:ext>
            </a:extLst>
          </p:cNvPr>
          <p:cNvCxnSpPr>
            <a:cxnSpLocks/>
          </p:cNvCxnSpPr>
          <p:nvPr/>
        </p:nvCxnSpPr>
        <p:spPr>
          <a:xfrm flipV="1">
            <a:off x="8829822" y="4434779"/>
            <a:ext cx="0" cy="171916"/>
          </a:xfrm>
          <a:prstGeom prst="line">
            <a:avLst/>
          </a:prstGeom>
        </p:spPr>
        <p:style>
          <a:lnRef idx="3">
            <a:schemeClr val="accent3"/>
          </a:lnRef>
          <a:fillRef idx="0">
            <a:schemeClr val="accent3"/>
          </a:fillRef>
          <a:effectRef idx="2">
            <a:schemeClr val="accent3"/>
          </a:effectRef>
          <a:fontRef idx="minor">
            <a:schemeClr val="tx1"/>
          </a:fontRef>
        </p:style>
      </p:cxnSp>
      <p:cxnSp>
        <p:nvCxnSpPr>
          <p:cNvPr id="24" name="Suora yhdysviiva 23">
            <a:extLst>
              <a:ext uri="{FF2B5EF4-FFF2-40B4-BE49-F238E27FC236}">
                <a16:creationId xmlns:a16="http://schemas.microsoft.com/office/drawing/2014/main" id="{6170DC7D-A071-8112-6C65-32A872DD6317}"/>
              </a:ext>
            </a:extLst>
          </p:cNvPr>
          <p:cNvCxnSpPr>
            <a:cxnSpLocks/>
          </p:cNvCxnSpPr>
          <p:nvPr/>
        </p:nvCxnSpPr>
        <p:spPr>
          <a:xfrm flipV="1">
            <a:off x="8200343" y="4606695"/>
            <a:ext cx="629479" cy="421419"/>
          </a:xfrm>
          <a:prstGeom prst="line">
            <a:avLst/>
          </a:prstGeom>
        </p:spPr>
        <p:style>
          <a:lnRef idx="3">
            <a:schemeClr val="accent3"/>
          </a:lnRef>
          <a:fillRef idx="0">
            <a:schemeClr val="accent3"/>
          </a:fillRef>
          <a:effectRef idx="2">
            <a:schemeClr val="accent3"/>
          </a:effectRef>
          <a:fontRef idx="minor">
            <a:schemeClr val="tx1"/>
          </a:fontRef>
        </p:style>
      </p:cxnSp>
      <p:cxnSp>
        <p:nvCxnSpPr>
          <p:cNvPr id="27" name="Suora yhdysviiva 26">
            <a:extLst>
              <a:ext uri="{FF2B5EF4-FFF2-40B4-BE49-F238E27FC236}">
                <a16:creationId xmlns:a16="http://schemas.microsoft.com/office/drawing/2014/main" id="{6D916BD0-04E8-97D2-190E-567E6DE6FA8F}"/>
              </a:ext>
            </a:extLst>
          </p:cNvPr>
          <p:cNvCxnSpPr>
            <a:cxnSpLocks/>
          </p:cNvCxnSpPr>
          <p:nvPr/>
        </p:nvCxnSpPr>
        <p:spPr>
          <a:xfrm flipH="1" flipV="1">
            <a:off x="7347224" y="3687478"/>
            <a:ext cx="851560" cy="1343717"/>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Suora yhdysviiva 28">
            <a:extLst>
              <a:ext uri="{FF2B5EF4-FFF2-40B4-BE49-F238E27FC236}">
                <a16:creationId xmlns:a16="http://schemas.microsoft.com/office/drawing/2014/main" id="{56328BE7-E793-F5DA-1038-0CFE23CAC119}"/>
              </a:ext>
            </a:extLst>
          </p:cNvPr>
          <p:cNvCxnSpPr>
            <a:cxnSpLocks/>
          </p:cNvCxnSpPr>
          <p:nvPr/>
        </p:nvCxnSpPr>
        <p:spPr>
          <a:xfrm flipH="1" flipV="1">
            <a:off x="6887315" y="3995712"/>
            <a:ext cx="155360" cy="1003202"/>
          </a:xfrm>
          <a:prstGeom prst="line">
            <a:avLst/>
          </a:prstGeom>
        </p:spPr>
        <p:style>
          <a:lnRef idx="3">
            <a:schemeClr val="accent3"/>
          </a:lnRef>
          <a:fillRef idx="0">
            <a:schemeClr val="accent3"/>
          </a:fillRef>
          <a:effectRef idx="2">
            <a:schemeClr val="accent3"/>
          </a:effectRef>
          <a:fontRef idx="minor">
            <a:schemeClr val="tx1"/>
          </a:fontRef>
        </p:style>
      </p:cxnSp>
      <p:cxnSp>
        <p:nvCxnSpPr>
          <p:cNvPr id="32" name="Suora yhdysviiva 31">
            <a:extLst>
              <a:ext uri="{FF2B5EF4-FFF2-40B4-BE49-F238E27FC236}">
                <a16:creationId xmlns:a16="http://schemas.microsoft.com/office/drawing/2014/main" id="{C01773C7-0536-26D2-C265-EEA467373B0D}"/>
              </a:ext>
            </a:extLst>
          </p:cNvPr>
          <p:cNvCxnSpPr>
            <a:cxnSpLocks/>
          </p:cNvCxnSpPr>
          <p:nvPr/>
        </p:nvCxnSpPr>
        <p:spPr>
          <a:xfrm flipH="1" flipV="1">
            <a:off x="7035213" y="4998914"/>
            <a:ext cx="131197" cy="380242"/>
          </a:xfrm>
          <a:prstGeom prst="line">
            <a:avLst/>
          </a:prstGeom>
        </p:spPr>
        <p:style>
          <a:lnRef idx="3">
            <a:schemeClr val="accent3"/>
          </a:lnRef>
          <a:fillRef idx="0">
            <a:schemeClr val="accent3"/>
          </a:fillRef>
          <a:effectRef idx="2">
            <a:schemeClr val="accent3"/>
          </a:effectRef>
          <a:fontRef idx="minor">
            <a:schemeClr val="tx1"/>
          </a:fontRef>
        </p:style>
      </p:cxnSp>
      <p:cxnSp>
        <p:nvCxnSpPr>
          <p:cNvPr id="35" name="Suora yhdysviiva 34">
            <a:extLst>
              <a:ext uri="{FF2B5EF4-FFF2-40B4-BE49-F238E27FC236}">
                <a16:creationId xmlns:a16="http://schemas.microsoft.com/office/drawing/2014/main" id="{E51CDFB6-E81F-BE96-0D44-15ED8C986EA4}"/>
              </a:ext>
            </a:extLst>
          </p:cNvPr>
          <p:cNvCxnSpPr>
            <a:cxnSpLocks/>
          </p:cNvCxnSpPr>
          <p:nvPr/>
        </p:nvCxnSpPr>
        <p:spPr>
          <a:xfrm flipH="1">
            <a:off x="7169297" y="5031195"/>
            <a:ext cx="1029487" cy="353886"/>
          </a:xfrm>
          <a:prstGeom prst="line">
            <a:avLst/>
          </a:prstGeom>
        </p:spPr>
        <p:style>
          <a:lnRef idx="3">
            <a:schemeClr val="accent3"/>
          </a:lnRef>
          <a:fillRef idx="0">
            <a:schemeClr val="accent3"/>
          </a:fillRef>
          <a:effectRef idx="2">
            <a:schemeClr val="accent3"/>
          </a:effectRef>
          <a:fontRef idx="minor">
            <a:schemeClr val="tx1"/>
          </a:fontRef>
        </p:style>
      </p:cxnSp>
      <p:cxnSp>
        <p:nvCxnSpPr>
          <p:cNvPr id="38" name="Suora yhdysviiva 37">
            <a:extLst>
              <a:ext uri="{FF2B5EF4-FFF2-40B4-BE49-F238E27FC236}">
                <a16:creationId xmlns:a16="http://schemas.microsoft.com/office/drawing/2014/main" id="{64224028-AA56-CDD5-4DF0-1A13F78E8C36}"/>
              </a:ext>
            </a:extLst>
          </p:cNvPr>
          <p:cNvCxnSpPr>
            <a:cxnSpLocks/>
          </p:cNvCxnSpPr>
          <p:nvPr/>
        </p:nvCxnSpPr>
        <p:spPr>
          <a:xfrm flipV="1">
            <a:off x="8064230" y="2860042"/>
            <a:ext cx="622292" cy="393385"/>
          </a:xfrm>
          <a:prstGeom prst="line">
            <a:avLst/>
          </a:prstGeom>
        </p:spPr>
        <p:style>
          <a:lnRef idx="3">
            <a:schemeClr val="accent3"/>
          </a:lnRef>
          <a:fillRef idx="0">
            <a:schemeClr val="accent3"/>
          </a:fillRef>
          <a:effectRef idx="2">
            <a:schemeClr val="accent3"/>
          </a:effectRef>
          <a:fontRef idx="minor">
            <a:schemeClr val="tx1"/>
          </a:fontRef>
        </p:style>
      </p:cxnSp>
      <p:cxnSp>
        <p:nvCxnSpPr>
          <p:cNvPr id="41" name="Suora yhdysviiva 40">
            <a:extLst>
              <a:ext uri="{FF2B5EF4-FFF2-40B4-BE49-F238E27FC236}">
                <a16:creationId xmlns:a16="http://schemas.microsoft.com/office/drawing/2014/main" id="{7B67A82D-E0E8-0196-D73A-1696ADF2F47E}"/>
              </a:ext>
            </a:extLst>
          </p:cNvPr>
          <p:cNvCxnSpPr>
            <a:cxnSpLocks/>
          </p:cNvCxnSpPr>
          <p:nvPr/>
        </p:nvCxnSpPr>
        <p:spPr>
          <a:xfrm flipH="1" flipV="1">
            <a:off x="8671899" y="2859635"/>
            <a:ext cx="74595" cy="115192"/>
          </a:xfrm>
          <a:prstGeom prst="line">
            <a:avLst/>
          </a:prstGeom>
        </p:spPr>
        <p:style>
          <a:lnRef idx="3">
            <a:schemeClr val="accent3"/>
          </a:lnRef>
          <a:fillRef idx="0">
            <a:schemeClr val="accent3"/>
          </a:fillRef>
          <a:effectRef idx="2">
            <a:schemeClr val="accent3"/>
          </a:effectRef>
          <a:fontRef idx="minor">
            <a:schemeClr val="tx1"/>
          </a:fontRef>
        </p:style>
      </p:cxnSp>
      <p:cxnSp>
        <p:nvCxnSpPr>
          <p:cNvPr id="44" name="Suora yhdysviiva 43">
            <a:extLst>
              <a:ext uri="{FF2B5EF4-FFF2-40B4-BE49-F238E27FC236}">
                <a16:creationId xmlns:a16="http://schemas.microsoft.com/office/drawing/2014/main" id="{AF9A0296-8A7D-8A81-FEA3-308E435D0EA7}"/>
              </a:ext>
            </a:extLst>
          </p:cNvPr>
          <p:cNvCxnSpPr>
            <a:cxnSpLocks/>
          </p:cNvCxnSpPr>
          <p:nvPr/>
        </p:nvCxnSpPr>
        <p:spPr>
          <a:xfrm flipH="1">
            <a:off x="8741009" y="2912168"/>
            <a:ext cx="121360" cy="64199"/>
          </a:xfrm>
          <a:prstGeom prst="line">
            <a:avLst/>
          </a:prstGeom>
        </p:spPr>
        <p:style>
          <a:lnRef idx="3">
            <a:schemeClr val="accent3"/>
          </a:lnRef>
          <a:fillRef idx="0">
            <a:schemeClr val="accent3"/>
          </a:fillRef>
          <a:effectRef idx="2">
            <a:schemeClr val="accent3"/>
          </a:effectRef>
          <a:fontRef idx="minor">
            <a:schemeClr val="tx1"/>
          </a:fontRef>
        </p:style>
      </p:cxnSp>
      <p:cxnSp>
        <p:nvCxnSpPr>
          <p:cNvPr id="47" name="Suora yhdysviiva 46">
            <a:extLst>
              <a:ext uri="{FF2B5EF4-FFF2-40B4-BE49-F238E27FC236}">
                <a16:creationId xmlns:a16="http://schemas.microsoft.com/office/drawing/2014/main" id="{FDF96D2B-9FDE-52BB-4BC3-1F4A134023FA}"/>
              </a:ext>
            </a:extLst>
          </p:cNvPr>
          <p:cNvCxnSpPr>
            <a:cxnSpLocks/>
          </p:cNvCxnSpPr>
          <p:nvPr/>
        </p:nvCxnSpPr>
        <p:spPr>
          <a:xfrm>
            <a:off x="8871321" y="2909330"/>
            <a:ext cx="212315" cy="289021"/>
          </a:xfrm>
          <a:prstGeom prst="line">
            <a:avLst/>
          </a:prstGeom>
        </p:spPr>
        <p:style>
          <a:lnRef idx="3">
            <a:schemeClr val="accent3"/>
          </a:lnRef>
          <a:fillRef idx="0">
            <a:schemeClr val="accent3"/>
          </a:fillRef>
          <a:effectRef idx="2">
            <a:schemeClr val="accent3"/>
          </a:effectRef>
          <a:fontRef idx="minor">
            <a:schemeClr val="tx1"/>
          </a:fontRef>
        </p:style>
      </p:cxnSp>
      <p:cxnSp>
        <p:nvCxnSpPr>
          <p:cNvPr id="50" name="Suora yhdysviiva 49">
            <a:extLst>
              <a:ext uri="{FF2B5EF4-FFF2-40B4-BE49-F238E27FC236}">
                <a16:creationId xmlns:a16="http://schemas.microsoft.com/office/drawing/2014/main" id="{CC733749-AA3B-96BD-D17B-9A8C7A4528D5}"/>
              </a:ext>
            </a:extLst>
          </p:cNvPr>
          <p:cNvCxnSpPr>
            <a:cxnSpLocks/>
          </p:cNvCxnSpPr>
          <p:nvPr/>
        </p:nvCxnSpPr>
        <p:spPr>
          <a:xfrm flipV="1">
            <a:off x="9084605" y="3151336"/>
            <a:ext cx="81059" cy="55659"/>
          </a:xfrm>
          <a:prstGeom prst="line">
            <a:avLst/>
          </a:prstGeom>
        </p:spPr>
        <p:style>
          <a:lnRef idx="3">
            <a:schemeClr val="accent3"/>
          </a:lnRef>
          <a:fillRef idx="0">
            <a:schemeClr val="accent3"/>
          </a:fillRef>
          <a:effectRef idx="2">
            <a:schemeClr val="accent3"/>
          </a:effectRef>
          <a:fontRef idx="minor">
            <a:schemeClr val="tx1"/>
          </a:fontRef>
        </p:style>
      </p:cxnSp>
      <p:cxnSp>
        <p:nvCxnSpPr>
          <p:cNvPr id="53" name="Suora yhdysviiva 52">
            <a:extLst>
              <a:ext uri="{FF2B5EF4-FFF2-40B4-BE49-F238E27FC236}">
                <a16:creationId xmlns:a16="http://schemas.microsoft.com/office/drawing/2014/main" id="{DE204F21-68C9-ECE7-1241-E4AFA9AEBC4F}"/>
              </a:ext>
            </a:extLst>
          </p:cNvPr>
          <p:cNvCxnSpPr>
            <a:cxnSpLocks/>
          </p:cNvCxnSpPr>
          <p:nvPr/>
        </p:nvCxnSpPr>
        <p:spPr>
          <a:xfrm flipH="1" flipV="1">
            <a:off x="9162968" y="3152659"/>
            <a:ext cx="70015" cy="91384"/>
          </a:xfrm>
          <a:prstGeom prst="line">
            <a:avLst/>
          </a:prstGeom>
        </p:spPr>
        <p:style>
          <a:lnRef idx="3">
            <a:schemeClr val="accent3"/>
          </a:lnRef>
          <a:fillRef idx="0">
            <a:schemeClr val="accent3"/>
          </a:fillRef>
          <a:effectRef idx="2">
            <a:schemeClr val="accent3"/>
          </a:effectRef>
          <a:fontRef idx="minor">
            <a:schemeClr val="tx1"/>
          </a:fontRef>
        </p:style>
      </p:cxnSp>
      <p:cxnSp>
        <p:nvCxnSpPr>
          <p:cNvPr id="56" name="Suora yhdysviiva 55">
            <a:extLst>
              <a:ext uri="{FF2B5EF4-FFF2-40B4-BE49-F238E27FC236}">
                <a16:creationId xmlns:a16="http://schemas.microsoft.com/office/drawing/2014/main" id="{0C973F7B-A8B7-4521-D89B-CC82CAFA55A4}"/>
              </a:ext>
            </a:extLst>
          </p:cNvPr>
          <p:cNvCxnSpPr>
            <a:cxnSpLocks/>
          </p:cNvCxnSpPr>
          <p:nvPr/>
        </p:nvCxnSpPr>
        <p:spPr>
          <a:xfrm flipV="1">
            <a:off x="9157445" y="3250683"/>
            <a:ext cx="81059" cy="55659"/>
          </a:xfrm>
          <a:prstGeom prst="line">
            <a:avLst/>
          </a:prstGeom>
        </p:spPr>
        <p:style>
          <a:lnRef idx="3">
            <a:schemeClr val="accent3"/>
          </a:lnRef>
          <a:fillRef idx="0">
            <a:schemeClr val="accent3"/>
          </a:fillRef>
          <a:effectRef idx="2">
            <a:schemeClr val="accent3"/>
          </a:effectRef>
          <a:fontRef idx="minor">
            <a:schemeClr val="tx1"/>
          </a:fontRef>
        </p:style>
      </p:cxnSp>
      <p:cxnSp>
        <p:nvCxnSpPr>
          <p:cNvPr id="57" name="Suora yhdysviiva 56">
            <a:extLst>
              <a:ext uri="{FF2B5EF4-FFF2-40B4-BE49-F238E27FC236}">
                <a16:creationId xmlns:a16="http://schemas.microsoft.com/office/drawing/2014/main" id="{44904FFB-5187-7CD1-5946-5C17111D7336}"/>
              </a:ext>
            </a:extLst>
          </p:cNvPr>
          <p:cNvCxnSpPr>
            <a:cxnSpLocks/>
          </p:cNvCxnSpPr>
          <p:nvPr/>
        </p:nvCxnSpPr>
        <p:spPr>
          <a:xfrm>
            <a:off x="9173413" y="3306342"/>
            <a:ext cx="469129" cy="598337"/>
          </a:xfrm>
          <a:prstGeom prst="line">
            <a:avLst/>
          </a:prstGeom>
        </p:spPr>
        <p:style>
          <a:lnRef idx="3">
            <a:schemeClr val="accent3"/>
          </a:lnRef>
          <a:fillRef idx="0">
            <a:schemeClr val="accent3"/>
          </a:fillRef>
          <a:effectRef idx="2">
            <a:schemeClr val="accent3"/>
          </a:effectRef>
          <a:fontRef idx="minor">
            <a:schemeClr val="tx1"/>
          </a:fontRef>
        </p:style>
      </p:cxnSp>
      <p:cxnSp>
        <p:nvCxnSpPr>
          <p:cNvPr id="59" name="Suora yhdysviiva 58">
            <a:extLst>
              <a:ext uri="{FF2B5EF4-FFF2-40B4-BE49-F238E27FC236}">
                <a16:creationId xmlns:a16="http://schemas.microsoft.com/office/drawing/2014/main" id="{893B45B4-BDF5-BCD0-DE0F-166EBD6DEE9D}"/>
              </a:ext>
            </a:extLst>
          </p:cNvPr>
          <p:cNvCxnSpPr>
            <a:cxnSpLocks/>
          </p:cNvCxnSpPr>
          <p:nvPr/>
        </p:nvCxnSpPr>
        <p:spPr>
          <a:xfrm flipV="1">
            <a:off x="8829822" y="3916170"/>
            <a:ext cx="816334" cy="537563"/>
          </a:xfrm>
          <a:prstGeom prst="line">
            <a:avLst/>
          </a:prstGeom>
        </p:spPr>
        <p:style>
          <a:lnRef idx="3">
            <a:schemeClr val="accent3"/>
          </a:lnRef>
          <a:fillRef idx="0">
            <a:schemeClr val="accent3"/>
          </a:fillRef>
          <a:effectRef idx="2">
            <a:schemeClr val="accent3"/>
          </a:effectRef>
          <a:fontRef idx="minor">
            <a:schemeClr val="tx1"/>
          </a:fontRef>
        </p:style>
      </p:cxnSp>
      <p:sp>
        <p:nvSpPr>
          <p:cNvPr id="13" name="TextBox 10">
            <a:extLst>
              <a:ext uri="{FF2B5EF4-FFF2-40B4-BE49-F238E27FC236}">
                <a16:creationId xmlns:a16="http://schemas.microsoft.com/office/drawing/2014/main" id="{E7534431-5C78-EDCD-197D-3A2A1A204493}"/>
              </a:ext>
            </a:extLst>
          </p:cNvPr>
          <p:cNvSpPr txBox="1"/>
          <p:nvPr/>
        </p:nvSpPr>
        <p:spPr>
          <a:xfrm>
            <a:off x="129924" y="838551"/>
            <a:ext cx="10107379" cy="720325"/>
          </a:xfrm>
          <a:prstGeom prst="rect">
            <a:avLst/>
          </a:prstGeom>
        </p:spPr>
        <p:txBody>
          <a:bodyPr wrap="square" lIns="0" tIns="0" rIns="0" bIns="0" rtlCol="0" anchor="t">
            <a:spAutoFit/>
          </a:bodyPr>
          <a:lstStyle/>
          <a:p>
            <a:pPr>
              <a:lnSpc>
                <a:spcPts val="5760"/>
              </a:lnSpc>
              <a:spcBef>
                <a:spcPct val="0"/>
              </a:spcBef>
            </a:pPr>
            <a:r>
              <a:rPr lang="sv-FI" sz="4800" b="1">
                <a:solidFill>
                  <a:srgbClr val="FFFFFF"/>
                </a:solidFill>
                <a:latin typeface="Agrandir Bold"/>
                <a:ea typeface="Agrandir Bold"/>
                <a:cs typeface="Agrandir Bold"/>
                <a:sym typeface="Agrandir Bold"/>
              </a:rPr>
              <a:t>4. BOX ARBETSPLATSOMRÅDE</a:t>
            </a:r>
          </a:p>
        </p:txBody>
      </p:sp>
    </p:spTree>
    <p:extLst>
      <p:ext uri="{BB962C8B-B14F-4D97-AF65-F5344CB8AC3E}">
        <p14:creationId xmlns:p14="http://schemas.microsoft.com/office/powerpoint/2010/main" val="559996263"/>
      </p:ext>
    </p:extLst>
  </p:cSld>
  <p:clrMapOvr>
    <a:masterClrMapping/>
  </p:clrMapOvr>
</p:sld>
</file>

<file path=ppt/theme/theme1.xml><?xml version="1.0" encoding="utf-8"?>
<a:theme xmlns:a="http://schemas.openxmlformats.org/drawingml/2006/main" name="Sipoo vaaka">
  <a:themeElements>
    <a:clrScheme name="Sipoo2">
      <a:dk1>
        <a:srgbClr val="000000"/>
      </a:dk1>
      <a:lt1>
        <a:srgbClr val="FFFFFF"/>
      </a:lt1>
      <a:dk2>
        <a:srgbClr val="44546A"/>
      </a:dk2>
      <a:lt2>
        <a:srgbClr val="FFFFFF"/>
      </a:lt2>
      <a:accent1>
        <a:srgbClr val="45B06A"/>
      </a:accent1>
      <a:accent2>
        <a:srgbClr val="F28E00"/>
      </a:accent2>
      <a:accent3>
        <a:srgbClr val="EA5153"/>
      </a:accent3>
      <a:accent4>
        <a:srgbClr val="00697A"/>
      </a:accent4>
      <a:accent5>
        <a:srgbClr val="818688"/>
      </a:accent5>
      <a:accent6>
        <a:srgbClr val="70AD47"/>
      </a:accent6>
      <a:hlink>
        <a:srgbClr val="0563C1"/>
      </a:hlink>
      <a:folHlink>
        <a:srgbClr val="954F72"/>
      </a:folHlink>
    </a:clrScheme>
    <a:fontScheme name="sipoo_fontit">
      <a:majorFont>
        <a:latin typeface="FreightSans Pro Bold"/>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poon kunnan esittelydiat Sibbos presentation" id="{A585D2E4-F523-4C1F-A0F1-462083DEF889}" vid="{B4411F82-54D5-420A-909C-DEA7A5BFB107}"/>
    </a:ext>
  </a:extLst>
</a:theme>
</file>

<file path=ppt/theme/theme2.xml><?xml version="1.0" encoding="utf-8"?>
<a:theme xmlns:a="http://schemas.openxmlformats.org/drawingml/2006/main" name="Symbolipohjat 2">
  <a:themeElements>
    <a:clrScheme name="Sipoo">
      <a:dk1>
        <a:srgbClr val="000000"/>
      </a:dk1>
      <a:lt1>
        <a:srgbClr val="FFFFFF"/>
      </a:lt1>
      <a:dk2>
        <a:srgbClr val="44546A"/>
      </a:dk2>
      <a:lt2>
        <a:srgbClr val="E7E6E6"/>
      </a:lt2>
      <a:accent1>
        <a:srgbClr val="3DAE70"/>
      </a:accent1>
      <a:accent2>
        <a:srgbClr val="E9872C"/>
      </a:accent2>
      <a:accent3>
        <a:srgbClr val="DF5555"/>
      </a:accent3>
      <a:accent4>
        <a:srgbClr val="006979"/>
      </a:accent4>
      <a:accent5>
        <a:srgbClr val="818588"/>
      </a:accent5>
      <a:accent6>
        <a:srgbClr val="70AD47"/>
      </a:accent6>
      <a:hlink>
        <a:srgbClr val="0563C1"/>
      </a:hlink>
      <a:folHlink>
        <a:srgbClr val="954F72"/>
      </a:folHlink>
    </a:clrScheme>
    <a:fontScheme name="sipoo_fontit">
      <a:majorFont>
        <a:latin typeface="FreightSans Pro Bold"/>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poon kunnan esittelydiat Sibbos presentation" id="{A585D2E4-F523-4C1F-A0F1-462083DEF889}" vid="{D8DE1EE0-7DF7-4331-B270-1380AA36A809}"/>
    </a:ext>
  </a:extLst>
</a:theme>
</file>

<file path=ppt/theme/theme3.xml><?xml version="1.0" encoding="utf-8"?>
<a:theme xmlns:a="http://schemas.openxmlformats.org/drawingml/2006/main" name="Symbolipohjat 10">
  <a:themeElements>
    <a:clrScheme name="Sipoo">
      <a:dk1>
        <a:srgbClr val="000000"/>
      </a:dk1>
      <a:lt1>
        <a:srgbClr val="FFFFFF"/>
      </a:lt1>
      <a:dk2>
        <a:srgbClr val="44546A"/>
      </a:dk2>
      <a:lt2>
        <a:srgbClr val="E7E6E6"/>
      </a:lt2>
      <a:accent1>
        <a:srgbClr val="3DAE70"/>
      </a:accent1>
      <a:accent2>
        <a:srgbClr val="E9872C"/>
      </a:accent2>
      <a:accent3>
        <a:srgbClr val="DF5555"/>
      </a:accent3>
      <a:accent4>
        <a:srgbClr val="006979"/>
      </a:accent4>
      <a:accent5>
        <a:srgbClr val="818588"/>
      </a:accent5>
      <a:accent6>
        <a:srgbClr val="70AD47"/>
      </a:accent6>
      <a:hlink>
        <a:srgbClr val="0563C1"/>
      </a:hlink>
      <a:folHlink>
        <a:srgbClr val="954F72"/>
      </a:folHlink>
    </a:clrScheme>
    <a:fontScheme name="sipoo_fontit">
      <a:majorFont>
        <a:latin typeface="FreightSans Pro Bold"/>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poon kunnan esittelydiat Sibbos presentation" id="{A585D2E4-F523-4C1F-A0F1-462083DEF889}" vid="{A3BDA1DE-1077-4899-967E-C3C6BC2FE01A}"/>
    </a:ext>
  </a:extLst>
</a:theme>
</file>

<file path=ppt/theme/theme4.xml><?xml version="1.0" encoding="utf-8"?>
<a:theme xmlns:a="http://schemas.openxmlformats.org/drawingml/2006/main" name="Symbolipohjat 14">
  <a:themeElements>
    <a:clrScheme name="Sipoo">
      <a:dk1>
        <a:srgbClr val="000000"/>
      </a:dk1>
      <a:lt1>
        <a:srgbClr val="FFFFFF"/>
      </a:lt1>
      <a:dk2>
        <a:srgbClr val="44546A"/>
      </a:dk2>
      <a:lt2>
        <a:srgbClr val="E7E6E6"/>
      </a:lt2>
      <a:accent1>
        <a:srgbClr val="3DAE70"/>
      </a:accent1>
      <a:accent2>
        <a:srgbClr val="E9872C"/>
      </a:accent2>
      <a:accent3>
        <a:srgbClr val="DF5555"/>
      </a:accent3>
      <a:accent4>
        <a:srgbClr val="006979"/>
      </a:accent4>
      <a:accent5>
        <a:srgbClr val="818588"/>
      </a:accent5>
      <a:accent6>
        <a:srgbClr val="70AD47"/>
      </a:accent6>
      <a:hlink>
        <a:srgbClr val="0563C1"/>
      </a:hlink>
      <a:folHlink>
        <a:srgbClr val="954F72"/>
      </a:folHlink>
    </a:clrScheme>
    <a:fontScheme name="sipoo_fontit">
      <a:majorFont>
        <a:latin typeface="FreightSans Pro Bold"/>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poon kunnan esittelydiat Sibbos presentation" id="{A585D2E4-F523-4C1F-A0F1-462083DEF889}" vid="{E5DD0D4C-76AE-46ED-B7C1-143A482D25FB}"/>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9C025B1C87AD4499CA2F5D5C15FE04" ma:contentTypeVersion="10" ma:contentTypeDescription="Create a new document." ma:contentTypeScope="" ma:versionID="20f9ee495491a83bc832c4bb7764f63e">
  <xsd:schema xmlns:xsd="http://www.w3.org/2001/XMLSchema" xmlns:xs="http://www.w3.org/2001/XMLSchema" xmlns:p="http://schemas.microsoft.com/office/2006/metadata/properties" xmlns:ns2="662572e6-402e-4be8-bfc6-cb032deb3588" xmlns:ns3="e7ce55bf-00be-45d8-9d35-429977bbb364" targetNamespace="http://schemas.microsoft.com/office/2006/metadata/properties" ma:root="true" ma:fieldsID="8b93c5ef3d8f0207b896d1a1590490bf" ns2:_="" ns3:_="">
    <xsd:import namespace="662572e6-402e-4be8-bfc6-cb032deb3588"/>
    <xsd:import namespace="e7ce55bf-00be-45d8-9d35-429977bbb36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572e6-402e-4be8-bfc6-cb032deb35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745caaf-4765-4fac-a256-8f5d26659e2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ce55bf-00be-45d8-9d35-429977bbb36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4c64c14-16df-4cd5-8cfc-5c3c73c15101}" ma:internalName="TaxCatchAll" ma:showField="CatchAllData" ma:web="e7ce55bf-00be-45d8-9d35-429977bbb3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7ce55bf-00be-45d8-9d35-429977bbb364" xsi:nil="true"/>
    <lcf76f155ced4ddcb4097134ff3c332f xmlns="662572e6-402e-4be8-bfc6-cb032deb358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B961F67-5BCD-410F-943E-BCA5F274EB83}">
  <ds:schemaRefs>
    <ds:schemaRef ds:uri="662572e6-402e-4be8-bfc6-cb032deb3588"/>
    <ds:schemaRef ds:uri="e7ce55bf-00be-45d8-9d35-429977bbb36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FC24470-CDFC-484A-9AC3-143BC93013F5}">
  <ds:schemaRefs>
    <ds:schemaRef ds:uri="http://schemas.microsoft.com/sharepoint/v3/contenttype/forms"/>
  </ds:schemaRefs>
</ds:datastoreItem>
</file>

<file path=customXml/itemProps3.xml><?xml version="1.0" encoding="utf-8"?>
<ds:datastoreItem xmlns:ds="http://schemas.openxmlformats.org/officeDocument/2006/customXml" ds:itemID="{2D8A0C67-8F3C-40E1-97AC-2E3C2D8A8607}">
  <ds:schemaRefs>
    <ds:schemaRef ds:uri="662572e6-402e-4be8-bfc6-cb032deb3588"/>
    <ds:schemaRef ds:uri="e7ce55bf-00be-45d8-9d35-429977bbb36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Sipoon kunnan esittelydiat Sibbos presentation</Template>
  <Application>Microsoft Office PowerPoint</Application>
  <PresentationFormat>Widescreen</PresentationFormat>
  <Slides>14</Slides>
  <Notes>12</Notes>
  <HiddenSlides>0</HiddenSlides>
  <ScaleCrop>false</ScaleCrop>
  <HeadingPairs>
    <vt:vector size="4" baseType="variant">
      <vt:variant>
        <vt:lpstr>Theme</vt:lpstr>
      </vt:variant>
      <vt:variant>
        <vt:i4>4</vt:i4>
      </vt:variant>
      <vt:variant>
        <vt:lpstr>Slide Titles</vt:lpstr>
      </vt:variant>
      <vt:variant>
        <vt:i4>14</vt:i4>
      </vt:variant>
    </vt:vector>
  </HeadingPairs>
  <TitlesOfParts>
    <vt:vector size="18" baseType="lpstr">
      <vt:lpstr>Sipoo vaaka</vt:lpstr>
      <vt:lpstr>Symbolipohjat 2</vt:lpstr>
      <vt:lpstr>Symbolipohjat 10</vt:lpstr>
      <vt:lpstr>Symbolipohjat 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etunimi sukunimi</Manager>
  <Company>Sipoon kunta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Andersson Albert</dc:creator>
  <cp:keywords/>
  <cp:revision>1</cp:revision>
  <dcterms:created xsi:type="dcterms:W3CDTF">2024-01-02T06:39:09Z</dcterms:created>
  <dcterms:modified xsi:type="dcterms:W3CDTF">2026-09-10T11:52:25Z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vKameleonverId">
    <vt:lpwstr>505.25.01.004</vt:lpwstr>
  </property>
  <property fmtid="{D5CDD505-2E9C-101B-9397-08002B2CF9AE}" pid="3" name="dvSaved">
    <vt:lpwstr>1</vt:lpwstr>
  </property>
  <property fmtid="{D5CDD505-2E9C-101B-9397-08002B2CF9AE}" pid="4" name="dvLanguage">
    <vt:lpwstr>1035</vt:lpwstr>
  </property>
  <property fmtid="{D5CDD505-2E9C-101B-9397-08002B2CF9AE}" pid="5" name="dvTemplate">
    <vt:lpwstr>sipoo_vaaka.potx</vt:lpwstr>
  </property>
  <property fmtid="{D5CDD505-2E9C-101B-9397-08002B2CF9AE}" pid="6" name="dvDefinition">
    <vt:lpwstr>23 (dd_default.xml)</vt:lpwstr>
  </property>
  <property fmtid="{D5CDD505-2E9C-101B-9397-08002B2CF9AE}" pid="7" name="dvDefinitionID">
    <vt:lpwstr>23</vt:lpwstr>
  </property>
  <property fmtid="{D5CDD505-2E9C-101B-9397-08002B2CF9AE}" pid="8" name="dvContentFile">
    <vt:lpwstr>dd_default.xml</vt:lpwstr>
  </property>
  <property fmtid="{D5CDD505-2E9C-101B-9397-08002B2CF9AE}" pid="9" name="dvGlobalVerID">
    <vt:lpwstr>505.90.01.006</vt:lpwstr>
  </property>
  <property fmtid="{D5CDD505-2E9C-101B-9397-08002B2CF9AE}" pid="10" name="dvDefinitionVersion">
    <vt:lpwstr>1.0 / 1.9.2014</vt:lpwstr>
  </property>
  <property fmtid="{D5CDD505-2E9C-101B-9397-08002B2CF9AE}" pid="11" name="filename">
    <vt:lpwstr>false</vt:lpwstr>
  </property>
  <property fmtid="{D5CDD505-2E9C-101B-9397-08002B2CF9AE}" pid="12" name="filenameandpath">
    <vt:lpwstr>false</vt:lpwstr>
  </property>
  <property fmtid="{D5CDD505-2E9C-101B-9397-08002B2CF9AE}" pid="13" name="dvPagenumberExist">
    <vt:lpwstr>1</vt:lpwstr>
  </property>
  <property fmtid="{D5CDD505-2E9C-101B-9397-08002B2CF9AE}" pid="14" name="dvAuthorExist">
    <vt:lpwstr>1</vt:lpwstr>
  </property>
  <property fmtid="{D5CDD505-2E9C-101B-9397-08002B2CF9AE}" pid="15" name="dvDateExist">
    <vt:lpwstr>-1</vt:lpwstr>
  </property>
  <property fmtid="{D5CDD505-2E9C-101B-9397-08002B2CF9AE}" pid="16" name="dvCategory">
    <vt:lpwstr>4</vt:lpwstr>
  </property>
  <property fmtid="{D5CDD505-2E9C-101B-9397-08002B2CF9AE}" pid="17" name="dvCategory_2">
    <vt:lpwstr>0</vt:lpwstr>
  </property>
  <property fmtid="{D5CDD505-2E9C-101B-9397-08002B2CF9AE}" pid="18" name="dvSavepath">
    <vt:lpwstr/>
  </property>
  <property fmtid="{D5CDD505-2E9C-101B-9397-08002B2CF9AE}" pid="19" name="dvUsed">
    <vt:lpwstr>1</vt:lpwstr>
  </property>
  <property fmtid="{D5CDD505-2E9C-101B-9397-08002B2CF9AE}" pid="20" name="dvCompany">
    <vt:lpwstr>SIPO</vt:lpwstr>
  </property>
  <property fmtid="{D5CDD505-2E9C-101B-9397-08002B2CF9AE}" pid="21" name="dvSite">
    <vt:lpwstr>Kuntala</vt:lpwstr>
  </property>
  <property fmtid="{D5CDD505-2E9C-101B-9397-08002B2CF9AE}" pid="22" name="dvNumbering">
    <vt:lpwstr>0</vt:lpwstr>
  </property>
  <property fmtid="{D5CDD505-2E9C-101B-9397-08002B2CF9AE}" pid="23" name="dvDUname">
    <vt:lpwstr>Virve Haapaniemi</vt:lpwstr>
  </property>
  <property fmtid="{D5CDD505-2E9C-101B-9397-08002B2CF9AE}" pid="24" name="dvDUdepartment">
    <vt:lpwstr>4</vt:lpwstr>
  </property>
  <property fmtid="{D5CDD505-2E9C-101B-9397-08002B2CF9AE}" pid="25" name="dvDUdepartmentDisplayname">
    <vt:lpwstr>Talous- ja hallintokeskus</vt:lpwstr>
  </property>
  <property fmtid="{D5CDD505-2E9C-101B-9397-08002B2CF9AE}" pid="26" name="dvDUdepartmentUnit">
    <vt:lpwstr>7</vt:lpwstr>
  </property>
  <property fmtid="{D5CDD505-2E9C-101B-9397-08002B2CF9AE}" pid="27" name="dvDUdepartmentUnitDisplayname">
    <vt:lpwstr>IT-palvelut</vt:lpwstr>
  </property>
  <property fmtid="{D5CDD505-2E9C-101B-9397-08002B2CF9AE}" pid="28" name="dvLogoExist">
    <vt:lpwstr>0</vt:lpwstr>
  </property>
  <property fmtid="{D5CDD505-2E9C-101B-9397-08002B2CF9AE}" pid="29" name="dvCurrentlogo">
    <vt:lpwstr>vaakuna.jpg</vt:lpwstr>
  </property>
  <property fmtid="{D5CDD505-2E9C-101B-9397-08002B2CF9AE}" pid="30" name="ContentTypeId">
    <vt:lpwstr>0x010100989C025B1C87AD4499CA2F5D5C15FE04</vt:lpwstr>
  </property>
  <property fmtid="{D5CDD505-2E9C-101B-9397-08002B2CF9AE}" pid="31" name="MediaServiceImageTags">
    <vt:lpwstr/>
  </property>
</Properties>
</file>