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3" r:id="rId1"/>
  </p:sldMasterIdLst>
  <p:notesMasterIdLst>
    <p:notesMasterId r:id="rId35"/>
  </p:notesMasterIdLst>
  <p:sldIdLst>
    <p:sldId id="256" r:id="rId2"/>
    <p:sldId id="2165" r:id="rId3"/>
    <p:sldId id="4481" r:id="rId4"/>
    <p:sldId id="4090" r:id="rId5"/>
    <p:sldId id="4493" r:id="rId6"/>
    <p:sldId id="4528" r:id="rId7"/>
    <p:sldId id="4498" r:id="rId8"/>
    <p:sldId id="4529" r:id="rId9"/>
    <p:sldId id="4501" r:id="rId10"/>
    <p:sldId id="2183" r:id="rId11"/>
    <p:sldId id="4559" r:id="rId12"/>
    <p:sldId id="4548" r:id="rId13"/>
    <p:sldId id="4283" r:id="rId14"/>
    <p:sldId id="4551" r:id="rId15"/>
    <p:sldId id="4549" r:id="rId16"/>
    <p:sldId id="4554" r:id="rId17"/>
    <p:sldId id="4540" r:id="rId18"/>
    <p:sldId id="4557" r:id="rId19"/>
    <p:sldId id="4106" r:id="rId20"/>
    <p:sldId id="4542" r:id="rId21"/>
    <p:sldId id="4552" r:id="rId22"/>
    <p:sldId id="4293" r:id="rId23"/>
    <p:sldId id="4553" r:id="rId24"/>
    <p:sldId id="4555" r:id="rId25"/>
    <p:sldId id="4556" r:id="rId26"/>
    <p:sldId id="4550" r:id="rId27"/>
    <p:sldId id="4119" r:id="rId28"/>
    <p:sldId id="4290" r:id="rId29"/>
    <p:sldId id="4281" r:id="rId30"/>
    <p:sldId id="4543" r:id="rId31"/>
    <p:sldId id="4544" r:id="rId32"/>
    <p:sldId id="4519" r:id="rId33"/>
    <p:sldId id="2203" r:id="rId34"/>
  </p:sldIdLst>
  <p:sldSz cx="9144000" cy="5143500" type="screen16x9"/>
  <p:notesSz cx="6799263" cy="9929813"/>
  <p:defaultTextStyle>
    <a:defPPr>
      <a:defRPr lang="fi-FI"/>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Tekijä" initials="K"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9" name="Tekijä" initials="A" lastIdx="0" clrIdx="9"/>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CDE5"/>
    <a:srgbClr val="002E6C"/>
    <a:srgbClr val="002454"/>
    <a:srgbClr val="E5EFFB"/>
    <a:srgbClr val="8697C8"/>
    <a:srgbClr val="334371"/>
    <a:srgbClr val="005D8C"/>
    <a:srgbClr val="FFECB2"/>
    <a:srgbClr val="0050BB"/>
    <a:srgbClr val="D3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Ei tyyliä, taulukon ruudukko">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505E3EF-67EA-436B-97B2-0124C06EBD24}" styleName="Normaali tyyli 4 - Korostu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9CF1AB2-1976-4502-BF36-3FF5EA218861}" styleName="Normaali tyyli 4 - Korostu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799B23B-EC83-4686-B30A-512413B5E67A}" styleName="Vaalea tyyli 3 - Korostus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830"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069BE4-5717-4350-8A5E-DEC76D8804DB}"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9BE9B09C-E585-46AB-99E3-2E9C5D587679}">
      <dgm:prSet phldrT="[Text]"/>
      <dgm:spPr/>
      <dgm:t>
        <a:bodyPr/>
        <a:lstStyle/>
        <a:p>
          <a:r>
            <a:rPr lang="fi-FI"/>
            <a:t>Johto </a:t>
          </a:r>
          <a:endParaRPr lang="en-US"/>
        </a:p>
      </dgm:t>
    </dgm:pt>
    <dgm:pt modelId="{21E67C7F-7DA7-4671-88D6-890AF8D812C6}" type="parTrans" cxnId="{5B5EDF99-7956-4211-91F7-1704F9DC7865}">
      <dgm:prSet/>
      <dgm:spPr/>
      <dgm:t>
        <a:bodyPr/>
        <a:lstStyle/>
        <a:p>
          <a:endParaRPr lang="en-US"/>
        </a:p>
      </dgm:t>
    </dgm:pt>
    <dgm:pt modelId="{744F7A08-AB58-4E91-B7D8-3C35A580F349}" type="sibTrans" cxnId="{5B5EDF99-7956-4211-91F7-1704F9DC7865}">
      <dgm:prSet/>
      <dgm:spPr/>
      <dgm:t>
        <a:bodyPr/>
        <a:lstStyle/>
        <a:p>
          <a:endParaRPr lang="en-US"/>
        </a:p>
      </dgm:t>
    </dgm:pt>
    <dgm:pt modelId="{84328EA2-02F2-4D25-9CA0-9F2DB269AA53}">
      <dgm:prSet/>
      <dgm:spPr/>
      <dgm:t>
        <a:bodyPr/>
        <a:lstStyle/>
        <a:p>
          <a:r>
            <a:rPr lang="fi-FI"/>
            <a:t>Talousjohto </a:t>
          </a:r>
        </a:p>
      </dgm:t>
    </dgm:pt>
    <dgm:pt modelId="{4F69CD0A-6300-45B5-BE69-41C07DE3022B}" type="parTrans" cxnId="{26300EB7-F494-4624-AE29-2DFE201EFF74}">
      <dgm:prSet/>
      <dgm:spPr/>
      <dgm:t>
        <a:bodyPr/>
        <a:lstStyle/>
        <a:p>
          <a:endParaRPr lang="en-US"/>
        </a:p>
      </dgm:t>
    </dgm:pt>
    <dgm:pt modelId="{408224E8-26D8-4066-90D3-22C5C8CA74E9}" type="sibTrans" cxnId="{26300EB7-F494-4624-AE29-2DFE201EFF74}">
      <dgm:prSet/>
      <dgm:spPr/>
      <dgm:t>
        <a:bodyPr/>
        <a:lstStyle/>
        <a:p>
          <a:endParaRPr lang="en-US"/>
        </a:p>
      </dgm:t>
    </dgm:pt>
    <dgm:pt modelId="{EA39647B-0E8D-4220-B075-8B820FE3DDD3}">
      <dgm:prSet/>
      <dgm:spPr/>
      <dgm:t>
        <a:bodyPr/>
        <a:lstStyle/>
        <a:p>
          <a:r>
            <a:rPr lang="fi-FI"/>
            <a:t>Hankintapäätöksen esittelijä</a:t>
          </a:r>
        </a:p>
      </dgm:t>
    </dgm:pt>
    <dgm:pt modelId="{D5D4E2A3-4F6A-46D9-AED6-9EB13CB6DE3D}" type="parTrans" cxnId="{363B0E6D-7972-4BC0-B792-B309E7056EC1}">
      <dgm:prSet/>
      <dgm:spPr/>
      <dgm:t>
        <a:bodyPr/>
        <a:lstStyle/>
        <a:p>
          <a:endParaRPr lang="en-US"/>
        </a:p>
      </dgm:t>
    </dgm:pt>
    <dgm:pt modelId="{93376DDD-A7F9-45B2-93D8-3CC2C4D7F090}" type="sibTrans" cxnId="{363B0E6D-7972-4BC0-B792-B309E7056EC1}">
      <dgm:prSet/>
      <dgm:spPr/>
      <dgm:t>
        <a:bodyPr/>
        <a:lstStyle/>
        <a:p>
          <a:endParaRPr lang="en-US"/>
        </a:p>
      </dgm:t>
    </dgm:pt>
    <dgm:pt modelId="{FEF15A8D-35CF-487E-924F-6AE42D6C5EFD}">
      <dgm:prSet/>
      <dgm:spPr/>
      <dgm:t>
        <a:bodyPr/>
        <a:lstStyle/>
        <a:p>
          <a:r>
            <a:rPr lang="en-US" err="1"/>
            <a:t>Tarvitsija</a:t>
          </a:r>
          <a:endParaRPr lang="fi-FI"/>
        </a:p>
      </dgm:t>
    </dgm:pt>
    <dgm:pt modelId="{CD332915-612E-4C97-96BF-B4C3CBE33073}" type="parTrans" cxnId="{F35A9E3F-302A-4169-B92B-24130E211CB4}">
      <dgm:prSet/>
      <dgm:spPr/>
      <dgm:t>
        <a:bodyPr/>
        <a:lstStyle/>
        <a:p>
          <a:endParaRPr lang="en-US"/>
        </a:p>
      </dgm:t>
    </dgm:pt>
    <dgm:pt modelId="{E741FBDF-6F21-4D8E-BCEA-A42D3F1C9BE1}" type="sibTrans" cxnId="{F35A9E3F-302A-4169-B92B-24130E211CB4}">
      <dgm:prSet/>
      <dgm:spPr/>
      <dgm:t>
        <a:bodyPr/>
        <a:lstStyle/>
        <a:p>
          <a:endParaRPr lang="en-US"/>
        </a:p>
      </dgm:t>
    </dgm:pt>
    <dgm:pt modelId="{E3C4FE68-DCC1-492D-BA66-4599077F2EA3}">
      <dgm:prSet/>
      <dgm:spPr>
        <a:solidFill>
          <a:schemeClr val="accent1"/>
        </a:solidFill>
      </dgm:spPr>
      <dgm:t>
        <a:bodyPr/>
        <a:lstStyle/>
        <a:p>
          <a:r>
            <a:rPr lang="fi-FI"/>
            <a:t>Hankinta-asiantuntija</a:t>
          </a:r>
        </a:p>
      </dgm:t>
    </dgm:pt>
    <dgm:pt modelId="{A83C7563-F4C9-4D43-B98D-2250E3B5485B}" type="parTrans" cxnId="{2448914E-01FF-4BAA-9BCF-B0CA82DE9618}">
      <dgm:prSet/>
      <dgm:spPr/>
      <dgm:t>
        <a:bodyPr/>
        <a:lstStyle/>
        <a:p>
          <a:endParaRPr lang="en-US"/>
        </a:p>
      </dgm:t>
    </dgm:pt>
    <dgm:pt modelId="{C3ED09F0-4147-42FD-AD37-40C05C1E7382}" type="sibTrans" cxnId="{2448914E-01FF-4BAA-9BCF-B0CA82DE9618}">
      <dgm:prSet/>
      <dgm:spPr/>
      <dgm:t>
        <a:bodyPr/>
        <a:lstStyle/>
        <a:p>
          <a:endParaRPr lang="en-US"/>
        </a:p>
      </dgm:t>
    </dgm:pt>
    <dgm:pt modelId="{2115D062-F017-45F1-A6B3-F0FE33920016}">
      <dgm:prSet/>
      <dgm:spPr/>
      <dgm:t>
        <a:bodyPr/>
        <a:lstStyle/>
        <a:p>
          <a:r>
            <a:rPr lang="fi-FI"/>
            <a:t>Tilaajavirkamies</a:t>
          </a:r>
        </a:p>
      </dgm:t>
    </dgm:pt>
    <dgm:pt modelId="{77C13B4B-773E-4DEE-B3A7-199614954741}" type="parTrans" cxnId="{967D8834-8AB2-4252-8459-AA6F523EFAA3}">
      <dgm:prSet/>
      <dgm:spPr/>
      <dgm:t>
        <a:bodyPr/>
        <a:lstStyle/>
        <a:p>
          <a:endParaRPr lang="en-US"/>
        </a:p>
      </dgm:t>
    </dgm:pt>
    <dgm:pt modelId="{06BE9510-DBF5-40DB-8576-1C2A3CA90C5D}" type="sibTrans" cxnId="{967D8834-8AB2-4252-8459-AA6F523EFAA3}">
      <dgm:prSet/>
      <dgm:spPr/>
      <dgm:t>
        <a:bodyPr/>
        <a:lstStyle/>
        <a:p>
          <a:endParaRPr lang="en-US"/>
        </a:p>
      </dgm:t>
    </dgm:pt>
    <dgm:pt modelId="{8A475B42-D3F1-41B5-8A92-9492A361D8F6}">
      <dgm:prSet/>
      <dgm:spPr/>
      <dgm:t>
        <a:bodyPr/>
        <a:lstStyle/>
        <a:p>
          <a:r>
            <a:rPr lang="en-US" err="1"/>
            <a:t>Tilauksen</a:t>
          </a:r>
          <a:r>
            <a:rPr lang="en-US"/>
            <a:t> / </a:t>
          </a:r>
          <a:r>
            <a:rPr lang="en-US" err="1"/>
            <a:t>menopäätöksen</a:t>
          </a:r>
          <a:r>
            <a:rPr lang="en-US"/>
            <a:t> </a:t>
          </a:r>
          <a:r>
            <a:rPr lang="en-US" err="1"/>
            <a:t>hyväksyjä</a:t>
          </a:r>
          <a:endParaRPr lang="en-US"/>
        </a:p>
      </dgm:t>
    </dgm:pt>
    <dgm:pt modelId="{7F3A3318-6645-4871-A391-AFBF35C17611}" type="parTrans" cxnId="{47A34888-6B57-4A9D-9425-F752ACD80933}">
      <dgm:prSet/>
      <dgm:spPr/>
      <dgm:t>
        <a:bodyPr/>
        <a:lstStyle/>
        <a:p>
          <a:endParaRPr lang="en-US"/>
        </a:p>
      </dgm:t>
    </dgm:pt>
    <dgm:pt modelId="{80102586-3653-4449-86F4-A2E9A992536C}" type="sibTrans" cxnId="{47A34888-6B57-4A9D-9425-F752ACD80933}">
      <dgm:prSet/>
      <dgm:spPr/>
      <dgm:t>
        <a:bodyPr/>
        <a:lstStyle/>
        <a:p>
          <a:endParaRPr lang="en-US"/>
        </a:p>
      </dgm:t>
    </dgm:pt>
    <dgm:pt modelId="{B485868B-81EC-41C1-9158-E440BA84F237}">
      <dgm:prSet/>
      <dgm:spPr>
        <a:solidFill>
          <a:schemeClr val="accent1"/>
        </a:solidFill>
      </dgm:spPr>
      <dgm:t>
        <a:bodyPr/>
        <a:lstStyle/>
        <a:p>
          <a:r>
            <a:rPr lang="fi-FI"/>
            <a:t>Laskujen käsittelijä </a:t>
          </a:r>
        </a:p>
      </dgm:t>
    </dgm:pt>
    <dgm:pt modelId="{27C23292-D5BD-47D8-8226-3C55A4444105}" type="parTrans" cxnId="{B20EA2E2-0B11-46E4-A5D8-2B7D93533468}">
      <dgm:prSet/>
      <dgm:spPr/>
      <dgm:t>
        <a:bodyPr/>
        <a:lstStyle/>
        <a:p>
          <a:endParaRPr lang="en-US"/>
        </a:p>
      </dgm:t>
    </dgm:pt>
    <dgm:pt modelId="{545A2530-2D43-4D69-9338-5DBC3E39C0B4}" type="sibTrans" cxnId="{B20EA2E2-0B11-46E4-A5D8-2B7D93533468}">
      <dgm:prSet/>
      <dgm:spPr/>
      <dgm:t>
        <a:bodyPr/>
        <a:lstStyle/>
        <a:p>
          <a:endParaRPr lang="en-US"/>
        </a:p>
      </dgm:t>
    </dgm:pt>
    <dgm:pt modelId="{EA6F7F1F-B808-437A-B39E-F5AD46C3EAD7}">
      <dgm:prSet/>
      <dgm:spPr/>
      <dgm:t>
        <a:bodyPr/>
        <a:lstStyle/>
        <a:p>
          <a:r>
            <a:rPr lang="fi-FI"/>
            <a:t>Esimies/ laskujen hyväksyjä</a:t>
          </a:r>
        </a:p>
      </dgm:t>
    </dgm:pt>
    <dgm:pt modelId="{BF5E29E5-6561-49B9-ACDC-2826B1975437}" type="parTrans" cxnId="{753BE032-30E5-48CE-B3AB-1B2EABD93D90}">
      <dgm:prSet/>
      <dgm:spPr/>
      <dgm:t>
        <a:bodyPr/>
        <a:lstStyle/>
        <a:p>
          <a:endParaRPr lang="en-US"/>
        </a:p>
      </dgm:t>
    </dgm:pt>
    <dgm:pt modelId="{F05D4408-C77A-47D3-90F1-FFC5D4C0B5C8}" type="sibTrans" cxnId="{753BE032-30E5-48CE-B3AB-1B2EABD93D90}">
      <dgm:prSet/>
      <dgm:spPr/>
      <dgm:t>
        <a:bodyPr/>
        <a:lstStyle/>
        <a:p>
          <a:endParaRPr lang="en-US"/>
        </a:p>
      </dgm:t>
    </dgm:pt>
    <dgm:pt modelId="{E90EEA8A-E27C-4D70-8067-EED488E97FB0}">
      <dgm:prSet/>
      <dgm:spPr/>
      <dgm:t>
        <a:bodyPr/>
        <a:lstStyle/>
        <a:p>
          <a:r>
            <a:rPr lang="fi-FI"/>
            <a:t>Prosessikehittäjät</a:t>
          </a:r>
        </a:p>
      </dgm:t>
    </dgm:pt>
    <dgm:pt modelId="{4E6E95DD-1758-453F-BD73-4D5B2C72B840}" type="parTrans" cxnId="{ACF4B3A6-ED5B-4B10-8D7C-848B38BD50A2}">
      <dgm:prSet/>
      <dgm:spPr/>
      <dgm:t>
        <a:bodyPr/>
        <a:lstStyle/>
        <a:p>
          <a:endParaRPr lang="en-US"/>
        </a:p>
      </dgm:t>
    </dgm:pt>
    <dgm:pt modelId="{A3B05433-57D5-4D1C-82CD-79F1494FAA8E}" type="sibTrans" cxnId="{ACF4B3A6-ED5B-4B10-8D7C-848B38BD50A2}">
      <dgm:prSet/>
      <dgm:spPr/>
      <dgm:t>
        <a:bodyPr/>
        <a:lstStyle/>
        <a:p>
          <a:endParaRPr lang="en-US"/>
        </a:p>
      </dgm:t>
    </dgm:pt>
    <dgm:pt modelId="{5D72BD2A-C460-4EDA-8062-97B7D49DD88C}">
      <dgm:prSet/>
      <dgm:spPr/>
      <dgm:t>
        <a:bodyPr/>
        <a:lstStyle/>
        <a:p>
          <a:r>
            <a:rPr lang="fi-FI"/>
            <a:t>Sisäinen tarkastaja / </a:t>
          </a:r>
          <a:r>
            <a:rPr lang="fi-FI" err="1"/>
            <a:t>controller</a:t>
          </a:r>
          <a:endParaRPr lang="fi-FI"/>
        </a:p>
      </dgm:t>
    </dgm:pt>
    <dgm:pt modelId="{EDAC562C-081D-4D53-A492-365C23AFA211}" type="parTrans" cxnId="{07570933-2AC5-445C-BCB0-FBB55DCF55FB}">
      <dgm:prSet/>
      <dgm:spPr/>
      <dgm:t>
        <a:bodyPr/>
        <a:lstStyle/>
        <a:p>
          <a:endParaRPr lang="en-US"/>
        </a:p>
      </dgm:t>
    </dgm:pt>
    <dgm:pt modelId="{3A14FC60-AB5E-46EF-B09D-BF80E4D39CF4}" type="sibTrans" cxnId="{07570933-2AC5-445C-BCB0-FBB55DCF55FB}">
      <dgm:prSet/>
      <dgm:spPr/>
      <dgm:t>
        <a:bodyPr/>
        <a:lstStyle/>
        <a:p>
          <a:endParaRPr lang="en-US"/>
        </a:p>
      </dgm:t>
    </dgm:pt>
    <dgm:pt modelId="{1F6B9338-F7B9-442E-BE31-B828EC95C93D}">
      <dgm:prSet/>
      <dgm:spPr/>
      <dgm:t>
        <a:bodyPr/>
        <a:lstStyle/>
        <a:p>
          <a:r>
            <a:rPr lang="en-US" err="1"/>
            <a:t>Pääkäyttäjä</a:t>
          </a:r>
          <a:endParaRPr lang="fi-FI"/>
        </a:p>
      </dgm:t>
    </dgm:pt>
    <dgm:pt modelId="{59798322-5092-437A-A2EE-CCB989E2885C}" type="parTrans" cxnId="{6D2C060E-E096-4391-98B1-85E79C25FF6F}">
      <dgm:prSet/>
      <dgm:spPr/>
      <dgm:t>
        <a:bodyPr/>
        <a:lstStyle/>
        <a:p>
          <a:endParaRPr lang="en-US"/>
        </a:p>
      </dgm:t>
    </dgm:pt>
    <dgm:pt modelId="{99754566-D50E-42A4-9C67-8068C471F819}" type="sibTrans" cxnId="{6D2C060E-E096-4391-98B1-85E79C25FF6F}">
      <dgm:prSet/>
      <dgm:spPr/>
      <dgm:t>
        <a:bodyPr/>
        <a:lstStyle/>
        <a:p>
          <a:endParaRPr lang="en-US"/>
        </a:p>
      </dgm:t>
    </dgm:pt>
    <dgm:pt modelId="{C76B0CE4-0976-4CFC-94ED-92321B970F8D}">
      <dgm:prSet/>
      <dgm:spPr/>
      <dgm:t>
        <a:bodyPr/>
        <a:lstStyle/>
        <a:p>
          <a:r>
            <a:rPr lang="fi-FI"/>
            <a:t>Substanssi/ sisältöasiantuntija</a:t>
          </a:r>
        </a:p>
      </dgm:t>
    </dgm:pt>
    <dgm:pt modelId="{5B30C0D6-18F0-4271-8EC0-E379958D0E40}" type="parTrans" cxnId="{253D49D3-DCD9-4614-9FA3-82B57DCF7047}">
      <dgm:prSet/>
      <dgm:spPr/>
      <dgm:t>
        <a:bodyPr/>
        <a:lstStyle/>
        <a:p>
          <a:endParaRPr lang="en-US"/>
        </a:p>
      </dgm:t>
    </dgm:pt>
    <dgm:pt modelId="{4BA13FEB-9BD3-4CB1-BD8B-C04BC4B66C8D}" type="sibTrans" cxnId="{253D49D3-DCD9-4614-9FA3-82B57DCF7047}">
      <dgm:prSet/>
      <dgm:spPr/>
      <dgm:t>
        <a:bodyPr/>
        <a:lstStyle/>
        <a:p>
          <a:endParaRPr lang="en-US"/>
        </a:p>
      </dgm:t>
    </dgm:pt>
    <dgm:pt modelId="{408F3B89-38E8-4EAF-8693-367FA23D21E5}">
      <dgm:prSet/>
      <dgm:spPr/>
      <dgm:t>
        <a:bodyPr/>
        <a:lstStyle/>
        <a:p>
          <a:r>
            <a:rPr lang="fi-FI"/>
            <a:t>Hankintapäätöksen päätöksentekijä</a:t>
          </a:r>
        </a:p>
      </dgm:t>
    </dgm:pt>
    <dgm:pt modelId="{3407F1CB-A124-468D-B2A6-87341328EDBD}" type="parTrans" cxnId="{DEB58F10-CAC8-4FE9-A691-F824D59DE901}">
      <dgm:prSet/>
      <dgm:spPr/>
      <dgm:t>
        <a:bodyPr/>
        <a:lstStyle/>
        <a:p>
          <a:endParaRPr lang="en-US"/>
        </a:p>
      </dgm:t>
    </dgm:pt>
    <dgm:pt modelId="{38AC3498-F894-4D01-83A3-13DEB1661CA5}" type="sibTrans" cxnId="{DEB58F10-CAC8-4FE9-A691-F824D59DE901}">
      <dgm:prSet/>
      <dgm:spPr/>
      <dgm:t>
        <a:bodyPr/>
        <a:lstStyle/>
        <a:p>
          <a:endParaRPr lang="en-US"/>
        </a:p>
      </dgm:t>
    </dgm:pt>
    <dgm:pt modelId="{4417A5A2-373E-4B3E-8CDB-2769A5F6163C}">
      <dgm:prSet/>
      <dgm:spPr>
        <a:solidFill>
          <a:schemeClr val="accent1"/>
        </a:solidFill>
      </dgm:spPr>
      <dgm:t>
        <a:bodyPr/>
        <a:lstStyle/>
        <a:p>
          <a:r>
            <a:rPr lang="en-US" err="1"/>
            <a:t>Tilaaja</a:t>
          </a:r>
          <a:endParaRPr lang="fi-FI"/>
        </a:p>
      </dgm:t>
    </dgm:pt>
    <dgm:pt modelId="{C1AE36A1-6883-4827-BB09-1F1F318DF89E}" type="parTrans" cxnId="{A6D67E91-056B-4287-B3E5-0959405D0388}">
      <dgm:prSet/>
      <dgm:spPr/>
      <dgm:t>
        <a:bodyPr/>
        <a:lstStyle/>
        <a:p>
          <a:endParaRPr lang="en-US"/>
        </a:p>
      </dgm:t>
    </dgm:pt>
    <dgm:pt modelId="{7453877B-2EA3-4847-852A-F0D7BAB8A990}" type="sibTrans" cxnId="{A6D67E91-056B-4287-B3E5-0959405D0388}">
      <dgm:prSet/>
      <dgm:spPr/>
      <dgm:t>
        <a:bodyPr/>
        <a:lstStyle/>
        <a:p>
          <a:endParaRPr lang="en-US"/>
        </a:p>
      </dgm:t>
    </dgm:pt>
    <dgm:pt modelId="{5736C586-C3AB-41CA-BCEA-17B943136B7F}" type="pres">
      <dgm:prSet presAssocID="{B8069BE4-5717-4350-8A5E-DEC76D8804DB}" presName="diagram" presStyleCnt="0">
        <dgm:presLayoutVars>
          <dgm:dir/>
          <dgm:resizeHandles val="exact"/>
        </dgm:presLayoutVars>
      </dgm:prSet>
      <dgm:spPr/>
    </dgm:pt>
    <dgm:pt modelId="{3A9941E0-235B-416C-BD2B-43598C78D522}" type="pres">
      <dgm:prSet presAssocID="{9BE9B09C-E585-46AB-99E3-2E9C5D587679}" presName="node" presStyleLbl="node1" presStyleIdx="0" presStyleCnt="15">
        <dgm:presLayoutVars>
          <dgm:bulletEnabled val="1"/>
        </dgm:presLayoutVars>
      </dgm:prSet>
      <dgm:spPr/>
    </dgm:pt>
    <dgm:pt modelId="{AEB3505C-53B2-4417-832C-C4488514B380}" type="pres">
      <dgm:prSet presAssocID="{744F7A08-AB58-4E91-B7D8-3C35A580F349}" presName="sibTrans" presStyleCnt="0"/>
      <dgm:spPr/>
    </dgm:pt>
    <dgm:pt modelId="{D24230F5-F4BE-44DB-8BB7-E2866CB19159}" type="pres">
      <dgm:prSet presAssocID="{84328EA2-02F2-4D25-9CA0-9F2DB269AA53}" presName="node" presStyleLbl="node1" presStyleIdx="1" presStyleCnt="15">
        <dgm:presLayoutVars>
          <dgm:bulletEnabled val="1"/>
        </dgm:presLayoutVars>
      </dgm:prSet>
      <dgm:spPr/>
    </dgm:pt>
    <dgm:pt modelId="{BABA411F-B300-42FE-B309-9FD049220E7E}" type="pres">
      <dgm:prSet presAssocID="{408224E8-26D8-4066-90D3-22C5C8CA74E9}" presName="sibTrans" presStyleCnt="0"/>
      <dgm:spPr/>
    </dgm:pt>
    <dgm:pt modelId="{F30759ED-0D67-419F-BC21-2874FDE88FE1}" type="pres">
      <dgm:prSet presAssocID="{EA39647B-0E8D-4220-B075-8B820FE3DDD3}" presName="node" presStyleLbl="node1" presStyleIdx="2" presStyleCnt="15">
        <dgm:presLayoutVars>
          <dgm:bulletEnabled val="1"/>
        </dgm:presLayoutVars>
      </dgm:prSet>
      <dgm:spPr/>
    </dgm:pt>
    <dgm:pt modelId="{9091023F-5AFB-4743-B2DB-29EEB6E3D257}" type="pres">
      <dgm:prSet presAssocID="{93376DDD-A7F9-45B2-93D8-3CC2C4D7F090}" presName="sibTrans" presStyleCnt="0"/>
      <dgm:spPr/>
    </dgm:pt>
    <dgm:pt modelId="{31E6C735-15F2-438B-BBC9-1940D0EA17DF}" type="pres">
      <dgm:prSet presAssocID="{408F3B89-38E8-4EAF-8693-367FA23D21E5}" presName="node" presStyleLbl="node1" presStyleIdx="3" presStyleCnt="15">
        <dgm:presLayoutVars>
          <dgm:bulletEnabled val="1"/>
        </dgm:presLayoutVars>
      </dgm:prSet>
      <dgm:spPr/>
    </dgm:pt>
    <dgm:pt modelId="{6C793C2E-5FD5-4AD8-A487-69FE7C0C267A}" type="pres">
      <dgm:prSet presAssocID="{38AC3498-F894-4D01-83A3-13DEB1661CA5}" presName="sibTrans" presStyleCnt="0"/>
      <dgm:spPr/>
    </dgm:pt>
    <dgm:pt modelId="{5B41D2BC-E662-433C-942C-81C9015608F8}" type="pres">
      <dgm:prSet presAssocID="{FEF15A8D-35CF-487E-924F-6AE42D6C5EFD}" presName="node" presStyleLbl="node1" presStyleIdx="4" presStyleCnt="15">
        <dgm:presLayoutVars>
          <dgm:bulletEnabled val="1"/>
        </dgm:presLayoutVars>
      </dgm:prSet>
      <dgm:spPr/>
    </dgm:pt>
    <dgm:pt modelId="{660C3203-29D0-46F2-AF58-7F5540CC50FE}" type="pres">
      <dgm:prSet presAssocID="{E741FBDF-6F21-4D8E-BCEA-A42D3F1C9BE1}" presName="sibTrans" presStyleCnt="0"/>
      <dgm:spPr/>
    </dgm:pt>
    <dgm:pt modelId="{373B7AEA-6018-473E-B2DA-2CF9BA8023CF}" type="pres">
      <dgm:prSet presAssocID="{C76B0CE4-0976-4CFC-94ED-92321B970F8D}" presName="node" presStyleLbl="node1" presStyleIdx="5" presStyleCnt="15">
        <dgm:presLayoutVars>
          <dgm:bulletEnabled val="1"/>
        </dgm:presLayoutVars>
      </dgm:prSet>
      <dgm:spPr/>
    </dgm:pt>
    <dgm:pt modelId="{50840C57-518F-4469-8DA5-A655CB30F185}" type="pres">
      <dgm:prSet presAssocID="{4BA13FEB-9BD3-4CB1-BD8B-C04BC4B66C8D}" presName="sibTrans" presStyleCnt="0"/>
      <dgm:spPr/>
    </dgm:pt>
    <dgm:pt modelId="{65DF631A-3A35-444C-A7CD-58B44D2165DE}" type="pres">
      <dgm:prSet presAssocID="{E3C4FE68-DCC1-492D-BA66-4599077F2EA3}" presName="node" presStyleLbl="node1" presStyleIdx="6" presStyleCnt="15">
        <dgm:presLayoutVars>
          <dgm:bulletEnabled val="1"/>
        </dgm:presLayoutVars>
      </dgm:prSet>
      <dgm:spPr/>
    </dgm:pt>
    <dgm:pt modelId="{31EC9CBF-7A57-41EC-9563-7DEA6AA68DFB}" type="pres">
      <dgm:prSet presAssocID="{C3ED09F0-4147-42FD-AD37-40C05C1E7382}" presName="sibTrans" presStyleCnt="0"/>
      <dgm:spPr/>
    </dgm:pt>
    <dgm:pt modelId="{B4717FE1-4D88-4859-8C66-D50E172355F4}" type="pres">
      <dgm:prSet presAssocID="{4417A5A2-373E-4B3E-8CDB-2769A5F6163C}" presName="node" presStyleLbl="node1" presStyleIdx="7" presStyleCnt="15">
        <dgm:presLayoutVars>
          <dgm:bulletEnabled val="1"/>
        </dgm:presLayoutVars>
      </dgm:prSet>
      <dgm:spPr/>
    </dgm:pt>
    <dgm:pt modelId="{244BBF84-7DDD-4273-B549-34349C9433AA}" type="pres">
      <dgm:prSet presAssocID="{7453877B-2EA3-4847-852A-F0D7BAB8A990}" presName="sibTrans" presStyleCnt="0"/>
      <dgm:spPr/>
    </dgm:pt>
    <dgm:pt modelId="{DDEECD23-1BB5-43B3-952A-B4A4C1134981}" type="pres">
      <dgm:prSet presAssocID="{2115D062-F017-45F1-A6B3-F0FE33920016}" presName="node" presStyleLbl="node1" presStyleIdx="8" presStyleCnt="15">
        <dgm:presLayoutVars>
          <dgm:bulletEnabled val="1"/>
        </dgm:presLayoutVars>
      </dgm:prSet>
      <dgm:spPr/>
    </dgm:pt>
    <dgm:pt modelId="{4EE4CBB3-7CE6-49A8-8818-663E58D43368}" type="pres">
      <dgm:prSet presAssocID="{06BE9510-DBF5-40DB-8576-1C2A3CA90C5D}" presName="sibTrans" presStyleCnt="0"/>
      <dgm:spPr/>
    </dgm:pt>
    <dgm:pt modelId="{3A0F0AC3-891F-48A0-A6BF-771E30A4F3EC}" type="pres">
      <dgm:prSet presAssocID="{8A475B42-D3F1-41B5-8A92-9492A361D8F6}" presName="node" presStyleLbl="node1" presStyleIdx="9" presStyleCnt="15">
        <dgm:presLayoutVars>
          <dgm:bulletEnabled val="1"/>
        </dgm:presLayoutVars>
      </dgm:prSet>
      <dgm:spPr/>
    </dgm:pt>
    <dgm:pt modelId="{4AD9F070-6BF4-4E80-A6EA-9CD22DE4DFC5}" type="pres">
      <dgm:prSet presAssocID="{80102586-3653-4449-86F4-A2E9A992536C}" presName="sibTrans" presStyleCnt="0"/>
      <dgm:spPr/>
    </dgm:pt>
    <dgm:pt modelId="{DADB4599-CB9D-4C5B-B54A-02F6C9F6BE35}" type="pres">
      <dgm:prSet presAssocID="{B485868B-81EC-41C1-9158-E440BA84F237}" presName="node" presStyleLbl="node1" presStyleIdx="10" presStyleCnt="15">
        <dgm:presLayoutVars>
          <dgm:bulletEnabled val="1"/>
        </dgm:presLayoutVars>
      </dgm:prSet>
      <dgm:spPr/>
    </dgm:pt>
    <dgm:pt modelId="{FA356CF5-389B-4AB8-B482-63025039ED03}" type="pres">
      <dgm:prSet presAssocID="{545A2530-2D43-4D69-9338-5DBC3E39C0B4}" presName="sibTrans" presStyleCnt="0"/>
      <dgm:spPr/>
    </dgm:pt>
    <dgm:pt modelId="{B2ECCA92-8F6A-445B-994C-476B3D863C6D}" type="pres">
      <dgm:prSet presAssocID="{EA6F7F1F-B808-437A-B39E-F5AD46C3EAD7}" presName="node" presStyleLbl="node1" presStyleIdx="11" presStyleCnt="15">
        <dgm:presLayoutVars>
          <dgm:bulletEnabled val="1"/>
        </dgm:presLayoutVars>
      </dgm:prSet>
      <dgm:spPr/>
    </dgm:pt>
    <dgm:pt modelId="{4A8B279C-A3A4-4972-9AC8-DF7EFB5D4214}" type="pres">
      <dgm:prSet presAssocID="{F05D4408-C77A-47D3-90F1-FFC5D4C0B5C8}" presName="sibTrans" presStyleCnt="0"/>
      <dgm:spPr/>
    </dgm:pt>
    <dgm:pt modelId="{79AC7178-9F21-4CB7-B207-DFF616A6A841}" type="pres">
      <dgm:prSet presAssocID="{E90EEA8A-E27C-4D70-8067-EED488E97FB0}" presName="node" presStyleLbl="node1" presStyleIdx="12" presStyleCnt="15">
        <dgm:presLayoutVars>
          <dgm:bulletEnabled val="1"/>
        </dgm:presLayoutVars>
      </dgm:prSet>
      <dgm:spPr/>
    </dgm:pt>
    <dgm:pt modelId="{EAD6C65B-77AC-4DC5-8D9A-3E1D513467B5}" type="pres">
      <dgm:prSet presAssocID="{A3B05433-57D5-4D1C-82CD-79F1494FAA8E}" presName="sibTrans" presStyleCnt="0"/>
      <dgm:spPr/>
    </dgm:pt>
    <dgm:pt modelId="{00F8B1F3-E441-4B7B-88F9-71130DAA2FA9}" type="pres">
      <dgm:prSet presAssocID="{5D72BD2A-C460-4EDA-8062-97B7D49DD88C}" presName="node" presStyleLbl="node1" presStyleIdx="13" presStyleCnt="15">
        <dgm:presLayoutVars>
          <dgm:bulletEnabled val="1"/>
        </dgm:presLayoutVars>
      </dgm:prSet>
      <dgm:spPr/>
    </dgm:pt>
    <dgm:pt modelId="{4AAAD20E-253E-4EE0-8E5C-B85C61B8D9D1}" type="pres">
      <dgm:prSet presAssocID="{3A14FC60-AB5E-46EF-B09D-BF80E4D39CF4}" presName="sibTrans" presStyleCnt="0"/>
      <dgm:spPr/>
    </dgm:pt>
    <dgm:pt modelId="{49247E6B-8CAC-4842-A7CB-C5A843E13CA7}" type="pres">
      <dgm:prSet presAssocID="{1F6B9338-F7B9-442E-BE31-B828EC95C93D}" presName="node" presStyleLbl="node1" presStyleIdx="14" presStyleCnt="15">
        <dgm:presLayoutVars>
          <dgm:bulletEnabled val="1"/>
        </dgm:presLayoutVars>
      </dgm:prSet>
      <dgm:spPr/>
    </dgm:pt>
  </dgm:ptLst>
  <dgm:cxnLst>
    <dgm:cxn modelId="{DAD84A00-0257-4DC0-A55D-0128CF0BA661}" type="presOf" srcId="{EA39647B-0E8D-4220-B075-8B820FE3DDD3}" destId="{F30759ED-0D67-419F-BC21-2874FDE88FE1}" srcOrd="0" destOrd="0" presId="urn:microsoft.com/office/officeart/2005/8/layout/default"/>
    <dgm:cxn modelId="{6D2C060E-E096-4391-98B1-85E79C25FF6F}" srcId="{B8069BE4-5717-4350-8A5E-DEC76D8804DB}" destId="{1F6B9338-F7B9-442E-BE31-B828EC95C93D}" srcOrd="14" destOrd="0" parTransId="{59798322-5092-437A-A2EE-CCB989E2885C}" sibTransId="{99754566-D50E-42A4-9C67-8068C471F819}"/>
    <dgm:cxn modelId="{65199C0F-2054-4682-BC49-6A6B44D1EE6F}" type="presOf" srcId="{B485868B-81EC-41C1-9158-E440BA84F237}" destId="{DADB4599-CB9D-4C5B-B54A-02F6C9F6BE35}" srcOrd="0" destOrd="0" presId="urn:microsoft.com/office/officeart/2005/8/layout/default"/>
    <dgm:cxn modelId="{DEB58F10-CAC8-4FE9-A691-F824D59DE901}" srcId="{B8069BE4-5717-4350-8A5E-DEC76D8804DB}" destId="{408F3B89-38E8-4EAF-8693-367FA23D21E5}" srcOrd="3" destOrd="0" parTransId="{3407F1CB-A124-468D-B2A6-87341328EDBD}" sibTransId="{38AC3498-F894-4D01-83A3-13DEB1661CA5}"/>
    <dgm:cxn modelId="{22EF942C-3C3E-4B6D-A5A1-2CB391FEB6FB}" type="presOf" srcId="{1F6B9338-F7B9-442E-BE31-B828EC95C93D}" destId="{49247E6B-8CAC-4842-A7CB-C5A843E13CA7}" srcOrd="0" destOrd="0" presId="urn:microsoft.com/office/officeart/2005/8/layout/default"/>
    <dgm:cxn modelId="{9311592F-9BA7-48A1-B9E5-78A319F8A159}" type="presOf" srcId="{FEF15A8D-35CF-487E-924F-6AE42D6C5EFD}" destId="{5B41D2BC-E662-433C-942C-81C9015608F8}" srcOrd="0" destOrd="0" presId="urn:microsoft.com/office/officeart/2005/8/layout/default"/>
    <dgm:cxn modelId="{753BE032-30E5-48CE-B3AB-1B2EABD93D90}" srcId="{B8069BE4-5717-4350-8A5E-DEC76D8804DB}" destId="{EA6F7F1F-B808-437A-B39E-F5AD46C3EAD7}" srcOrd="11" destOrd="0" parTransId="{BF5E29E5-6561-49B9-ACDC-2826B1975437}" sibTransId="{F05D4408-C77A-47D3-90F1-FFC5D4C0B5C8}"/>
    <dgm:cxn modelId="{07570933-2AC5-445C-BCB0-FBB55DCF55FB}" srcId="{B8069BE4-5717-4350-8A5E-DEC76D8804DB}" destId="{5D72BD2A-C460-4EDA-8062-97B7D49DD88C}" srcOrd="13" destOrd="0" parTransId="{EDAC562C-081D-4D53-A492-365C23AFA211}" sibTransId="{3A14FC60-AB5E-46EF-B09D-BF80E4D39CF4}"/>
    <dgm:cxn modelId="{967D8834-8AB2-4252-8459-AA6F523EFAA3}" srcId="{B8069BE4-5717-4350-8A5E-DEC76D8804DB}" destId="{2115D062-F017-45F1-A6B3-F0FE33920016}" srcOrd="8" destOrd="0" parTransId="{77C13B4B-773E-4DEE-B3A7-199614954741}" sibTransId="{06BE9510-DBF5-40DB-8576-1C2A3CA90C5D}"/>
    <dgm:cxn modelId="{B9687E36-6A78-4D09-AA56-68214E0B3601}" type="presOf" srcId="{C76B0CE4-0976-4CFC-94ED-92321B970F8D}" destId="{373B7AEA-6018-473E-B2DA-2CF9BA8023CF}" srcOrd="0" destOrd="0" presId="urn:microsoft.com/office/officeart/2005/8/layout/default"/>
    <dgm:cxn modelId="{F35A9E3F-302A-4169-B92B-24130E211CB4}" srcId="{B8069BE4-5717-4350-8A5E-DEC76D8804DB}" destId="{FEF15A8D-35CF-487E-924F-6AE42D6C5EFD}" srcOrd="4" destOrd="0" parTransId="{CD332915-612E-4C97-96BF-B4C3CBE33073}" sibTransId="{E741FBDF-6F21-4D8E-BCEA-A42D3F1C9BE1}"/>
    <dgm:cxn modelId="{5787946C-3CF2-4401-90AA-4FDA4382B6C8}" type="presOf" srcId="{9BE9B09C-E585-46AB-99E3-2E9C5D587679}" destId="{3A9941E0-235B-416C-BD2B-43598C78D522}" srcOrd="0" destOrd="0" presId="urn:microsoft.com/office/officeart/2005/8/layout/default"/>
    <dgm:cxn modelId="{AE6DA16C-06D5-468A-8FDF-F63A44D419A7}" type="presOf" srcId="{84328EA2-02F2-4D25-9CA0-9F2DB269AA53}" destId="{D24230F5-F4BE-44DB-8BB7-E2866CB19159}" srcOrd="0" destOrd="0" presId="urn:microsoft.com/office/officeart/2005/8/layout/default"/>
    <dgm:cxn modelId="{363B0E6D-7972-4BC0-B792-B309E7056EC1}" srcId="{B8069BE4-5717-4350-8A5E-DEC76D8804DB}" destId="{EA39647B-0E8D-4220-B075-8B820FE3DDD3}" srcOrd="2" destOrd="0" parTransId="{D5D4E2A3-4F6A-46D9-AED6-9EB13CB6DE3D}" sibTransId="{93376DDD-A7F9-45B2-93D8-3CC2C4D7F090}"/>
    <dgm:cxn modelId="{2448914E-01FF-4BAA-9BCF-B0CA82DE9618}" srcId="{B8069BE4-5717-4350-8A5E-DEC76D8804DB}" destId="{E3C4FE68-DCC1-492D-BA66-4599077F2EA3}" srcOrd="6" destOrd="0" parTransId="{A83C7563-F4C9-4D43-B98D-2250E3B5485B}" sibTransId="{C3ED09F0-4147-42FD-AD37-40C05C1E7382}"/>
    <dgm:cxn modelId="{FEAC3B55-E8C7-40D0-AFA0-9566B45EF714}" type="presOf" srcId="{E3C4FE68-DCC1-492D-BA66-4599077F2EA3}" destId="{65DF631A-3A35-444C-A7CD-58B44D2165DE}" srcOrd="0" destOrd="0" presId="urn:microsoft.com/office/officeart/2005/8/layout/default"/>
    <dgm:cxn modelId="{4727DE76-7ABA-4BA8-9B76-227976DA2F34}" type="presOf" srcId="{4417A5A2-373E-4B3E-8CDB-2769A5F6163C}" destId="{B4717FE1-4D88-4859-8C66-D50E172355F4}" srcOrd="0" destOrd="0" presId="urn:microsoft.com/office/officeart/2005/8/layout/default"/>
    <dgm:cxn modelId="{D7F45C81-A6C6-43AE-9735-DC5C4104A87B}" type="presOf" srcId="{EA6F7F1F-B808-437A-B39E-F5AD46C3EAD7}" destId="{B2ECCA92-8F6A-445B-994C-476B3D863C6D}" srcOrd="0" destOrd="0" presId="urn:microsoft.com/office/officeart/2005/8/layout/default"/>
    <dgm:cxn modelId="{47A34888-6B57-4A9D-9425-F752ACD80933}" srcId="{B8069BE4-5717-4350-8A5E-DEC76D8804DB}" destId="{8A475B42-D3F1-41B5-8A92-9492A361D8F6}" srcOrd="9" destOrd="0" parTransId="{7F3A3318-6645-4871-A391-AFBF35C17611}" sibTransId="{80102586-3653-4449-86F4-A2E9A992536C}"/>
    <dgm:cxn modelId="{A6D67E91-056B-4287-B3E5-0959405D0388}" srcId="{B8069BE4-5717-4350-8A5E-DEC76D8804DB}" destId="{4417A5A2-373E-4B3E-8CDB-2769A5F6163C}" srcOrd="7" destOrd="0" parTransId="{C1AE36A1-6883-4827-BB09-1F1F318DF89E}" sibTransId="{7453877B-2EA3-4847-852A-F0D7BAB8A990}"/>
    <dgm:cxn modelId="{5B5EDF99-7956-4211-91F7-1704F9DC7865}" srcId="{B8069BE4-5717-4350-8A5E-DEC76D8804DB}" destId="{9BE9B09C-E585-46AB-99E3-2E9C5D587679}" srcOrd="0" destOrd="0" parTransId="{21E67C7F-7DA7-4671-88D6-890AF8D812C6}" sibTransId="{744F7A08-AB58-4E91-B7D8-3C35A580F349}"/>
    <dgm:cxn modelId="{48ABCC9B-9133-4A81-8D7B-16BAE886ED4C}" type="presOf" srcId="{8A475B42-D3F1-41B5-8A92-9492A361D8F6}" destId="{3A0F0AC3-891F-48A0-A6BF-771E30A4F3EC}" srcOrd="0" destOrd="0" presId="urn:microsoft.com/office/officeart/2005/8/layout/default"/>
    <dgm:cxn modelId="{ACF4B3A6-ED5B-4B10-8D7C-848B38BD50A2}" srcId="{B8069BE4-5717-4350-8A5E-DEC76D8804DB}" destId="{E90EEA8A-E27C-4D70-8067-EED488E97FB0}" srcOrd="12" destOrd="0" parTransId="{4E6E95DD-1758-453F-BD73-4D5B2C72B840}" sibTransId="{A3B05433-57D5-4D1C-82CD-79F1494FAA8E}"/>
    <dgm:cxn modelId="{AE041EB6-B2BA-4078-83D9-FD1319FB4AAF}" type="presOf" srcId="{B8069BE4-5717-4350-8A5E-DEC76D8804DB}" destId="{5736C586-C3AB-41CA-BCEA-17B943136B7F}" srcOrd="0" destOrd="0" presId="urn:microsoft.com/office/officeart/2005/8/layout/default"/>
    <dgm:cxn modelId="{26300EB7-F494-4624-AE29-2DFE201EFF74}" srcId="{B8069BE4-5717-4350-8A5E-DEC76D8804DB}" destId="{84328EA2-02F2-4D25-9CA0-9F2DB269AA53}" srcOrd="1" destOrd="0" parTransId="{4F69CD0A-6300-45B5-BE69-41C07DE3022B}" sibTransId="{408224E8-26D8-4066-90D3-22C5C8CA74E9}"/>
    <dgm:cxn modelId="{253D49D3-DCD9-4614-9FA3-82B57DCF7047}" srcId="{B8069BE4-5717-4350-8A5E-DEC76D8804DB}" destId="{C76B0CE4-0976-4CFC-94ED-92321B970F8D}" srcOrd="5" destOrd="0" parTransId="{5B30C0D6-18F0-4271-8EC0-E379958D0E40}" sibTransId="{4BA13FEB-9BD3-4CB1-BD8B-C04BC4B66C8D}"/>
    <dgm:cxn modelId="{768694D7-5271-43E6-A536-15BD536FE307}" type="presOf" srcId="{408F3B89-38E8-4EAF-8693-367FA23D21E5}" destId="{31E6C735-15F2-438B-BBC9-1940D0EA17DF}" srcOrd="0" destOrd="0" presId="urn:microsoft.com/office/officeart/2005/8/layout/default"/>
    <dgm:cxn modelId="{B20EA2E2-0B11-46E4-A5D8-2B7D93533468}" srcId="{B8069BE4-5717-4350-8A5E-DEC76D8804DB}" destId="{B485868B-81EC-41C1-9158-E440BA84F237}" srcOrd="10" destOrd="0" parTransId="{27C23292-D5BD-47D8-8226-3C55A4444105}" sibTransId="{545A2530-2D43-4D69-9338-5DBC3E39C0B4}"/>
    <dgm:cxn modelId="{E10599E5-E23E-4AFD-A478-20B52F533BB5}" type="presOf" srcId="{5D72BD2A-C460-4EDA-8062-97B7D49DD88C}" destId="{00F8B1F3-E441-4B7B-88F9-71130DAA2FA9}" srcOrd="0" destOrd="0" presId="urn:microsoft.com/office/officeart/2005/8/layout/default"/>
    <dgm:cxn modelId="{AF7653EE-C0E4-4667-B562-78670016FD71}" type="presOf" srcId="{E90EEA8A-E27C-4D70-8067-EED488E97FB0}" destId="{79AC7178-9F21-4CB7-B207-DFF616A6A841}" srcOrd="0" destOrd="0" presId="urn:microsoft.com/office/officeart/2005/8/layout/default"/>
    <dgm:cxn modelId="{91592DF4-E784-4709-86F2-9D7CFB911961}" type="presOf" srcId="{2115D062-F017-45F1-A6B3-F0FE33920016}" destId="{DDEECD23-1BB5-43B3-952A-B4A4C1134981}" srcOrd="0" destOrd="0" presId="urn:microsoft.com/office/officeart/2005/8/layout/default"/>
    <dgm:cxn modelId="{6E7C9445-0224-4E06-9BDD-225E5EB9FB49}" type="presParOf" srcId="{5736C586-C3AB-41CA-BCEA-17B943136B7F}" destId="{3A9941E0-235B-416C-BD2B-43598C78D522}" srcOrd="0" destOrd="0" presId="urn:microsoft.com/office/officeart/2005/8/layout/default"/>
    <dgm:cxn modelId="{10F11A1F-5939-47C0-A7AD-7020E8830A3E}" type="presParOf" srcId="{5736C586-C3AB-41CA-BCEA-17B943136B7F}" destId="{AEB3505C-53B2-4417-832C-C4488514B380}" srcOrd="1" destOrd="0" presId="urn:microsoft.com/office/officeart/2005/8/layout/default"/>
    <dgm:cxn modelId="{E5459EA0-204B-480E-8E2E-2360EB09DD7E}" type="presParOf" srcId="{5736C586-C3AB-41CA-BCEA-17B943136B7F}" destId="{D24230F5-F4BE-44DB-8BB7-E2866CB19159}" srcOrd="2" destOrd="0" presId="urn:microsoft.com/office/officeart/2005/8/layout/default"/>
    <dgm:cxn modelId="{7148940D-CE1D-4088-97C2-630813406586}" type="presParOf" srcId="{5736C586-C3AB-41CA-BCEA-17B943136B7F}" destId="{BABA411F-B300-42FE-B309-9FD049220E7E}" srcOrd="3" destOrd="0" presId="urn:microsoft.com/office/officeart/2005/8/layout/default"/>
    <dgm:cxn modelId="{CDBB1DBF-2748-459E-8E68-F24A8D59365E}" type="presParOf" srcId="{5736C586-C3AB-41CA-BCEA-17B943136B7F}" destId="{F30759ED-0D67-419F-BC21-2874FDE88FE1}" srcOrd="4" destOrd="0" presId="urn:microsoft.com/office/officeart/2005/8/layout/default"/>
    <dgm:cxn modelId="{2B477069-D480-4DA5-A8E1-E9EAED627504}" type="presParOf" srcId="{5736C586-C3AB-41CA-BCEA-17B943136B7F}" destId="{9091023F-5AFB-4743-B2DB-29EEB6E3D257}" srcOrd="5" destOrd="0" presId="urn:microsoft.com/office/officeart/2005/8/layout/default"/>
    <dgm:cxn modelId="{C227F444-AC38-47C1-B98A-1AC5CE812CF3}" type="presParOf" srcId="{5736C586-C3AB-41CA-BCEA-17B943136B7F}" destId="{31E6C735-15F2-438B-BBC9-1940D0EA17DF}" srcOrd="6" destOrd="0" presId="urn:microsoft.com/office/officeart/2005/8/layout/default"/>
    <dgm:cxn modelId="{BB814563-1997-4985-AB96-6EB53E942170}" type="presParOf" srcId="{5736C586-C3AB-41CA-BCEA-17B943136B7F}" destId="{6C793C2E-5FD5-4AD8-A487-69FE7C0C267A}" srcOrd="7" destOrd="0" presId="urn:microsoft.com/office/officeart/2005/8/layout/default"/>
    <dgm:cxn modelId="{637DE95C-00B6-417A-ACDF-EAC283B00B3A}" type="presParOf" srcId="{5736C586-C3AB-41CA-BCEA-17B943136B7F}" destId="{5B41D2BC-E662-433C-942C-81C9015608F8}" srcOrd="8" destOrd="0" presId="urn:microsoft.com/office/officeart/2005/8/layout/default"/>
    <dgm:cxn modelId="{318E575B-F91E-4162-AF76-E6D44340B598}" type="presParOf" srcId="{5736C586-C3AB-41CA-BCEA-17B943136B7F}" destId="{660C3203-29D0-46F2-AF58-7F5540CC50FE}" srcOrd="9" destOrd="0" presId="urn:microsoft.com/office/officeart/2005/8/layout/default"/>
    <dgm:cxn modelId="{54A5D0A6-9A67-4B4F-B260-876808D9D672}" type="presParOf" srcId="{5736C586-C3AB-41CA-BCEA-17B943136B7F}" destId="{373B7AEA-6018-473E-B2DA-2CF9BA8023CF}" srcOrd="10" destOrd="0" presId="urn:microsoft.com/office/officeart/2005/8/layout/default"/>
    <dgm:cxn modelId="{D0875D64-9607-4D9E-B95C-F27DD99A81CA}" type="presParOf" srcId="{5736C586-C3AB-41CA-BCEA-17B943136B7F}" destId="{50840C57-518F-4469-8DA5-A655CB30F185}" srcOrd="11" destOrd="0" presId="urn:microsoft.com/office/officeart/2005/8/layout/default"/>
    <dgm:cxn modelId="{1B974BE5-B734-4827-9912-6A7A856857BC}" type="presParOf" srcId="{5736C586-C3AB-41CA-BCEA-17B943136B7F}" destId="{65DF631A-3A35-444C-A7CD-58B44D2165DE}" srcOrd="12" destOrd="0" presId="urn:microsoft.com/office/officeart/2005/8/layout/default"/>
    <dgm:cxn modelId="{186A9846-FAEB-4B41-9FC9-028A753EB878}" type="presParOf" srcId="{5736C586-C3AB-41CA-BCEA-17B943136B7F}" destId="{31EC9CBF-7A57-41EC-9563-7DEA6AA68DFB}" srcOrd="13" destOrd="0" presId="urn:microsoft.com/office/officeart/2005/8/layout/default"/>
    <dgm:cxn modelId="{171F3157-8FDC-4E4E-88FC-98511CDC881B}" type="presParOf" srcId="{5736C586-C3AB-41CA-BCEA-17B943136B7F}" destId="{B4717FE1-4D88-4859-8C66-D50E172355F4}" srcOrd="14" destOrd="0" presId="urn:microsoft.com/office/officeart/2005/8/layout/default"/>
    <dgm:cxn modelId="{DC2C9EEB-DEF4-48AF-BCFE-3AB4D1A9E61C}" type="presParOf" srcId="{5736C586-C3AB-41CA-BCEA-17B943136B7F}" destId="{244BBF84-7DDD-4273-B549-34349C9433AA}" srcOrd="15" destOrd="0" presId="urn:microsoft.com/office/officeart/2005/8/layout/default"/>
    <dgm:cxn modelId="{973BF9DB-E5B0-44E9-A147-D8585933E89A}" type="presParOf" srcId="{5736C586-C3AB-41CA-BCEA-17B943136B7F}" destId="{DDEECD23-1BB5-43B3-952A-B4A4C1134981}" srcOrd="16" destOrd="0" presId="urn:microsoft.com/office/officeart/2005/8/layout/default"/>
    <dgm:cxn modelId="{4DE1FB91-2E3E-4EF9-A2B8-92915FD23EEF}" type="presParOf" srcId="{5736C586-C3AB-41CA-BCEA-17B943136B7F}" destId="{4EE4CBB3-7CE6-49A8-8818-663E58D43368}" srcOrd="17" destOrd="0" presId="urn:microsoft.com/office/officeart/2005/8/layout/default"/>
    <dgm:cxn modelId="{4A5D0767-9844-4479-B732-1235E74F5FA8}" type="presParOf" srcId="{5736C586-C3AB-41CA-BCEA-17B943136B7F}" destId="{3A0F0AC3-891F-48A0-A6BF-771E30A4F3EC}" srcOrd="18" destOrd="0" presId="urn:microsoft.com/office/officeart/2005/8/layout/default"/>
    <dgm:cxn modelId="{24AFD1A4-DC8F-43C5-90C5-765887B526AD}" type="presParOf" srcId="{5736C586-C3AB-41CA-BCEA-17B943136B7F}" destId="{4AD9F070-6BF4-4E80-A6EA-9CD22DE4DFC5}" srcOrd="19" destOrd="0" presId="urn:microsoft.com/office/officeart/2005/8/layout/default"/>
    <dgm:cxn modelId="{949B114D-7FEB-43B6-8915-664218E3FD4A}" type="presParOf" srcId="{5736C586-C3AB-41CA-BCEA-17B943136B7F}" destId="{DADB4599-CB9D-4C5B-B54A-02F6C9F6BE35}" srcOrd="20" destOrd="0" presId="urn:microsoft.com/office/officeart/2005/8/layout/default"/>
    <dgm:cxn modelId="{8204BE86-8A8A-428E-8F6C-101A960FF2B8}" type="presParOf" srcId="{5736C586-C3AB-41CA-BCEA-17B943136B7F}" destId="{FA356CF5-389B-4AB8-B482-63025039ED03}" srcOrd="21" destOrd="0" presId="urn:microsoft.com/office/officeart/2005/8/layout/default"/>
    <dgm:cxn modelId="{92A6B424-7F76-4549-92A3-15B2C22145DD}" type="presParOf" srcId="{5736C586-C3AB-41CA-BCEA-17B943136B7F}" destId="{B2ECCA92-8F6A-445B-994C-476B3D863C6D}" srcOrd="22" destOrd="0" presId="urn:microsoft.com/office/officeart/2005/8/layout/default"/>
    <dgm:cxn modelId="{B0C8C5C8-C9DF-4DEC-BE3E-4008C429BA65}" type="presParOf" srcId="{5736C586-C3AB-41CA-BCEA-17B943136B7F}" destId="{4A8B279C-A3A4-4972-9AC8-DF7EFB5D4214}" srcOrd="23" destOrd="0" presId="urn:microsoft.com/office/officeart/2005/8/layout/default"/>
    <dgm:cxn modelId="{D39F1E61-381B-4846-B5E9-B11986A9D412}" type="presParOf" srcId="{5736C586-C3AB-41CA-BCEA-17B943136B7F}" destId="{79AC7178-9F21-4CB7-B207-DFF616A6A841}" srcOrd="24" destOrd="0" presId="urn:microsoft.com/office/officeart/2005/8/layout/default"/>
    <dgm:cxn modelId="{8F962ADB-3721-4697-8810-C43CF46AB66C}" type="presParOf" srcId="{5736C586-C3AB-41CA-BCEA-17B943136B7F}" destId="{EAD6C65B-77AC-4DC5-8D9A-3E1D513467B5}" srcOrd="25" destOrd="0" presId="urn:microsoft.com/office/officeart/2005/8/layout/default"/>
    <dgm:cxn modelId="{5F84A5EC-907D-4B80-A335-BDB00FD4FCD2}" type="presParOf" srcId="{5736C586-C3AB-41CA-BCEA-17B943136B7F}" destId="{00F8B1F3-E441-4B7B-88F9-71130DAA2FA9}" srcOrd="26" destOrd="0" presId="urn:microsoft.com/office/officeart/2005/8/layout/default"/>
    <dgm:cxn modelId="{5D449094-E061-4138-A0B1-EC907E612357}" type="presParOf" srcId="{5736C586-C3AB-41CA-BCEA-17B943136B7F}" destId="{4AAAD20E-253E-4EE0-8E5C-B85C61B8D9D1}" srcOrd="27" destOrd="0" presId="urn:microsoft.com/office/officeart/2005/8/layout/default"/>
    <dgm:cxn modelId="{CEAEF715-1421-4DD4-893B-D9C9E75AF615}" type="presParOf" srcId="{5736C586-C3AB-41CA-BCEA-17B943136B7F}" destId="{49247E6B-8CAC-4842-A7CB-C5A843E13CA7}" srcOrd="2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943D00B-B556-4E3B-AE5E-174E89C1AFB2}"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fi-FI"/>
        </a:p>
      </dgm:t>
    </dgm:pt>
    <dgm:pt modelId="{6488012A-1047-4D95-8857-A0F39A8E91D2}">
      <dgm:prSet/>
      <dgm:spPr>
        <a:xfrm>
          <a:off x="2187234" y="420420"/>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rtl="0">
            <a:buNone/>
          </a:pPr>
          <a:r>
            <a:rPr lang="fi-FI">
              <a:solidFill>
                <a:sysClr val="windowText" lastClr="000000">
                  <a:hueOff val="0"/>
                  <a:satOff val="0"/>
                  <a:lumOff val="0"/>
                  <a:alphaOff val="0"/>
                </a:sysClr>
              </a:solidFill>
              <a:latin typeface="Calibri"/>
              <a:ea typeface="+mn-ea"/>
              <a:cs typeface="+mn-cs"/>
            </a:rPr>
            <a:t>A /  </a:t>
          </a:r>
          <a:r>
            <a:rPr lang="fi-FI" b="1">
              <a:solidFill>
                <a:sysClr val="windowText" lastClr="000000">
                  <a:hueOff val="0"/>
                  <a:satOff val="0"/>
                  <a:lumOff val="0"/>
                  <a:alphaOff val="0"/>
                </a:sysClr>
              </a:solidFill>
              <a:latin typeface="Calibri"/>
              <a:ea typeface="+mn-ea"/>
              <a:cs typeface="+mn-cs"/>
            </a:rPr>
            <a:t>Suomi.fi  sähköiset lomakkeet </a:t>
          </a:r>
        </a:p>
      </dgm:t>
    </dgm:pt>
    <dgm:pt modelId="{6B45DBFD-3510-4400-8498-AA9BABEE4744}" type="parTrans" cxnId="{44B5CA48-DD70-4841-A3EB-1191B2CC6083}">
      <dgm:prSet/>
      <dgm:spPr/>
      <dgm:t>
        <a:bodyPr/>
        <a:lstStyle/>
        <a:p>
          <a:endParaRPr lang="fi-FI"/>
        </a:p>
      </dgm:t>
    </dgm:pt>
    <dgm:pt modelId="{271674E6-17AC-497E-9E5D-CA3E463CB204}" type="sibTrans" cxnId="{44B5CA48-DD70-4841-A3EB-1191B2CC6083}">
      <dgm:prSet/>
      <dgm:spPr/>
      <dgm:t>
        <a:bodyPr/>
        <a:lstStyle/>
        <a:p>
          <a:endParaRPr lang="fi-FI"/>
        </a:p>
      </dgm:t>
    </dgm:pt>
    <dgm:pt modelId="{82393681-5712-4B5F-8411-C1920E865F76}">
      <dgm:prSet/>
      <dgm:spPr>
        <a:xfrm>
          <a:off x="2187234" y="678825"/>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B / </a:t>
          </a:r>
          <a:r>
            <a:rPr lang="fi-FI" b="1">
              <a:solidFill>
                <a:sysClr val="windowText" lastClr="000000">
                  <a:hueOff val="0"/>
                  <a:satOff val="0"/>
                  <a:lumOff val="0"/>
                  <a:alphaOff val="0"/>
                </a:sysClr>
              </a:solidFill>
              <a:latin typeface="Calibri"/>
              <a:ea typeface="+mn-ea"/>
              <a:cs typeface="+mn-cs"/>
            </a:rPr>
            <a:t>Väestötietojärjestelmä</a:t>
          </a:r>
        </a:p>
      </dgm:t>
    </dgm:pt>
    <dgm:pt modelId="{5F535455-4D0F-43C1-AB02-633B24AB03F1}" type="parTrans" cxnId="{446C4513-2415-46EA-BEAE-76BC4018E1F5}">
      <dgm:prSet/>
      <dgm:spPr/>
      <dgm:t>
        <a:bodyPr/>
        <a:lstStyle/>
        <a:p>
          <a:endParaRPr lang="fi-FI"/>
        </a:p>
      </dgm:t>
    </dgm:pt>
    <dgm:pt modelId="{DDAC2D0D-0FA7-440B-9305-AF04710F9270}" type="sibTrans" cxnId="{446C4513-2415-46EA-BEAE-76BC4018E1F5}">
      <dgm:prSet/>
      <dgm:spPr/>
      <dgm:t>
        <a:bodyPr/>
        <a:lstStyle/>
        <a:p>
          <a:endParaRPr lang="fi-FI"/>
        </a:p>
      </dgm:t>
    </dgm:pt>
    <dgm:pt modelId="{6AAD5C38-3865-4A66-A397-D5CD0F446536}">
      <dgm:prSet/>
      <dgm:spPr>
        <a:xfrm>
          <a:off x="2187234" y="937230"/>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C / </a:t>
          </a:r>
          <a:r>
            <a:rPr lang="fi-FI" b="1">
              <a:solidFill>
                <a:sysClr val="windowText" lastClr="000000">
                  <a:hueOff val="0"/>
                  <a:satOff val="0"/>
                  <a:lumOff val="0"/>
                  <a:alphaOff val="0"/>
                </a:sysClr>
              </a:solidFill>
              <a:latin typeface="Calibri"/>
              <a:ea typeface="+mn-ea"/>
              <a:cs typeface="+mn-cs"/>
            </a:rPr>
            <a:t>KELA</a:t>
          </a:r>
        </a:p>
      </dgm:t>
    </dgm:pt>
    <dgm:pt modelId="{24371EF7-2E5A-4766-8E53-3FD4CE095194}" type="parTrans" cxnId="{B4EDCD24-D984-47C0-B848-6C695396D0F2}">
      <dgm:prSet/>
      <dgm:spPr/>
      <dgm:t>
        <a:bodyPr/>
        <a:lstStyle/>
        <a:p>
          <a:endParaRPr lang="fi-FI"/>
        </a:p>
      </dgm:t>
    </dgm:pt>
    <dgm:pt modelId="{6326462F-5D09-48A2-9D30-C162498EB609}" type="sibTrans" cxnId="{B4EDCD24-D984-47C0-B848-6C695396D0F2}">
      <dgm:prSet/>
      <dgm:spPr/>
      <dgm:t>
        <a:bodyPr/>
        <a:lstStyle/>
        <a:p>
          <a:endParaRPr lang="fi-FI"/>
        </a:p>
      </dgm:t>
    </dgm:pt>
    <dgm:pt modelId="{3192D7FD-829F-4296-A334-C10C04CBACDC}">
      <dgm:prSet/>
      <dgm:spPr>
        <a:xfrm>
          <a:off x="2187234" y="1195635"/>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en-US">
              <a:solidFill>
                <a:sysClr val="windowText" lastClr="000000">
                  <a:hueOff val="0"/>
                  <a:satOff val="0"/>
                  <a:lumOff val="0"/>
                  <a:alphaOff val="0"/>
                </a:sysClr>
              </a:solidFill>
              <a:latin typeface="Calibri"/>
              <a:ea typeface="+mn-ea"/>
              <a:cs typeface="+mn-cs"/>
            </a:rPr>
            <a:t>D / </a:t>
          </a:r>
          <a:r>
            <a:rPr lang="fi-FI" b="1">
              <a:solidFill>
                <a:sysClr val="windowText" lastClr="000000">
                  <a:hueOff val="0"/>
                  <a:satOff val="0"/>
                  <a:lumOff val="0"/>
                  <a:alphaOff val="0"/>
                </a:sysClr>
              </a:solidFill>
              <a:latin typeface="Calibri"/>
              <a:ea typeface="+mn-ea"/>
              <a:cs typeface="+mn-cs"/>
            </a:rPr>
            <a:t>Tulorekisteri</a:t>
          </a:r>
        </a:p>
      </dgm:t>
    </dgm:pt>
    <dgm:pt modelId="{F526FCDC-7790-47B8-BE26-11E21F0F6ACF}" type="parTrans" cxnId="{C2894A71-FC49-4582-93EB-15434D10F4D7}">
      <dgm:prSet/>
      <dgm:spPr/>
      <dgm:t>
        <a:bodyPr/>
        <a:lstStyle/>
        <a:p>
          <a:endParaRPr lang="fi-FI"/>
        </a:p>
      </dgm:t>
    </dgm:pt>
    <dgm:pt modelId="{43ED997C-FB06-4EEF-B90E-B665AA56EB20}" type="sibTrans" cxnId="{C2894A71-FC49-4582-93EB-15434D10F4D7}">
      <dgm:prSet/>
      <dgm:spPr/>
      <dgm:t>
        <a:bodyPr/>
        <a:lstStyle/>
        <a:p>
          <a:endParaRPr lang="fi-FI"/>
        </a:p>
      </dgm:t>
    </dgm:pt>
    <dgm:pt modelId="{3EB1F5D3-453A-413A-AF20-C0703A7B825B}">
      <dgm:prSet/>
      <dgm:spPr>
        <a:xfrm>
          <a:off x="2187234" y="1454040"/>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E / </a:t>
          </a:r>
          <a:r>
            <a:rPr lang="fi-FI" b="1">
              <a:solidFill>
                <a:sysClr val="windowText" lastClr="000000">
                  <a:hueOff val="0"/>
                  <a:satOff val="0"/>
                  <a:lumOff val="0"/>
                  <a:alphaOff val="0"/>
                </a:sysClr>
              </a:solidFill>
              <a:latin typeface="Calibri"/>
              <a:ea typeface="+mn-ea"/>
              <a:cs typeface="+mn-cs"/>
            </a:rPr>
            <a:t>Laskutusjärjestelmä</a:t>
          </a:r>
        </a:p>
      </dgm:t>
    </dgm:pt>
    <dgm:pt modelId="{6D253008-7B7F-4ACE-A84A-D69C2CED96EA}" type="parTrans" cxnId="{7BB4A0E1-9BC2-4B43-B6A2-352A979D3954}">
      <dgm:prSet/>
      <dgm:spPr/>
      <dgm:t>
        <a:bodyPr/>
        <a:lstStyle/>
        <a:p>
          <a:endParaRPr lang="fi-FI"/>
        </a:p>
      </dgm:t>
    </dgm:pt>
    <dgm:pt modelId="{1E79FD7E-613A-4723-9C5E-2B21888B590F}" type="sibTrans" cxnId="{7BB4A0E1-9BC2-4B43-B6A2-352A979D3954}">
      <dgm:prSet/>
      <dgm:spPr/>
      <dgm:t>
        <a:bodyPr/>
        <a:lstStyle/>
        <a:p>
          <a:endParaRPr lang="fi-FI"/>
        </a:p>
      </dgm:t>
    </dgm:pt>
    <dgm:pt modelId="{2F25BA62-893D-4FBD-9BE0-E95F77700E92}">
      <dgm:prSet/>
      <dgm:spPr>
        <a:xfrm>
          <a:off x="2187234" y="1712445"/>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F / </a:t>
          </a:r>
          <a:r>
            <a:rPr lang="fi-FI" b="1">
              <a:solidFill>
                <a:sysClr val="windowText" lastClr="000000">
                  <a:hueOff val="0"/>
                  <a:satOff val="0"/>
                  <a:lumOff val="0"/>
                  <a:alphaOff val="0"/>
                </a:sysClr>
              </a:solidFill>
              <a:latin typeface="Calibri"/>
              <a:ea typeface="+mn-ea"/>
              <a:cs typeface="+mn-cs"/>
            </a:rPr>
            <a:t>Palkkajärjestelmä</a:t>
          </a:r>
        </a:p>
      </dgm:t>
    </dgm:pt>
    <dgm:pt modelId="{F91666D9-33F6-4028-9FBB-4C4FC4D3E3CF}" type="parTrans" cxnId="{3B1B61DB-15CF-45D9-9B96-6E378C85AE9A}">
      <dgm:prSet/>
      <dgm:spPr/>
      <dgm:t>
        <a:bodyPr/>
        <a:lstStyle/>
        <a:p>
          <a:endParaRPr lang="fi-FI"/>
        </a:p>
      </dgm:t>
    </dgm:pt>
    <dgm:pt modelId="{1D074D29-C1D5-40F9-8272-C17C98819845}" type="sibTrans" cxnId="{3B1B61DB-15CF-45D9-9B96-6E378C85AE9A}">
      <dgm:prSet/>
      <dgm:spPr/>
      <dgm:t>
        <a:bodyPr/>
        <a:lstStyle/>
        <a:p>
          <a:endParaRPr lang="fi-FI"/>
        </a:p>
      </dgm:t>
    </dgm:pt>
    <dgm:pt modelId="{961BE7A0-CC25-4289-89C3-E88F8D3913C4}">
      <dgm:prSet/>
      <dgm:spPr>
        <a:xfrm>
          <a:off x="2187234" y="1970850"/>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G / </a:t>
          </a:r>
          <a:r>
            <a:rPr lang="fi-FI" b="1">
              <a:solidFill>
                <a:sysClr val="windowText" lastClr="000000">
                  <a:hueOff val="0"/>
                  <a:satOff val="0"/>
                  <a:lumOff val="0"/>
                  <a:alphaOff val="0"/>
                </a:sysClr>
              </a:solidFill>
              <a:latin typeface="Calibri"/>
              <a:ea typeface="+mn-ea"/>
              <a:cs typeface="+mn-cs"/>
            </a:rPr>
            <a:t>Titania</a:t>
          </a:r>
        </a:p>
      </dgm:t>
    </dgm:pt>
    <dgm:pt modelId="{A4BD4EA2-9B50-421C-9DC2-8B0D53F1192D}" type="parTrans" cxnId="{49CA2663-4470-4CA5-8EB8-AEA65740570E}">
      <dgm:prSet/>
      <dgm:spPr/>
      <dgm:t>
        <a:bodyPr/>
        <a:lstStyle/>
        <a:p>
          <a:endParaRPr lang="fi-FI"/>
        </a:p>
      </dgm:t>
    </dgm:pt>
    <dgm:pt modelId="{09551056-35AC-4C28-8F86-0BA8B13995DE}" type="sibTrans" cxnId="{49CA2663-4470-4CA5-8EB8-AEA65740570E}">
      <dgm:prSet/>
      <dgm:spPr/>
      <dgm:t>
        <a:bodyPr/>
        <a:lstStyle/>
        <a:p>
          <a:endParaRPr lang="fi-FI"/>
        </a:p>
      </dgm:t>
    </dgm:pt>
    <dgm:pt modelId="{1948D303-893C-4461-9D64-FE7AC2A02259}">
      <dgm:prSet/>
      <dgm:spPr>
        <a:xfrm>
          <a:off x="2187234" y="2229256"/>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rtl="0">
            <a:buNone/>
          </a:pPr>
          <a:r>
            <a:rPr lang="fi-FI">
              <a:solidFill>
                <a:sysClr val="windowText" lastClr="000000">
                  <a:hueOff val="0"/>
                  <a:satOff val="0"/>
                  <a:lumOff val="0"/>
                  <a:alphaOff val="0"/>
                </a:sysClr>
              </a:solidFill>
              <a:latin typeface="Calibri"/>
              <a:ea typeface="+mn-ea"/>
              <a:cs typeface="+mn-cs"/>
            </a:rPr>
            <a:t>H / </a:t>
          </a:r>
          <a:r>
            <a:rPr lang="fi-FI" b="1">
              <a:solidFill>
                <a:sysClr val="windowText" lastClr="000000">
                  <a:hueOff val="0"/>
                  <a:satOff val="0"/>
                  <a:lumOff val="0"/>
                  <a:alphaOff val="0"/>
                </a:sysClr>
              </a:solidFill>
              <a:latin typeface="Calibri"/>
              <a:ea typeface="+mn-ea"/>
              <a:cs typeface="+mn-cs"/>
            </a:rPr>
            <a:t>Huoltajien käyttöliittymä </a:t>
          </a:r>
          <a:r>
            <a:rPr lang="fi-FI">
              <a:solidFill>
                <a:sysClr val="windowText" lastClr="000000">
                  <a:hueOff val="0"/>
                  <a:satOff val="0"/>
                  <a:lumOff val="0"/>
                  <a:alphaOff val="0"/>
                </a:sysClr>
              </a:solidFill>
              <a:latin typeface="Calibri"/>
              <a:ea typeface="+mn-ea"/>
              <a:cs typeface="+mn-cs"/>
            </a:rPr>
            <a:t>(nettiselain + mobiiliappi)</a:t>
          </a:r>
        </a:p>
      </dgm:t>
    </dgm:pt>
    <dgm:pt modelId="{FFCE547F-BC0A-41A5-B2FC-1F0EED49C1E2}" type="parTrans" cxnId="{0D2D0E99-99D7-40E8-BC98-EA971BF6130E}">
      <dgm:prSet/>
      <dgm:spPr/>
      <dgm:t>
        <a:bodyPr/>
        <a:lstStyle/>
        <a:p>
          <a:endParaRPr lang="fi-FI"/>
        </a:p>
      </dgm:t>
    </dgm:pt>
    <dgm:pt modelId="{426CCD4B-7C48-4F5F-9AC5-90307FA17AC0}" type="sibTrans" cxnId="{0D2D0E99-99D7-40E8-BC98-EA971BF6130E}">
      <dgm:prSet/>
      <dgm:spPr/>
      <dgm:t>
        <a:bodyPr/>
        <a:lstStyle/>
        <a:p>
          <a:endParaRPr lang="fi-FI"/>
        </a:p>
      </dgm:t>
    </dgm:pt>
    <dgm:pt modelId="{A5116C96-298A-43CA-BAE5-8B314E1BBB6B}">
      <dgm:prSet/>
      <dgm:spPr>
        <a:xfrm>
          <a:off x="2187234" y="2487661"/>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I / </a:t>
          </a:r>
          <a:r>
            <a:rPr lang="fi-FI" b="1">
              <a:solidFill>
                <a:sysClr val="windowText" lastClr="000000">
                  <a:hueOff val="0"/>
                  <a:satOff val="0"/>
                  <a:lumOff val="0"/>
                  <a:alphaOff val="0"/>
                </a:sysClr>
              </a:solidFill>
              <a:latin typeface="Calibri"/>
              <a:ea typeface="+mn-ea"/>
              <a:cs typeface="+mn-cs"/>
            </a:rPr>
            <a:t>Päiväkodin henkilöstön käyttöliittymä </a:t>
          </a:r>
          <a:r>
            <a:rPr lang="fi-FI">
              <a:solidFill>
                <a:sysClr val="windowText" lastClr="000000">
                  <a:hueOff val="0"/>
                  <a:satOff val="0"/>
                  <a:lumOff val="0"/>
                  <a:alphaOff val="0"/>
                </a:sysClr>
              </a:solidFill>
              <a:latin typeface="Calibri"/>
              <a:ea typeface="+mn-ea"/>
              <a:cs typeface="+mn-cs"/>
            </a:rPr>
            <a:t>(mobiiliappi)</a:t>
          </a:r>
        </a:p>
      </dgm:t>
    </dgm:pt>
    <dgm:pt modelId="{941FCD7D-DA8B-474C-84C7-C9F4988C5672}" type="parTrans" cxnId="{7DE40605-4C8E-4CF3-8F7C-719E89E304D0}">
      <dgm:prSet/>
      <dgm:spPr/>
      <dgm:t>
        <a:bodyPr/>
        <a:lstStyle/>
        <a:p>
          <a:endParaRPr lang="fi-FI"/>
        </a:p>
      </dgm:t>
    </dgm:pt>
    <dgm:pt modelId="{DBCA925A-A0BB-4D45-9B02-105B4200558C}" type="sibTrans" cxnId="{7DE40605-4C8E-4CF3-8F7C-719E89E304D0}">
      <dgm:prSet/>
      <dgm:spPr/>
      <dgm:t>
        <a:bodyPr/>
        <a:lstStyle/>
        <a:p>
          <a:endParaRPr lang="fi-FI"/>
        </a:p>
      </dgm:t>
    </dgm:pt>
    <dgm:pt modelId="{99F06068-6349-48CB-A324-514175605500}">
      <dgm:prSet/>
      <dgm:spPr>
        <a:xfrm>
          <a:off x="2187234" y="2746066"/>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J / </a:t>
          </a:r>
          <a:r>
            <a:rPr lang="fi-FI" b="1">
              <a:solidFill>
                <a:sysClr val="windowText" lastClr="000000">
                  <a:hueOff val="0"/>
                  <a:satOff val="0"/>
                  <a:lumOff val="0"/>
                  <a:alphaOff val="0"/>
                </a:sysClr>
              </a:solidFill>
              <a:latin typeface="Calibri"/>
              <a:ea typeface="+mn-ea"/>
              <a:cs typeface="+mn-cs"/>
            </a:rPr>
            <a:t>Primus / Wilma</a:t>
          </a:r>
        </a:p>
      </dgm:t>
    </dgm:pt>
    <dgm:pt modelId="{B91D8C66-2945-48F2-91C2-2E6889E529D4}" type="parTrans" cxnId="{56950457-9F39-4501-8A56-69416F74A20E}">
      <dgm:prSet/>
      <dgm:spPr/>
      <dgm:t>
        <a:bodyPr/>
        <a:lstStyle/>
        <a:p>
          <a:endParaRPr lang="fi-FI"/>
        </a:p>
      </dgm:t>
    </dgm:pt>
    <dgm:pt modelId="{BD0CB248-B356-4090-9B15-67FB3E55CA40}" type="sibTrans" cxnId="{56950457-9F39-4501-8A56-69416F74A20E}">
      <dgm:prSet/>
      <dgm:spPr/>
      <dgm:t>
        <a:bodyPr/>
        <a:lstStyle/>
        <a:p>
          <a:endParaRPr lang="fi-FI"/>
        </a:p>
      </dgm:t>
    </dgm:pt>
    <dgm:pt modelId="{1786DB53-4424-46ED-AA14-AC90FB09BAE9}">
      <dgm:prSet/>
      <dgm:spPr>
        <a:xfrm>
          <a:off x="2187234" y="3004471"/>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K / </a:t>
          </a:r>
          <a:r>
            <a:rPr lang="fi-FI" b="1">
              <a:solidFill>
                <a:sysClr val="windowText" lastClr="000000">
                  <a:hueOff val="0"/>
                  <a:satOff val="0"/>
                  <a:lumOff val="0"/>
                  <a:alphaOff val="0"/>
                </a:sysClr>
              </a:solidFill>
              <a:latin typeface="Calibri"/>
              <a:ea typeface="+mn-ea"/>
              <a:cs typeface="+mn-cs"/>
            </a:rPr>
            <a:t>IDID kirjaus-näytöt</a:t>
          </a:r>
        </a:p>
      </dgm:t>
    </dgm:pt>
    <dgm:pt modelId="{4C53CD72-D21D-4611-AC5E-918FC005F541}" type="parTrans" cxnId="{429DE759-F215-44D8-AF6C-FEF07B5AE5DC}">
      <dgm:prSet/>
      <dgm:spPr/>
      <dgm:t>
        <a:bodyPr/>
        <a:lstStyle/>
        <a:p>
          <a:endParaRPr lang="fi-FI"/>
        </a:p>
      </dgm:t>
    </dgm:pt>
    <dgm:pt modelId="{C4CCDD2D-2EAC-49FF-A571-FE123BD1ADEB}" type="sibTrans" cxnId="{429DE759-F215-44D8-AF6C-FEF07B5AE5DC}">
      <dgm:prSet/>
      <dgm:spPr/>
      <dgm:t>
        <a:bodyPr/>
        <a:lstStyle/>
        <a:p>
          <a:endParaRPr lang="fi-FI"/>
        </a:p>
      </dgm:t>
    </dgm:pt>
    <dgm:pt modelId="{00078D40-770D-44CB-84B2-E64F8E68A02B}">
      <dgm:prSet/>
      <dgm:spPr>
        <a:xfrm>
          <a:off x="2187234" y="3262876"/>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L / </a:t>
          </a:r>
          <a:r>
            <a:rPr lang="fi-FI" b="1" err="1">
              <a:solidFill>
                <a:sysClr val="windowText" lastClr="000000">
                  <a:hueOff val="0"/>
                  <a:satOff val="0"/>
                  <a:lumOff val="0"/>
                  <a:alphaOff val="0"/>
                </a:sysClr>
              </a:solidFill>
              <a:latin typeface="Calibri"/>
              <a:ea typeface="+mn-ea"/>
              <a:cs typeface="+mn-cs"/>
            </a:rPr>
            <a:t>Varda</a:t>
          </a:r>
        </a:p>
      </dgm:t>
    </dgm:pt>
    <dgm:pt modelId="{D3DEAADC-C95A-4D84-B0AB-71089EDD5E28}" type="parTrans" cxnId="{AF21E75B-B78A-4BCA-9A3D-E77F9EC01880}">
      <dgm:prSet/>
      <dgm:spPr/>
      <dgm:t>
        <a:bodyPr/>
        <a:lstStyle/>
        <a:p>
          <a:endParaRPr lang="fi-FI"/>
        </a:p>
      </dgm:t>
    </dgm:pt>
    <dgm:pt modelId="{C047775A-7977-4D60-A62E-6A83290CD8A1}" type="sibTrans" cxnId="{AF21E75B-B78A-4BCA-9A3D-E77F9EC01880}">
      <dgm:prSet/>
      <dgm:spPr/>
      <dgm:t>
        <a:bodyPr/>
        <a:lstStyle/>
        <a:p>
          <a:endParaRPr lang="fi-FI"/>
        </a:p>
      </dgm:t>
    </dgm:pt>
    <dgm:pt modelId="{24EF8139-4202-46DD-9A67-93D91D130391}">
      <dgm:prSet/>
      <dgm:spPr>
        <a:xfrm>
          <a:off x="2187234" y="3521281"/>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gm:spPr>
      <dgm:t>
        <a:bodyPr/>
        <a:lstStyle/>
        <a:p>
          <a:pPr algn="l">
            <a:buNone/>
          </a:pPr>
          <a:r>
            <a:rPr lang="fi-FI">
              <a:solidFill>
                <a:sysClr val="windowText" lastClr="000000">
                  <a:hueOff val="0"/>
                  <a:satOff val="0"/>
                  <a:lumOff val="0"/>
                  <a:alphaOff val="0"/>
                </a:sysClr>
              </a:solidFill>
              <a:latin typeface="Calibri"/>
              <a:ea typeface="+mn-ea"/>
              <a:cs typeface="+mn-cs"/>
            </a:rPr>
            <a:t>M / </a:t>
          </a:r>
          <a:r>
            <a:rPr lang="fi-FI" b="1">
              <a:solidFill>
                <a:sysClr val="windowText" lastClr="000000">
                  <a:hueOff val="0"/>
                  <a:satOff val="0"/>
                  <a:lumOff val="0"/>
                  <a:alphaOff val="0"/>
                </a:sysClr>
              </a:solidFill>
              <a:latin typeface="Calibri"/>
              <a:ea typeface="+mn-ea"/>
              <a:cs typeface="+mn-cs"/>
            </a:rPr>
            <a:t>Koski</a:t>
          </a:r>
        </a:p>
      </dgm:t>
    </dgm:pt>
    <dgm:pt modelId="{149DA7FD-3A4A-475C-942C-22A9932B5AA9}" type="parTrans" cxnId="{8283BDEA-3B92-4A30-9975-9257527EAB32}">
      <dgm:prSet/>
      <dgm:spPr/>
      <dgm:t>
        <a:bodyPr/>
        <a:lstStyle/>
        <a:p>
          <a:endParaRPr lang="fi-FI"/>
        </a:p>
      </dgm:t>
    </dgm:pt>
    <dgm:pt modelId="{F26E6A3B-13FF-4C60-A60C-B7B5531AD4A2}" type="sibTrans" cxnId="{8283BDEA-3B92-4A30-9975-9257527EAB32}">
      <dgm:prSet/>
      <dgm:spPr/>
      <dgm:t>
        <a:bodyPr/>
        <a:lstStyle/>
        <a:p>
          <a:endParaRPr lang="fi-FI"/>
        </a:p>
      </dgm:t>
    </dgm:pt>
    <dgm:pt modelId="{F4256208-BED0-405F-9909-8E54BABF055D}" type="pres">
      <dgm:prSet presAssocID="{D943D00B-B556-4E3B-AE5E-174E89C1AFB2}" presName="compositeShape" presStyleCnt="0">
        <dgm:presLayoutVars>
          <dgm:dir/>
          <dgm:resizeHandles/>
        </dgm:presLayoutVars>
      </dgm:prSet>
      <dgm:spPr/>
    </dgm:pt>
    <dgm:pt modelId="{CFFAD2EC-2EB8-4915-8498-900E107279B8}" type="pres">
      <dgm:prSet presAssocID="{D943D00B-B556-4E3B-AE5E-174E89C1AFB2}" presName="pyramid" presStyleLbl="node1" presStyleIdx="0" presStyleCnt="1" custScaleY="87578" custLinFactNeighborX="3065" custLinFactNeighborY="824"/>
      <dgm:spPr>
        <a:xfrm>
          <a:off x="215914" y="295477"/>
          <a:ext cx="4200107" cy="3678369"/>
        </a:xfrm>
        <a:prstGeom prst="rect">
          <a:avLst/>
        </a:prstGeom>
        <a:gradFill flip="none" rotWithShape="1">
          <a:gsLst>
            <a:gs pos="0">
              <a:srgbClr val="1B9A38">
                <a:lumMod val="40000"/>
                <a:lumOff val="60000"/>
              </a:srgbClr>
            </a:gs>
            <a:gs pos="82000">
              <a:srgbClr val="00B050"/>
            </a:gs>
            <a:gs pos="100000">
              <a:srgbClr val="1B9A38">
                <a:lumMod val="60000"/>
              </a:srgbClr>
            </a:gs>
          </a:gsLst>
          <a:path path="circle">
            <a:fillToRect l="50000" t="130000" r="50000" b="-30000"/>
          </a:path>
          <a:tileRect/>
        </a:gradFill>
        <a:ln w="25400" cap="flat" cmpd="sng" algn="ctr">
          <a:solidFill>
            <a:sysClr val="window" lastClr="FFFFFF">
              <a:hueOff val="0"/>
              <a:satOff val="0"/>
              <a:lumOff val="0"/>
              <a:alphaOff val="0"/>
            </a:sysClr>
          </a:solidFill>
          <a:prstDash val="solid"/>
        </a:ln>
        <a:effectLst/>
      </dgm:spPr>
    </dgm:pt>
    <dgm:pt modelId="{AE35E280-8225-4911-A0F6-EA9D438D806D}" type="pres">
      <dgm:prSet presAssocID="{D943D00B-B556-4E3B-AE5E-174E89C1AFB2}" presName="theList" presStyleCnt="0"/>
      <dgm:spPr/>
    </dgm:pt>
    <dgm:pt modelId="{850707F4-7B6E-449F-94AA-4AE6D5008A24}" type="pres">
      <dgm:prSet presAssocID="{6488012A-1047-4D95-8857-A0F39A8E91D2}" presName="aNode" presStyleLbl="fgAcc1" presStyleIdx="0" presStyleCnt="13">
        <dgm:presLayoutVars>
          <dgm:bulletEnabled val="1"/>
        </dgm:presLayoutVars>
      </dgm:prSet>
      <dgm:spPr/>
    </dgm:pt>
    <dgm:pt modelId="{D5CDD8EB-5799-4CC1-85F9-34C79B06518F}" type="pres">
      <dgm:prSet presAssocID="{6488012A-1047-4D95-8857-A0F39A8E91D2}" presName="aSpace" presStyleCnt="0"/>
      <dgm:spPr/>
    </dgm:pt>
    <dgm:pt modelId="{E804C5F8-8B60-46B9-A2DA-C634F2DE664B}" type="pres">
      <dgm:prSet presAssocID="{82393681-5712-4B5F-8411-C1920E865F76}" presName="aNode" presStyleLbl="fgAcc1" presStyleIdx="1" presStyleCnt="13">
        <dgm:presLayoutVars>
          <dgm:bulletEnabled val="1"/>
        </dgm:presLayoutVars>
      </dgm:prSet>
      <dgm:spPr/>
    </dgm:pt>
    <dgm:pt modelId="{061ADA4D-1A24-4DC8-9531-8890F04EF870}" type="pres">
      <dgm:prSet presAssocID="{82393681-5712-4B5F-8411-C1920E865F76}" presName="aSpace" presStyleCnt="0"/>
      <dgm:spPr/>
    </dgm:pt>
    <dgm:pt modelId="{0AE302B0-4446-405B-B2B9-FC71BEA2AB6E}" type="pres">
      <dgm:prSet presAssocID="{6AAD5C38-3865-4A66-A397-D5CD0F446536}" presName="aNode" presStyleLbl="fgAcc1" presStyleIdx="2" presStyleCnt="13">
        <dgm:presLayoutVars>
          <dgm:bulletEnabled val="1"/>
        </dgm:presLayoutVars>
      </dgm:prSet>
      <dgm:spPr/>
    </dgm:pt>
    <dgm:pt modelId="{86E469B7-2A19-4045-AC8C-7CAD06C25C34}" type="pres">
      <dgm:prSet presAssocID="{6AAD5C38-3865-4A66-A397-D5CD0F446536}" presName="aSpace" presStyleCnt="0"/>
      <dgm:spPr/>
    </dgm:pt>
    <dgm:pt modelId="{CA064544-3970-4654-8D94-D4F10D86CD0B}" type="pres">
      <dgm:prSet presAssocID="{3192D7FD-829F-4296-A334-C10C04CBACDC}" presName="aNode" presStyleLbl="fgAcc1" presStyleIdx="3" presStyleCnt="13">
        <dgm:presLayoutVars>
          <dgm:bulletEnabled val="1"/>
        </dgm:presLayoutVars>
      </dgm:prSet>
      <dgm:spPr/>
    </dgm:pt>
    <dgm:pt modelId="{6C39265B-C2B4-4968-A37C-6A818B9FD59A}" type="pres">
      <dgm:prSet presAssocID="{3192D7FD-829F-4296-A334-C10C04CBACDC}" presName="aSpace" presStyleCnt="0"/>
      <dgm:spPr/>
    </dgm:pt>
    <dgm:pt modelId="{8715B2CB-DA7A-4873-82E9-95410C457F74}" type="pres">
      <dgm:prSet presAssocID="{3EB1F5D3-453A-413A-AF20-C0703A7B825B}" presName="aNode" presStyleLbl="fgAcc1" presStyleIdx="4" presStyleCnt="13">
        <dgm:presLayoutVars>
          <dgm:bulletEnabled val="1"/>
        </dgm:presLayoutVars>
      </dgm:prSet>
      <dgm:spPr/>
    </dgm:pt>
    <dgm:pt modelId="{147D29B7-8FF4-4326-9BBF-F99AE2322AA6}" type="pres">
      <dgm:prSet presAssocID="{3EB1F5D3-453A-413A-AF20-C0703A7B825B}" presName="aSpace" presStyleCnt="0"/>
      <dgm:spPr/>
    </dgm:pt>
    <dgm:pt modelId="{29ADACEA-ECAF-4D70-B86D-C00B58AAC66F}" type="pres">
      <dgm:prSet presAssocID="{2F25BA62-893D-4FBD-9BE0-E95F77700E92}" presName="aNode" presStyleLbl="fgAcc1" presStyleIdx="5" presStyleCnt="13">
        <dgm:presLayoutVars>
          <dgm:bulletEnabled val="1"/>
        </dgm:presLayoutVars>
      </dgm:prSet>
      <dgm:spPr/>
    </dgm:pt>
    <dgm:pt modelId="{84617255-0762-42A5-BA11-E90F5807585D}" type="pres">
      <dgm:prSet presAssocID="{2F25BA62-893D-4FBD-9BE0-E95F77700E92}" presName="aSpace" presStyleCnt="0"/>
      <dgm:spPr/>
    </dgm:pt>
    <dgm:pt modelId="{CA4D0919-1ED3-4E90-AB85-552FBB28EFD7}" type="pres">
      <dgm:prSet presAssocID="{961BE7A0-CC25-4289-89C3-E88F8D3913C4}" presName="aNode" presStyleLbl="fgAcc1" presStyleIdx="6" presStyleCnt="13">
        <dgm:presLayoutVars>
          <dgm:bulletEnabled val="1"/>
        </dgm:presLayoutVars>
      </dgm:prSet>
      <dgm:spPr/>
    </dgm:pt>
    <dgm:pt modelId="{EBB6502F-F380-422E-AB96-55D23F67FFFF}" type="pres">
      <dgm:prSet presAssocID="{961BE7A0-CC25-4289-89C3-E88F8D3913C4}" presName="aSpace" presStyleCnt="0"/>
      <dgm:spPr/>
    </dgm:pt>
    <dgm:pt modelId="{B9A659DD-2556-4826-A0EE-A6E092305875}" type="pres">
      <dgm:prSet presAssocID="{1948D303-893C-4461-9D64-FE7AC2A02259}" presName="aNode" presStyleLbl="fgAcc1" presStyleIdx="7" presStyleCnt="13">
        <dgm:presLayoutVars>
          <dgm:bulletEnabled val="1"/>
        </dgm:presLayoutVars>
      </dgm:prSet>
      <dgm:spPr/>
    </dgm:pt>
    <dgm:pt modelId="{0DA155DF-A8CC-44A7-9D08-BD2054B70876}" type="pres">
      <dgm:prSet presAssocID="{1948D303-893C-4461-9D64-FE7AC2A02259}" presName="aSpace" presStyleCnt="0"/>
      <dgm:spPr/>
    </dgm:pt>
    <dgm:pt modelId="{CE22ADD0-8B55-42CE-BEA5-18B5A16BFFBA}" type="pres">
      <dgm:prSet presAssocID="{A5116C96-298A-43CA-BAE5-8B314E1BBB6B}" presName="aNode" presStyleLbl="fgAcc1" presStyleIdx="8" presStyleCnt="13">
        <dgm:presLayoutVars>
          <dgm:bulletEnabled val="1"/>
        </dgm:presLayoutVars>
      </dgm:prSet>
      <dgm:spPr/>
    </dgm:pt>
    <dgm:pt modelId="{2B7BCDA8-73BA-4922-A990-C31D7D575632}" type="pres">
      <dgm:prSet presAssocID="{A5116C96-298A-43CA-BAE5-8B314E1BBB6B}" presName="aSpace" presStyleCnt="0"/>
      <dgm:spPr/>
    </dgm:pt>
    <dgm:pt modelId="{040C8292-FAAE-45E8-9576-89AECD9F2B8F}" type="pres">
      <dgm:prSet presAssocID="{99F06068-6349-48CB-A324-514175605500}" presName="aNode" presStyleLbl="fgAcc1" presStyleIdx="9" presStyleCnt="13">
        <dgm:presLayoutVars>
          <dgm:bulletEnabled val="1"/>
        </dgm:presLayoutVars>
      </dgm:prSet>
      <dgm:spPr/>
    </dgm:pt>
    <dgm:pt modelId="{E4FB53DD-252B-4354-98A9-4CDE66A8C515}" type="pres">
      <dgm:prSet presAssocID="{99F06068-6349-48CB-A324-514175605500}" presName="aSpace" presStyleCnt="0"/>
      <dgm:spPr/>
    </dgm:pt>
    <dgm:pt modelId="{923AF90B-B31E-4CD4-AE0E-C11AE7B22B89}" type="pres">
      <dgm:prSet presAssocID="{1786DB53-4424-46ED-AA14-AC90FB09BAE9}" presName="aNode" presStyleLbl="fgAcc1" presStyleIdx="10" presStyleCnt="13">
        <dgm:presLayoutVars>
          <dgm:bulletEnabled val="1"/>
        </dgm:presLayoutVars>
      </dgm:prSet>
      <dgm:spPr/>
    </dgm:pt>
    <dgm:pt modelId="{492C55BA-53F3-4400-9295-F12D0669859A}" type="pres">
      <dgm:prSet presAssocID="{1786DB53-4424-46ED-AA14-AC90FB09BAE9}" presName="aSpace" presStyleCnt="0"/>
      <dgm:spPr/>
    </dgm:pt>
    <dgm:pt modelId="{B169C67D-C88B-43B8-9EE2-3E47946AED31}" type="pres">
      <dgm:prSet presAssocID="{00078D40-770D-44CB-84B2-E64F8E68A02B}" presName="aNode" presStyleLbl="fgAcc1" presStyleIdx="11" presStyleCnt="13">
        <dgm:presLayoutVars>
          <dgm:bulletEnabled val="1"/>
        </dgm:presLayoutVars>
      </dgm:prSet>
      <dgm:spPr/>
    </dgm:pt>
    <dgm:pt modelId="{94427FF8-AD70-45D5-B1A9-318884EBD134}" type="pres">
      <dgm:prSet presAssocID="{00078D40-770D-44CB-84B2-E64F8E68A02B}" presName="aSpace" presStyleCnt="0"/>
      <dgm:spPr/>
    </dgm:pt>
    <dgm:pt modelId="{887965BF-CB68-4246-8906-A568B5E51AAD}" type="pres">
      <dgm:prSet presAssocID="{24EF8139-4202-46DD-9A67-93D91D130391}" presName="aNode" presStyleLbl="fgAcc1" presStyleIdx="12" presStyleCnt="13">
        <dgm:presLayoutVars>
          <dgm:bulletEnabled val="1"/>
        </dgm:presLayoutVars>
      </dgm:prSet>
      <dgm:spPr/>
    </dgm:pt>
    <dgm:pt modelId="{7E581965-C669-4C92-B093-6E789BE34BD5}" type="pres">
      <dgm:prSet presAssocID="{24EF8139-4202-46DD-9A67-93D91D130391}" presName="aSpace" presStyleCnt="0"/>
      <dgm:spPr/>
    </dgm:pt>
  </dgm:ptLst>
  <dgm:cxnLst>
    <dgm:cxn modelId="{7DE40605-4C8E-4CF3-8F7C-719E89E304D0}" srcId="{D943D00B-B556-4E3B-AE5E-174E89C1AFB2}" destId="{A5116C96-298A-43CA-BAE5-8B314E1BBB6B}" srcOrd="8" destOrd="0" parTransId="{941FCD7D-DA8B-474C-84C7-C9F4988C5672}" sibTransId="{DBCA925A-A0BB-4D45-9B02-105B4200558C}"/>
    <dgm:cxn modelId="{446C4513-2415-46EA-BEAE-76BC4018E1F5}" srcId="{D943D00B-B556-4E3B-AE5E-174E89C1AFB2}" destId="{82393681-5712-4B5F-8411-C1920E865F76}" srcOrd="1" destOrd="0" parTransId="{5F535455-4D0F-43C1-AB02-633B24AB03F1}" sibTransId="{DDAC2D0D-0FA7-440B-9305-AF04710F9270}"/>
    <dgm:cxn modelId="{7E05E41B-5D96-4899-8EB5-592C344DCBD5}" type="presOf" srcId="{1786DB53-4424-46ED-AA14-AC90FB09BAE9}" destId="{923AF90B-B31E-4CD4-AE0E-C11AE7B22B89}" srcOrd="0" destOrd="0" presId="urn:microsoft.com/office/officeart/2005/8/layout/pyramid2"/>
    <dgm:cxn modelId="{B4EDCD24-D984-47C0-B848-6C695396D0F2}" srcId="{D943D00B-B556-4E3B-AE5E-174E89C1AFB2}" destId="{6AAD5C38-3865-4A66-A397-D5CD0F446536}" srcOrd="2" destOrd="0" parTransId="{24371EF7-2E5A-4766-8E53-3FD4CE095194}" sibTransId="{6326462F-5D09-48A2-9D30-C162498EB609}"/>
    <dgm:cxn modelId="{0D95B429-59EC-47C0-83DE-754E3BF90E49}" type="presOf" srcId="{A5116C96-298A-43CA-BAE5-8B314E1BBB6B}" destId="{CE22ADD0-8B55-42CE-BEA5-18B5A16BFFBA}" srcOrd="0" destOrd="0" presId="urn:microsoft.com/office/officeart/2005/8/layout/pyramid2"/>
    <dgm:cxn modelId="{C854AC2C-1BE6-4B62-A91E-45FF9903CED4}" type="presOf" srcId="{2F25BA62-893D-4FBD-9BE0-E95F77700E92}" destId="{29ADACEA-ECAF-4D70-B86D-C00B58AAC66F}" srcOrd="0" destOrd="0" presId="urn:microsoft.com/office/officeart/2005/8/layout/pyramid2"/>
    <dgm:cxn modelId="{AF21E75B-B78A-4BCA-9A3D-E77F9EC01880}" srcId="{D943D00B-B556-4E3B-AE5E-174E89C1AFB2}" destId="{00078D40-770D-44CB-84B2-E64F8E68A02B}" srcOrd="11" destOrd="0" parTransId="{D3DEAADC-C95A-4D84-B0AB-71089EDD5E28}" sibTransId="{C047775A-7977-4D60-A62E-6A83290CD8A1}"/>
    <dgm:cxn modelId="{49CA2663-4470-4CA5-8EB8-AEA65740570E}" srcId="{D943D00B-B556-4E3B-AE5E-174E89C1AFB2}" destId="{961BE7A0-CC25-4289-89C3-E88F8D3913C4}" srcOrd="6" destOrd="0" parTransId="{A4BD4EA2-9B50-421C-9DC2-8B0D53F1192D}" sibTransId="{09551056-35AC-4C28-8F86-0BA8B13995DE}"/>
    <dgm:cxn modelId="{10B5BD43-34AF-4767-8E74-8762BB63677F}" type="presOf" srcId="{99F06068-6349-48CB-A324-514175605500}" destId="{040C8292-FAAE-45E8-9576-89AECD9F2B8F}" srcOrd="0" destOrd="0" presId="urn:microsoft.com/office/officeart/2005/8/layout/pyramid2"/>
    <dgm:cxn modelId="{6BB46F67-9B9D-4D29-A496-27E7E7A14A10}" type="presOf" srcId="{3EB1F5D3-453A-413A-AF20-C0703A7B825B}" destId="{8715B2CB-DA7A-4873-82E9-95410C457F74}" srcOrd="0" destOrd="0" presId="urn:microsoft.com/office/officeart/2005/8/layout/pyramid2"/>
    <dgm:cxn modelId="{44B5CA48-DD70-4841-A3EB-1191B2CC6083}" srcId="{D943D00B-B556-4E3B-AE5E-174E89C1AFB2}" destId="{6488012A-1047-4D95-8857-A0F39A8E91D2}" srcOrd="0" destOrd="0" parTransId="{6B45DBFD-3510-4400-8498-AA9BABEE4744}" sibTransId="{271674E6-17AC-497E-9E5D-CA3E463CB204}"/>
    <dgm:cxn modelId="{C2894A71-FC49-4582-93EB-15434D10F4D7}" srcId="{D943D00B-B556-4E3B-AE5E-174E89C1AFB2}" destId="{3192D7FD-829F-4296-A334-C10C04CBACDC}" srcOrd="3" destOrd="0" parTransId="{F526FCDC-7790-47B8-BE26-11E21F0F6ACF}" sibTransId="{43ED997C-FB06-4EEF-B90E-B665AA56EB20}"/>
    <dgm:cxn modelId="{CF96B774-EA68-4674-B303-EDCB7A3F1F73}" type="presOf" srcId="{24EF8139-4202-46DD-9A67-93D91D130391}" destId="{887965BF-CB68-4246-8906-A568B5E51AAD}" srcOrd="0" destOrd="0" presId="urn:microsoft.com/office/officeart/2005/8/layout/pyramid2"/>
    <dgm:cxn modelId="{56950457-9F39-4501-8A56-69416F74A20E}" srcId="{D943D00B-B556-4E3B-AE5E-174E89C1AFB2}" destId="{99F06068-6349-48CB-A324-514175605500}" srcOrd="9" destOrd="0" parTransId="{B91D8C66-2945-48F2-91C2-2E6889E529D4}" sibTransId="{BD0CB248-B356-4090-9B15-67FB3E55CA40}"/>
    <dgm:cxn modelId="{E136E577-BB2E-4E5A-B61E-A96767BDD8E5}" type="presOf" srcId="{3192D7FD-829F-4296-A334-C10C04CBACDC}" destId="{CA064544-3970-4654-8D94-D4F10D86CD0B}" srcOrd="0" destOrd="0" presId="urn:microsoft.com/office/officeart/2005/8/layout/pyramid2"/>
    <dgm:cxn modelId="{429DE759-F215-44D8-AF6C-FEF07B5AE5DC}" srcId="{D943D00B-B556-4E3B-AE5E-174E89C1AFB2}" destId="{1786DB53-4424-46ED-AA14-AC90FB09BAE9}" srcOrd="10" destOrd="0" parTransId="{4C53CD72-D21D-4611-AC5E-918FC005F541}" sibTransId="{C4CCDD2D-2EAC-49FF-A571-FE123BD1ADEB}"/>
    <dgm:cxn modelId="{B1313F93-6F2B-4031-817B-A72B37CD6C22}" type="presOf" srcId="{82393681-5712-4B5F-8411-C1920E865F76}" destId="{E804C5F8-8B60-46B9-A2DA-C634F2DE664B}" srcOrd="0" destOrd="0" presId="urn:microsoft.com/office/officeart/2005/8/layout/pyramid2"/>
    <dgm:cxn modelId="{5FF79F95-04D3-400A-846D-0D5DD34BF46D}" type="presOf" srcId="{961BE7A0-CC25-4289-89C3-E88F8D3913C4}" destId="{CA4D0919-1ED3-4E90-AB85-552FBB28EFD7}" srcOrd="0" destOrd="0" presId="urn:microsoft.com/office/officeart/2005/8/layout/pyramid2"/>
    <dgm:cxn modelId="{0D2D0E99-99D7-40E8-BC98-EA971BF6130E}" srcId="{D943D00B-B556-4E3B-AE5E-174E89C1AFB2}" destId="{1948D303-893C-4461-9D64-FE7AC2A02259}" srcOrd="7" destOrd="0" parTransId="{FFCE547F-BC0A-41A5-B2FC-1F0EED49C1E2}" sibTransId="{426CCD4B-7C48-4F5F-9AC5-90307FA17AC0}"/>
    <dgm:cxn modelId="{ADFEB3C7-9BDE-4947-842E-4D0C53A43394}" type="presOf" srcId="{D943D00B-B556-4E3B-AE5E-174E89C1AFB2}" destId="{F4256208-BED0-405F-9909-8E54BABF055D}" srcOrd="0" destOrd="0" presId="urn:microsoft.com/office/officeart/2005/8/layout/pyramid2"/>
    <dgm:cxn modelId="{197B5BD9-D727-43D9-9593-840041B9120D}" type="presOf" srcId="{6AAD5C38-3865-4A66-A397-D5CD0F446536}" destId="{0AE302B0-4446-405B-B2B9-FC71BEA2AB6E}" srcOrd="0" destOrd="0" presId="urn:microsoft.com/office/officeart/2005/8/layout/pyramid2"/>
    <dgm:cxn modelId="{3B1B61DB-15CF-45D9-9B96-6E378C85AE9A}" srcId="{D943D00B-B556-4E3B-AE5E-174E89C1AFB2}" destId="{2F25BA62-893D-4FBD-9BE0-E95F77700E92}" srcOrd="5" destOrd="0" parTransId="{F91666D9-33F6-4028-9FBB-4C4FC4D3E3CF}" sibTransId="{1D074D29-C1D5-40F9-8272-C17C98819845}"/>
    <dgm:cxn modelId="{208A11DF-66F0-4C61-BCC5-AA36597FD3AF}" type="presOf" srcId="{1948D303-893C-4461-9D64-FE7AC2A02259}" destId="{B9A659DD-2556-4826-A0EE-A6E092305875}" srcOrd="0" destOrd="0" presId="urn:microsoft.com/office/officeart/2005/8/layout/pyramid2"/>
    <dgm:cxn modelId="{7BB4A0E1-9BC2-4B43-B6A2-352A979D3954}" srcId="{D943D00B-B556-4E3B-AE5E-174E89C1AFB2}" destId="{3EB1F5D3-453A-413A-AF20-C0703A7B825B}" srcOrd="4" destOrd="0" parTransId="{6D253008-7B7F-4ACE-A84A-D69C2CED96EA}" sibTransId="{1E79FD7E-613A-4723-9C5E-2B21888B590F}"/>
    <dgm:cxn modelId="{046E48EA-176B-4BAC-9554-1EEDB0BC09FD}" type="presOf" srcId="{6488012A-1047-4D95-8857-A0F39A8E91D2}" destId="{850707F4-7B6E-449F-94AA-4AE6D5008A24}" srcOrd="0" destOrd="0" presId="urn:microsoft.com/office/officeart/2005/8/layout/pyramid2"/>
    <dgm:cxn modelId="{8283BDEA-3B92-4A30-9975-9257527EAB32}" srcId="{D943D00B-B556-4E3B-AE5E-174E89C1AFB2}" destId="{24EF8139-4202-46DD-9A67-93D91D130391}" srcOrd="12" destOrd="0" parTransId="{149DA7FD-3A4A-475C-942C-22A9932B5AA9}" sibTransId="{F26E6A3B-13FF-4C60-A60C-B7B5531AD4A2}"/>
    <dgm:cxn modelId="{7541B7FF-E5C8-423B-8B5C-E56041C6B34D}" type="presOf" srcId="{00078D40-770D-44CB-84B2-E64F8E68A02B}" destId="{B169C67D-C88B-43B8-9EE2-3E47946AED31}" srcOrd="0" destOrd="0" presId="urn:microsoft.com/office/officeart/2005/8/layout/pyramid2"/>
    <dgm:cxn modelId="{B7EEDDE7-DACD-4A39-B5A1-00CED4CCA7A8}" type="presParOf" srcId="{F4256208-BED0-405F-9909-8E54BABF055D}" destId="{CFFAD2EC-2EB8-4915-8498-900E107279B8}" srcOrd="0" destOrd="0" presId="urn:microsoft.com/office/officeart/2005/8/layout/pyramid2"/>
    <dgm:cxn modelId="{89F1087C-4EE3-4FE3-B132-42A9A57DC234}" type="presParOf" srcId="{F4256208-BED0-405F-9909-8E54BABF055D}" destId="{AE35E280-8225-4911-A0F6-EA9D438D806D}" srcOrd="1" destOrd="0" presId="urn:microsoft.com/office/officeart/2005/8/layout/pyramid2"/>
    <dgm:cxn modelId="{68884F53-8447-474F-B152-AA936D18FE1E}" type="presParOf" srcId="{AE35E280-8225-4911-A0F6-EA9D438D806D}" destId="{850707F4-7B6E-449F-94AA-4AE6D5008A24}" srcOrd="0" destOrd="0" presId="urn:microsoft.com/office/officeart/2005/8/layout/pyramid2"/>
    <dgm:cxn modelId="{D664E2A8-345E-4310-BE3E-15428D29BDA8}" type="presParOf" srcId="{AE35E280-8225-4911-A0F6-EA9D438D806D}" destId="{D5CDD8EB-5799-4CC1-85F9-34C79B06518F}" srcOrd="1" destOrd="0" presId="urn:microsoft.com/office/officeart/2005/8/layout/pyramid2"/>
    <dgm:cxn modelId="{A9E2AA60-0650-4CA3-91C3-D61CB0438710}" type="presParOf" srcId="{AE35E280-8225-4911-A0F6-EA9D438D806D}" destId="{E804C5F8-8B60-46B9-A2DA-C634F2DE664B}" srcOrd="2" destOrd="0" presId="urn:microsoft.com/office/officeart/2005/8/layout/pyramid2"/>
    <dgm:cxn modelId="{EA02B42E-22F5-4F8C-9837-616DA82519F5}" type="presParOf" srcId="{AE35E280-8225-4911-A0F6-EA9D438D806D}" destId="{061ADA4D-1A24-4DC8-9531-8890F04EF870}" srcOrd="3" destOrd="0" presId="urn:microsoft.com/office/officeart/2005/8/layout/pyramid2"/>
    <dgm:cxn modelId="{AD1A47A9-DCFC-4270-B803-4DF58D33DE7B}" type="presParOf" srcId="{AE35E280-8225-4911-A0F6-EA9D438D806D}" destId="{0AE302B0-4446-405B-B2B9-FC71BEA2AB6E}" srcOrd="4" destOrd="0" presId="urn:microsoft.com/office/officeart/2005/8/layout/pyramid2"/>
    <dgm:cxn modelId="{3E02CC35-02CA-454D-A286-5D014704E284}" type="presParOf" srcId="{AE35E280-8225-4911-A0F6-EA9D438D806D}" destId="{86E469B7-2A19-4045-AC8C-7CAD06C25C34}" srcOrd="5" destOrd="0" presId="urn:microsoft.com/office/officeart/2005/8/layout/pyramid2"/>
    <dgm:cxn modelId="{0AECAE98-8E3D-4559-B122-B86FC172BB06}" type="presParOf" srcId="{AE35E280-8225-4911-A0F6-EA9D438D806D}" destId="{CA064544-3970-4654-8D94-D4F10D86CD0B}" srcOrd="6" destOrd="0" presId="urn:microsoft.com/office/officeart/2005/8/layout/pyramid2"/>
    <dgm:cxn modelId="{00E263E2-283D-4DBD-B47F-81DA702F720E}" type="presParOf" srcId="{AE35E280-8225-4911-A0F6-EA9D438D806D}" destId="{6C39265B-C2B4-4968-A37C-6A818B9FD59A}" srcOrd="7" destOrd="0" presId="urn:microsoft.com/office/officeart/2005/8/layout/pyramid2"/>
    <dgm:cxn modelId="{726063F2-06DB-407B-8C86-36D93F23A084}" type="presParOf" srcId="{AE35E280-8225-4911-A0F6-EA9D438D806D}" destId="{8715B2CB-DA7A-4873-82E9-95410C457F74}" srcOrd="8" destOrd="0" presId="urn:microsoft.com/office/officeart/2005/8/layout/pyramid2"/>
    <dgm:cxn modelId="{7F2DA121-5A41-4E7F-AE0B-838254E7E65B}" type="presParOf" srcId="{AE35E280-8225-4911-A0F6-EA9D438D806D}" destId="{147D29B7-8FF4-4326-9BBF-F99AE2322AA6}" srcOrd="9" destOrd="0" presId="urn:microsoft.com/office/officeart/2005/8/layout/pyramid2"/>
    <dgm:cxn modelId="{32854A3C-0BD7-4626-81C5-B4E5D9C5B4D3}" type="presParOf" srcId="{AE35E280-8225-4911-A0F6-EA9D438D806D}" destId="{29ADACEA-ECAF-4D70-B86D-C00B58AAC66F}" srcOrd="10" destOrd="0" presId="urn:microsoft.com/office/officeart/2005/8/layout/pyramid2"/>
    <dgm:cxn modelId="{F8B55E3B-D422-4647-A1E8-E0A5EFE3B49D}" type="presParOf" srcId="{AE35E280-8225-4911-A0F6-EA9D438D806D}" destId="{84617255-0762-42A5-BA11-E90F5807585D}" srcOrd="11" destOrd="0" presId="urn:microsoft.com/office/officeart/2005/8/layout/pyramid2"/>
    <dgm:cxn modelId="{D1654B2F-0AFD-49F2-A26E-FB6FA86738EC}" type="presParOf" srcId="{AE35E280-8225-4911-A0F6-EA9D438D806D}" destId="{CA4D0919-1ED3-4E90-AB85-552FBB28EFD7}" srcOrd="12" destOrd="0" presId="urn:microsoft.com/office/officeart/2005/8/layout/pyramid2"/>
    <dgm:cxn modelId="{B092839F-B182-4BF8-BAF6-433B69E3F8E1}" type="presParOf" srcId="{AE35E280-8225-4911-A0F6-EA9D438D806D}" destId="{EBB6502F-F380-422E-AB96-55D23F67FFFF}" srcOrd="13" destOrd="0" presId="urn:microsoft.com/office/officeart/2005/8/layout/pyramid2"/>
    <dgm:cxn modelId="{44264ECA-B638-42D9-8CCE-2F060ABB3D1C}" type="presParOf" srcId="{AE35E280-8225-4911-A0F6-EA9D438D806D}" destId="{B9A659DD-2556-4826-A0EE-A6E092305875}" srcOrd="14" destOrd="0" presId="urn:microsoft.com/office/officeart/2005/8/layout/pyramid2"/>
    <dgm:cxn modelId="{0C5F7BEB-8E21-4770-8007-3386DA021A06}" type="presParOf" srcId="{AE35E280-8225-4911-A0F6-EA9D438D806D}" destId="{0DA155DF-A8CC-44A7-9D08-BD2054B70876}" srcOrd="15" destOrd="0" presId="urn:microsoft.com/office/officeart/2005/8/layout/pyramid2"/>
    <dgm:cxn modelId="{E2E03EC7-7505-45F6-89A7-3D2B2DB85734}" type="presParOf" srcId="{AE35E280-8225-4911-A0F6-EA9D438D806D}" destId="{CE22ADD0-8B55-42CE-BEA5-18B5A16BFFBA}" srcOrd="16" destOrd="0" presId="urn:microsoft.com/office/officeart/2005/8/layout/pyramid2"/>
    <dgm:cxn modelId="{549CDAD5-DB03-49CB-B10A-41DF34F08181}" type="presParOf" srcId="{AE35E280-8225-4911-A0F6-EA9D438D806D}" destId="{2B7BCDA8-73BA-4922-A990-C31D7D575632}" srcOrd="17" destOrd="0" presId="urn:microsoft.com/office/officeart/2005/8/layout/pyramid2"/>
    <dgm:cxn modelId="{CF77E8E3-2C6C-4C01-B8A6-F0DF27101FFC}" type="presParOf" srcId="{AE35E280-8225-4911-A0F6-EA9D438D806D}" destId="{040C8292-FAAE-45E8-9576-89AECD9F2B8F}" srcOrd="18" destOrd="0" presId="urn:microsoft.com/office/officeart/2005/8/layout/pyramid2"/>
    <dgm:cxn modelId="{7092A3BF-AA38-467A-B0C5-6D2658317786}" type="presParOf" srcId="{AE35E280-8225-4911-A0F6-EA9D438D806D}" destId="{E4FB53DD-252B-4354-98A9-4CDE66A8C515}" srcOrd="19" destOrd="0" presId="urn:microsoft.com/office/officeart/2005/8/layout/pyramid2"/>
    <dgm:cxn modelId="{E4BA1B0A-81A3-4F8F-87AD-120CFF63D962}" type="presParOf" srcId="{AE35E280-8225-4911-A0F6-EA9D438D806D}" destId="{923AF90B-B31E-4CD4-AE0E-C11AE7B22B89}" srcOrd="20" destOrd="0" presId="urn:microsoft.com/office/officeart/2005/8/layout/pyramid2"/>
    <dgm:cxn modelId="{AEEA6A60-467B-4446-8B2F-0FBBEB392DB7}" type="presParOf" srcId="{AE35E280-8225-4911-A0F6-EA9D438D806D}" destId="{492C55BA-53F3-4400-9295-F12D0669859A}" srcOrd="21" destOrd="0" presId="urn:microsoft.com/office/officeart/2005/8/layout/pyramid2"/>
    <dgm:cxn modelId="{8C243FDA-5240-4906-AA15-7ABD160DFC19}" type="presParOf" srcId="{AE35E280-8225-4911-A0F6-EA9D438D806D}" destId="{B169C67D-C88B-43B8-9EE2-3E47946AED31}" srcOrd="22" destOrd="0" presId="urn:microsoft.com/office/officeart/2005/8/layout/pyramid2"/>
    <dgm:cxn modelId="{A2BB7C5B-EDEB-4EF0-AF1D-2A9A7ADC6DE9}" type="presParOf" srcId="{AE35E280-8225-4911-A0F6-EA9D438D806D}" destId="{94427FF8-AD70-45D5-B1A9-318884EBD134}" srcOrd="23" destOrd="0" presId="urn:microsoft.com/office/officeart/2005/8/layout/pyramid2"/>
    <dgm:cxn modelId="{015B26E6-21E4-4A32-84CA-631B496047B9}" type="presParOf" srcId="{AE35E280-8225-4911-A0F6-EA9D438D806D}" destId="{887965BF-CB68-4246-8906-A568B5E51AAD}" srcOrd="24" destOrd="0" presId="urn:microsoft.com/office/officeart/2005/8/layout/pyramid2"/>
    <dgm:cxn modelId="{BEBDAE47-DD4A-4C58-9161-DF432CD13212}" type="presParOf" srcId="{AE35E280-8225-4911-A0F6-EA9D438D806D}" destId="{7E581965-C669-4C92-B093-6E789BE34BD5}" srcOrd="2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9941E0-235B-416C-BD2B-43598C78D522}">
      <dsp:nvSpPr>
        <dsp:cNvPr id="0" name=""/>
        <dsp:cNvSpPr/>
      </dsp:nvSpPr>
      <dsp:spPr>
        <a:xfrm>
          <a:off x="301245" y="619"/>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Johto </a:t>
          </a:r>
          <a:endParaRPr lang="en-US" sz="1100" kern="1200"/>
        </a:p>
      </dsp:txBody>
      <dsp:txXfrm>
        <a:off x="301245" y="619"/>
        <a:ext cx="1366995" cy="820197"/>
      </dsp:txXfrm>
    </dsp:sp>
    <dsp:sp modelId="{D24230F5-F4BE-44DB-8BB7-E2866CB19159}">
      <dsp:nvSpPr>
        <dsp:cNvPr id="0" name=""/>
        <dsp:cNvSpPr/>
      </dsp:nvSpPr>
      <dsp:spPr>
        <a:xfrm>
          <a:off x="1804940" y="619"/>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Talousjohto </a:t>
          </a:r>
        </a:p>
      </dsp:txBody>
      <dsp:txXfrm>
        <a:off x="1804940" y="619"/>
        <a:ext cx="1366995" cy="820197"/>
      </dsp:txXfrm>
    </dsp:sp>
    <dsp:sp modelId="{F30759ED-0D67-419F-BC21-2874FDE88FE1}">
      <dsp:nvSpPr>
        <dsp:cNvPr id="0" name=""/>
        <dsp:cNvSpPr/>
      </dsp:nvSpPr>
      <dsp:spPr>
        <a:xfrm>
          <a:off x="3308635" y="619"/>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Hankintapäätöksen esittelijä</a:t>
          </a:r>
        </a:p>
      </dsp:txBody>
      <dsp:txXfrm>
        <a:off x="3308635" y="619"/>
        <a:ext cx="1366995" cy="820197"/>
      </dsp:txXfrm>
    </dsp:sp>
    <dsp:sp modelId="{31E6C735-15F2-438B-BBC9-1940D0EA17DF}">
      <dsp:nvSpPr>
        <dsp:cNvPr id="0" name=""/>
        <dsp:cNvSpPr/>
      </dsp:nvSpPr>
      <dsp:spPr>
        <a:xfrm>
          <a:off x="4812331" y="619"/>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Hankintapäätöksen päätöksentekijä</a:t>
          </a:r>
        </a:p>
      </dsp:txBody>
      <dsp:txXfrm>
        <a:off x="4812331" y="619"/>
        <a:ext cx="1366995" cy="820197"/>
      </dsp:txXfrm>
    </dsp:sp>
    <dsp:sp modelId="{5B41D2BC-E662-433C-942C-81C9015608F8}">
      <dsp:nvSpPr>
        <dsp:cNvPr id="0" name=""/>
        <dsp:cNvSpPr/>
      </dsp:nvSpPr>
      <dsp:spPr>
        <a:xfrm>
          <a:off x="301245" y="957516"/>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err="1"/>
            <a:t>Tarvitsija</a:t>
          </a:r>
          <a:endParaRPr lang="fi-FI" sz="1100" kern="1200"/>
        </a:p>
      </dsp:txBody>
      <dsp:txXfrm>
        <a:off x="301245" y="957516"/>
        <a:ext cx="1366995" cy="820197"/>
      </dsp:txXfrm>
    </dsp:sp>
    <dsp:sp modelId="{373B7AEA-6018-473E-B2DA-2CF9BA8023CF}">
      <dsp:nvSpPr>
        <dsp:cNvPr id="0" name=""/>
        <dsp:cNvSpPr/>
      </dsp:nvSpPr>
      <dsp:spPr>
        <a:xfrm>
          <a:off x="1804940" y="957516"/>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Substanssi/ sisältöasiantuntija</a:t>
          </a:r>
        </a:p>
      </dsp:txBody>
      <dsp:txXfrm>
        <a:off x="1804940" y="957516"/>
        <a:ext cx="1366995" cy="820197"/>
      </dsp:txXfrm>
    </dsp:sp>
    <dsp:sp modelId="{65DF631A-3A35-444C-A7CD-58B44D2165DE}">
      <dsp:nvSpPr>
        <dsp:cNvPr id="0" name=""/>
        <dsp:cNvSpPr/>
      </dsp:nvSpPr>
      <dsp:spPr>
        <a:xfrm>
          <a:off x="3308635" y="957516"/>
          <a:ext cx="1366995" cy="820197"/>
        </a:xfrm>
        <a:prstGeom prst="rect">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Hankinta-asiantuntija</a:t>
          </a:r>
        </a:p>
      </dsp:txBody>
      <dsp:txXfrm>
        <a:off x="3308635" y="957516"/>
        <a:ext cx="1366995" cy="820197"/>
      </dsp:txXfrm>
    </dsp:sp>
    <dsp:sp modelId="{B4717FE1-4D88-4859-8C66-D50E172355F4}">
      <dsp:nvSpPr>
        <dsp:cNvPr id="0" name=""/>
        <dsp:cNvSpPr/>
      </dsp:nvSpPr>
      <dsp:spPr>
        <a:xfrm>
          <a:off x="4812331" y="957516"/>
          <a:ext cx="1366995" cy="820197"/>
        </a:xfrm>
        <a:prstGeom prst="rect">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err="1"/>
            <a:t>Tilaaja</a:t>
          </a:r>
          <a:endParaRPr lang="fi-FI" sz="1100" kern="1200"/>
        </a:p>
      </dsp:txBody>
      <dsp:txXfrm>
        <a:off x="4812331" y="957516"/>
        <a:ext cx="1366995" cy="820197"/>
      </dsp:txXfrm>
    </dsp:sp>
    <dsp:sp modelId="{DDEECD23-1BB5-43B3-952A-B4A4C1134981}">
      <dsp:nvSpPr>
        <dsp:cNvPr id="0" name=""/>
        <dsp:cNvSpPr/>
      </dsp:nvSpPr>
      <dsp:spPr>
        <a:xfrm>
          <a:off x="301245" y="1914413"/>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Tilaajavirkamies</a:t>
          </a:r>
        </a:p>
      </dsp:txBody>
      <dsp:txXfrm>
        <a:off x="301245" y="1914413"/>
        <a:ext cx="1366995" cy="820197"/>
      </dsp:txXfrm>
    </dsp:sp>
    <dsp:sp modelId="{3A0F0AC3-891F-48A0-A6BF-771E30A4F3EC}">
      <dsp:nvSpPr>
        <dsp:cNvPr id="0" name=""/>
        <dsp:cNvSpPr/>
      </dsp:nvSpPr>
      <dsp:spPr>
        <a:xfrm>
          <a:off x="1804940" y="1914413"/>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err="1"/>
            <a:t>Tilauksen</a:t>
          </a:r>
          <a:r>
            <a:rPr lang="en-US" sz="1100" kern="1200"/>
            <a:t> / </a:t>
          </a:r>
          <a:r>
            <a:rPr lang="en-US" sz="1100" kern="1200" err="1"/>
            <a:t>menopäätöksen</a:t>
          </a:r>
          <a:r>
            <a:rPr lang="en-US" sz="1100" kern="1200"/>
            <a:t> </a:t>
          </a:r>
          <a:r>
            <a:rPr lang="en-US" sz="1100" kern="1200" err="1"/>
            <a:t>hyväksyjä</a:t>
          </a:r>
          <a:endParaRPr lang="en-US" sz="1100" kern="1200"/>
        </a:p>
      </dsp:txBody>
      <dsp:txXfrm>
        <a:off x="1804940" y="1914413"/>
        <a:ext cx="1366995" cy="820197"/>
      </dsp:txXfrm>
    </dsp:sp>
    <dsp:sp modelId="{DADB4599-CB9D-4C5B-B54A-02F6C9F6BE35}">
      <dsp:nvSpPr>
        <dsp:cNvPr id="0" name=""/>
        <dsp:cNvSpPr/>
      </dsp:nvSpPr>
      <dsp:spPr>
        <a:xfrm>
          <a:off x="3308635" y="1914413"/>
          <a:ext cx="1366995" cy="820197"/>
        </a:xfrm>
        <a:prstGeom prst="rect">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Laskujen käsittelijä </a:t>
          </a:r>
        </a:p>
      </dsp:txBody>
      <dsp:txXfrm>
        <a:off x="3308635" y="1914413"/>
        <a:ext cx="1366995" cy="820197"/>
      </dsp:txXfrm>
    </dsp:sp>
    <dsp:sp modelId="{B2ECCA92-8F6A-445B-994C-476B3D863C6D}">
      <dsp:nvSpPr>
        <dsp:cNvPr id="0" name=""/>
        <dsp:cNvSpPr/>
      </dsp:nvSpPr>
      <dsp:spPr>
        <a:xfrm>
          <a:off x="4812331" y="1914413"/>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Esimies/ laskujen hyväksyjä</a:t>
          </a:r>
        </a:p>
      </dsp:txBody>
      <dsp:txXfrm>
        <a:off x="4812331" y="1914413"/>
        <a:ext cx="1366995" cy="820197"/>
      </dsp:txXfrm>
    </dsp:sp>
    <dsp:sp modelId="{79AC7178-9F21-4CB7-B207-DFF616A6A841}">
      <dsp:nvSpPr>
        <dsp:cNvPr id="0" name=""/>
        <dsp:cNvSpPr/>
      </dsp:nvSpPr>
      <dsp:spPr>
        <a:xfrm>
          <a:off x="1053092" y="2871310"/>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Prosessikehittäjät</a:t>
          </a:r>
        </a:p>
      </dsp:txBody>
      <dsp:txXfrm>
        <a:off x="1053092" y="2871310"/>
        <a:ext cx="1366995" cy="820197"/>
      </dsp:txXfrm>
    </dsp:sp>
    <dsp:sp modelId="{00F8B1F3-E441-4B7B-88F9-71130DAA2FA9}">
      <dsp:nvSpPr>
        <dsp:cNvPr id="0" name=""/>
        <dsp:cNvSpPr/>
      </dsp:nvSpPr>
      <dsp:spPr>
        <a:xfrm>
          <a:off x="2556788" y="2871310"/>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i-FI" sz="1100" kern="1200"/>
            <a:t>Sisäinen tarkastaja / </a:t>
          </a:r>
          <a:r>
            <a:rPr lang="fi-FI" sz="1100" kern="1200" err="1"/>
            <a:t>controller</a:t>
          </a:r>
          <a:endParaRPr lang="fi-FI" sz="1100" kern="1200"/>
        </a:p>
      </dsp:txBody>
      <dsp:txXfrm>
        <a:off x="2556788" y="2871310"/>
        <a:ext cx="1366995" cy="820197"/>
      </dsp:txXfrm>
    </dsp:sp>
    <dsp:sp modelId="{49247E6B-8CAC-4842-A7CB-C5A843E13CA7}">
      <dsp:nvSpPr>
        <dsp:cNvPr id="0" name=""/>
        <dsp:cNvSpPr/>
      </dsp:nvSpPr>
      <dsp:spPr>
        <a:xfrm>
          <a:off x="4060483" y="2871310"/>
          <a:ext cx="1366995" cy="82019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err="1"/>
            <a:t>Pääkäyttäjä</a:t>
          </a:r>
          <a:endParaRPr lang="fi-FI" sz="1100" kern="1200"/>
        </a:p>
      </dsp:txBody>
      <dsp:txXfrm>
        <a:off x="4060483" y="2871310"/>
        <a:ext cx="1366995" cy="8201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FAD2EC-2EB8-4915-8498-900E107279B8}">
      <dsp:nvSpPr>
        <dsp:cNvPr id="0" name=""/>
        <dsp:cNvSpPr/>
      </dsp:nvSpPr>
      <dsp:spPr>
        <a:xfrm>
          <a:off x="215914" y="295477"/>
          <a:ext cx="4200107" cy="3678369"/>
        </a:xfrm>
        <a:prstGeom prst="rect">
          <a:avLst/>
        </a:prstGeom>
        <a:gradFill flip="none" rotWithShape="1">
          <a:gsLst>
            <a:gs pos="0">
              <a:srgbClr val="1B9A38">
                <a:lumMod val="40000"/>
                <a:lumOff val="60000"/>
              </a:srgbClr>
            </a:gs>
            <a:gs pos="82000">
              <a:srgbClr val="00B050"/>
            </a:gs>
            <a:gs pos="100000">
              <a:srgbClr val="1B9A38">
                <a:lumMod val="60000"/>
              </a:srgbClr>
            </a:gs>
          </a:gsLst>
          <a:path path="circle">
            <a:fillToRect l="50000" t="130000" r="50000" b="-30000"/>
          </a:path>
          <a:tileRect/>
        </a:gra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850707F4-7B6E-449F-94AA-4AE6D5008A24}">
      <dsp:nvSpPr>
        <dsp:cNvPr id="0" name=""/>
        <dsp:cNvSpPr/>
      </dsp:nvSpPr>
      <dsp:spPr>
        <a:xfrm>
          <a:off x="2187234" y="420420"/>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rtl="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A /  </a:t>
          </a:r>
          <a:r>
            <a:rPr lang="fi-FI" sz="900" b="1" kern="1200">
              <a:solidFill>
                <a:sysClr val="windowText" lastClr="000000">
                  <a:hueOff val="0"/>
                  <a:satOff val="0"/>
                  <a:lumOff val="0"/>
                  <a:alphaOff val="0"/>
                </a:sysClr>
              </a:solidFill>
              <a:latin typeface="Calibri"/>
              <a:ea typeface="+mn-ea"/>
              <a:cs typeface="+mn-cs"/>
            </a:rPr>
            <a:t>Suomi.fi  sähköiset lomakkeet </a:t>
          </a:r>
        </a:p>
      </dsp:txBody>
      <dsp:txXfrm>
        <a:off x="2198447" y="431633"/>
        <a:ext cx="2707643" cy="207267"/>
      </dsp:txXfrm>
    </dsp:sp>
    <dsp:sp modelId="{E804C5F8-8B60-46B9-A2DA-C634F2DE664B}">
      <dsp:nvSpPr>
        <dsp:cNvPr id="0" name=""/>
        <dsp:cNvSpPr/>
      </dsp:nvSpPr>
      <dsp:spPr>
        <a:xfrm>
          <a:off x="2187234" y="678825"/>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B / </a:t>
          </a:r>
          <a:r>
            <a:rPr lang="fi-FI" sz="900" b="1" kern="1200">
              <a:solidFill>
                <a:sysClr val="windowText" lastClr="000000">
                  <a:hueOff val="0"/>
                  <a:satOff val="0"/>
                  <a:lumOff val="0"/>
                  <a:alphaOff val="0"/>
                </a:sysClr>
              </a:solidFill>
              <a:latin typeface="Calibri"/>
              <a:ea typeface="+mn-ea"/>
              <a:cs typeface="+mn-cs"/>
            </a:rPr>
            <a:t>Väestötietojärjestelmä</a:t>
          </a:r>
        </a:p>
      </dsp:txBody>
      <dsp:txXfrm>
        <a:off x="2198447" y="690038"/>
        <a:ext cx="2707643" cy="207267"/>
      </dsp:txXfrm>
    </dsp:sp>
    <dsp:sp modelId="{0AE302B0-4446-405B-B2B9-FC71BEA2AB6E}">
      <dsp:nvSpPr>
        <dsp:cNvPr id="0" name=""/>
        <dsp:cNvSpPr/>
      </dsp:nvSpPr>
      <dsp:spPr>
        <a:xfrm>
          <a:off x="2187234" y="937230"/>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C / </a:t>
          </a:r>
          <a:r>
            <a:rPr lang="fi-FI" sz="900" b="1" kern="1200">
              <a:solidFill>
                <a:sysClr val="windowText" lastClr="000000">
                  <a:hueOff val="0"/>
                  <a:satOff val="0"/>
                  <a:lumOff val="0"/>
                  <a:alphaOff val="0"/>
                </a:sysClr>
              </a:solidFill>
              <a:latin typeface="Calibri"/>
              <a:ea typeface="+mn-ea"/>
              <a:cs typeface="+mn-cs"/>
            </a:rPr>
            <a:t>KELA</a:t>
          </a:r>
        </a:p>
      </dsp:txBody>
      <dsp:txXfrm>
        <a:off x="2198447" y="948443"/>
        <a:ext cx="2707643" cy="207267"/>
      </dsp:txXfrm>
    </dsp:sp>
    <dsp:sp modelId="{CA064544-3970-4654-8D94-D4F10D86CD0B}">
      <dsp:nvSpPr>
        <dsp:cNvPr id="0" name=""/>
        <dsp:cNvSpPr/>
      </dsp:nvSpPr>
      <dsp:spPr>
        <a:xfrm>
          <a:off x="2187234" y="1195635"/>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en-US" sz="900" kern="1200">
              <a:solidFill>
                <a:sysClr val="windowText" lastClr="000000">
                  <a:hueOff val="0"/>
                  <a:satOff val="0"/>
                  <a:lumOff val="0"/>
                  <a:alphaOff val="0"/>
                </a:sysClr>
              </a:solidFill>
              <a:latin typeface="Calibri"/>
              <a:ea typeface="+mn-ea"/>
              <a:cs typeface="+mn-cs"/>
            </a:rPr>
            <a:t>D / </a:t>
          </a:r>
          <a:r>
            <a:rPr lang="fi-FI" sz="900" b="1" kern="1200">
              <a:solidFill>
                <a:sysClr val="windowText" lastClr="000000">
                  <a:hueOff val="0"/>
                  <a:satOff val="0"/>
                  <a:lumOff val="0"/>
                  <a:alphaOff val="0"/>
                </a:sysClr>
              </a:solidFill>
              <a:latin typeface="Calibri"/>
              <a:ea typeface="+mn-ea"/>
              <a:cs typeface="+mn-cs"/>
            </a:rPr>
            <a:t>Tulorekisteri</a:t>
          </a:r>
        </a:p>
      </dsp:txBody>
      <dsp:txXfrm>
        <a:off x="2198447" y="1206848"/>
        <a:ext cx="2707643" cy="207267"/>
      </dsp:txXfrm>
    </dsp:sp>
    <dsp:sp modelId="{8715B2CB-DA7A-4873-82E9-95410C457F74}">
      <dsp:nvSpPr>
        <dsp:cNvPr id="0" name=""/>
        <dsp:cNvSpPr/>
      </dsp:nvSpPr>
      <dsp:spPr>
        <a:xfrm>
          <a:off x="2187234" y="1454040"/>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E / </a:t>
          </a:r>
          <a:r>
            <a:rPr lang="fi-FI" sz="900" b="1" kern="1200">
              <a:solidFill>
                <a:sysClr val="windowText" lastClr="000000">
                  <a:hueOff val="0"/>
                  <a:satOff val="0"/>
                  <a:lumOff val="0"/>
                  <a:alphaOff val="0"/>
                </a:sysClr>
              </a:solidFill>
              <a:latin typeface="Calibri"/>
              <a:ea typeface="+mn-ea"/>
              <a:cs typeface="+mn-cs"/>
            </a:rPr>
            <a:t>Laskutusjärjestelmä</a:t>
          </a:r>
        </a:p>
      </dsp:txBody>
      <dsp:txXfrm>
        <a:off x="2198447" y="1465253"/>
        <a:ext cx="2707643" cy="207267"/>
      </dsp:txXfrm>
    </dsp:sp>
    <dsp:sp modelId="{29ADACEA-ECAF-4D70-B86D-C00B58AAC66F}">
      <dsp:nvSpPr>
        <dsp:cNvPr id="0" name=""/>
        <dsp:cNvSpPr/>
      </dsp:nvSpPr>
      <dsp:spPr>
        <a:xfrm>
          <a:off x="2187234" y="1712445"/>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F / </a:t>
          </a:r>
          <a:r>
            <a:rPr lang="fi-FI" sz="900" b="1" kern="1200">
              <a:solidFill>
                <a:sysClr val="windowText" lastClr="000000">
                  <a:hueOff val="0"/>
                  <a:satOff val="0"/>
                  <a:lumOff val="0"/>
                  <a:alphaOff val="0"/>
                </a:sysClr>
              </a:solidFill>
              <a:latin typeface="Calibri"/>
              <a:ea typeface="+mn-ea"/>
              <a:cs typeface="+mn-cs"/>
            </a:rPr>
            <a:t>Palkkajärjestelmä</a:t>
          </a:r>
        </a:p>
      </dsp:txBody>
      <dsp:txXfrm>
        <a:off x="2198447" y="1723658"/>
        <a:ext cx="2707643" cy="207267"/>
      </dsp:txXfrm>
    </dsp:sp>
    <dsp:sp modelId="{CA4D0919-1ED3-4E90-AB85-552FBB28EFD7}">
      <dsp:nvSpPr>
        <dsp:cNvPr id="0" name=""/>
        <dsp:cNvSpPr/>
      </dsp:nvSpPr>
      <dsp:spPr>
        <a:xfrm>
          <a:off x="2187234" y="1970850"/>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G / </a:t>
          </a:r>
          <a:r>
            <a:rPr lang="fi-FI" sz="900" b="1" kern="1200">
              <a:solidFill>
                <a:sysClr val="windowText" lastClr="000000">
                  <a:hueOff val="0"/>
                  <a:satOff val="0"/>
                  <a:lumOff val="0"/>
                  <a:alphaOff val="0"/>
                </a:sysClr>
              </a:solidFill>
              <a:latin typeface="Calibri"/>
              <a:ea typeface="+mn-ea"/>
              <a:cs typeface="+mn-cs"/>
            </a:rPr>
            <a:t>Titania</a:t>
          </a:r>
        </a:p>
      </dsp:txBody>
      <dsp:txXfrm>
        <a:off x="2198447" y="1982063"/>
        <a:ext cx="2707643" cy="207267"/>
      </dsp:txXfrm>
    </dsp:sp>
    <dsp:sp modelId="{B9A659DD-2556-4826-A0EE-A6E092305875}">
      <dsp:nvSpPr>
        <dsp:cNvPr id="0" name=""/>
        <dsp:cNvSpPr/>
      </dsp:nvSpPr>
      <dsp:spPr>
        <a:xfrm>
          <a:off x="2187234" y="2229256"/>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rtl="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H / </a:t>
          </a:r>
          <a:r>
            <a:rPr lang="fi-FI" sz="900" b="1" kern="1200">
              <a:solidFill>
                <a:sysClr val="windowText" lastClr="000000">
                  <a:hueOff val="0"/>
                  <a:satOff val="0"/>
                  <a:lumOff val="0"/>
                  <a:alphaOff val="0"/>
                </a:sysClr>
              </a:solidFill>
              <a:latin typeface="Calibri"/>
              <a:ea typeface="+mn-ea"/>
              <a:cs typeface="+mn-cs"/>
            </a:rPr>
            <a:t>Huoltajien käyttöliittymä </a:t>
          </a:r>
          <a:r>
            <a:rPr lang="fi-FI" sz="900" kern="1200">
              <a:solidFill>
                <a:sysClr val="windowText" lastClr="000000">
                  <a:hueOff val="0"/>
                  <a:satOff val="0"/>
                  <a:lumOff val="0"/>
                  <a:alphaOff val="0"/>
                </a:sysClr>
              </a:solidFill>
              <a:latin typeface="Calibri"/>
              <a:ea typeface="+mn-ea"/>
              <a:cs typeface="+mn-cs"/>
            </a:rPr>
            <a:t>(nettiselain + mobiiliappi)</a:t>
          </a:r>
        </a:p>
      </dsp:txBody>
      <dsp:txXfrm>
        <a:off x="2198447" y="2240469"/>
        <a:ext cx="2707643" cy="207267"/>
      </dsp:txXfrm>
    </dsp:sp>
    <dsp:sp modelId="{CE22ADD0-8B55-42CE-BEA5-18B5A16BFFBA}">
      <dsp:nvSpPr>
        <dsp:cNvPr id="0" name=""/>
        <dsp:cNvSpPr/>
      </dsp:nvSpPr>
      <dsp:spPr>
        <a:xfrm>
          <a:off x="2187234" y="2487661"/>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I / </a:t>
          </a:r>
          <a:r>
            <a:rPr lang="fi-FI" sz="900" b="1" kern="1200">
              <a:solidFill>
                <a:sysClr val="windowText" lastClr="000000">
                  <a:hueOff val="0"/>
                  <a:satOff val="0"/>
                  <a:lumOff val="0"/>
                  <a:alphaOff val="0"/>
                </a:sysClr>
              </a:solidFill>
              <a:latin typeface="Calibri"/>
              <a:ea typeface="+mn-ea"/>
              <a:cs typeface="+mn-cs"/>
            </a:rPr>
            <a:t>Päiväkodin henkilöstön käyttöliittymä </a:t>
          </a:r>
          <a:r>
            <a:rPr lang="fi-FI" sz="900" kern="1200">
              <a:solidFill>
                <a:sysClr val="windowText" lastClr="000000">
                  <a:hueOff val="0"/>
                  <a:satOff val="0"/>
                  <a:lumOff val="0"/>
                  <a:alphaOff val="0"/>
                </a:sysClr>
              </a:solidFill>
              <a:latin typeface="Calibri"/>
              <a:ea typeface="+mn-ea"/>
              <a:cs typeface="+mn-cs"/>
            </a:rPr>
            <a:t>(mobiiliappi)</a:t>
          </a:r>
        </a:p>
      </dsp:txBody>
      <dsp:txXfrm>
        <a:off x="2198447" y="2498874"/>
        <a:ext cx="2707643" cy="207267"/>
      </dsp:txXfrm>
    </dsp:sp>
    <dsp:sp modelId="{040C8292-FAAE-45E8-9576-89AECD9F2B8F}">
      <dsp:nvSpPr>
        <dsp:cNvPr id="0" name=""/>
        <dsp:cNvSpPr/>
      </dsp:nvSpPr>
      <dsp:spPr>
        <a:xfrm>
          <a:off x="2187234" y="2746066"/>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J / </a:t>
          </a:r>
          <a:r>
            <a:rPr lang="fi-FI" sz="900" b="1" kern="1200">
              <a:solidFill>
                <a:sysClr val="windowText" lastClr="000000">
                  <a:hueOff val="0"/>
                  <a:satOff val="0"/>
                  <a:lumOff val="0"/>
                  <a:alphaOff val="0"/>
                </a:sysClr>
              </a:solidFill>
              <a:latin typeface="Calibri"/>
              <a:ea typeface="+mn-ea"/>
              <a:cs typeface="+mn-cs"/>
            </a:rPr>
            <a:t>Primus / Wilma</a:t>
          </a:r>
        </a:p>
      </dsp:txBody>
      <dsp:txXfrm>
        <a:off x="2198447" y="2757279"/>
        <a:ext cx="2707643" cy="207267"/>
      </dsp:txXfrm>
    </dsp:sp>
    <dsp:sp modelId="{923AF90B-B31E-4CD4-AE0E-C11AE7B22B89}">
      <dsp:nvSpPr>
        <dsp:cNvPr id="0" name=""/>
        <dsp:cNvSpPr/>
      </dsp:nvSpPr>
      <dsp:spPr>
        <a:xfrm>
          <a:off x="2187234" y="3004471"/>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K / </a:t>
          </a:r>
          <a:r>
            <a:rPr lang="fi-FI" sz="900" b="1" kern="1200">
              <a:solidFill>
                <a:sysClr val="windowText" lastClr="000000">
                  <a:hueOff val="0"/>
                  <a:satOff val="0"/>
                  <a:lumOff val="0"/>
                  <a:alphaOff val="0"/>
                </a:sysClr>
              </a:solidFill>
              <a:latin typeface="Calibri"/>
              <a:ea typeface="+mn-ea"/>
              <a:cs typeface="+mn-cs"/>
            </a:rPr>
            <a:t>IDID kirjaus-näytöt</a:t>
          </a:r>
        </a:p>
      </dsp:txBody>
      <dsp:txXfrm>
        <a:off x="2198447" y="3015684"/>
        <a:ext cx="2707643" cy="207267"/>
      </dsp:txXfrm>
    </dsp:sp>
    <dsp:sp modelId="{B169C67D-C88B-43B8-9EE2-3E47946AED31}">
      <dsp:nvSpPr>
        <dsp:cNvPr id="0" name=""/>
        <dsp:cNvSpPr/>
      </dsp:nvSpPr>
      <dsp:spPr>
        <a:xfrm>
          <a:off x="2187234" y="3262876"/>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L / </a:t>
          </a:r>
          <a:r>
            <a:rPr lang="fi-FI" sz="900" b="1" kern="1200" err="1">
              <a:solidFill>
                <a:sysClr val="windowText" lastClr="000000">
                  <a:hueOff val="0"/>
                  <a:satOff val="0"/>
                  <a:lumOff val="0"/>
                  <a:alphaOff val="0"/>
                </a:sysClr>
              </a:solidFill>
              <a:latin typeface="Calibri"/>
              <a:ea typeface="+mn-ea"/>
              <a:cs typeface="+mn-cs"/>
            </a:rPr>
            <a:t>Varda</a:t>
          </a:r>
        </a:p>
      </dsp:txBody>
      <dsp:txXfrm>
        <a:off x="2198447" y="3274089"/>
        <a:ext cx="2707643" cy="207267"/>
      </dsp:txXfrm>
    </dsp:sp>
    <dsp:sp modelId="{887965BF-CB68-4246-8906-A568B5E51AAD}">
      <dsp:nvSpPr>
        <dsp:cNvPr id="0" name=""/>
        <dsp:cNvSpPr/>
      </dsp:nvSpPr>
      <dsp:spPr>
        <a:xfrm>
          <a:off x="2187234" y="3521281"/>
          <a:ext cx="2730069" cy="229693"/>
        </a:xfrm>
        <a:prstGeom prst="roundRect">
          <a:avLst/>
        </a:prstGeom>
        <a:solidFill>
          <a:sysClr val="window" lastClr="FFFFFF">
            <a:alpha val="90000"/>
            <a:hueOff val="0"/>
            <a:satOff val="0"/>
            <a:lumOff val="0"/>
            <a:alphaOff val="0"/>
          </a:sysClr>
        </a:solidFill>
        <a:ln w="25400" cap="flat" cmpd="sng" algn="ctr">
          <a:solidFill>
            <a:srgbClr val="1B9A38">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l" defTabSz="400050">
            <a:lnSpc>
              <a:spcPct val="90000"/>
            </a:lnSpc>
            <a:spcBef>
              <a:spcPct val="0"/>
            </a:spcBef>
            <a:spcAft>
              <a:spcPct val="35000"/>
            </a:spcAft>
            <a:buNone/>
          </a:pPr>
          <a:r>
            <a:rPr lang="fi-FI" sz="900" kern="1200">
              <a:solidFill>
                <a:sysClr val="windowText" lastClr="000000">
                  <a:hueOff val="0"/>
                  <a:satOff val="0"/>
                  <a:lumOff val="0"/>
                  <a:alphaOff val="0"/>
                </a:sysClr>
              </a:solidFill>
              <a:latin typeface="Calibri"/>
              <a:ea typeface="+mn-ea"/>
              <a:cs typeface="+mn-cs"/>
            </a:rPr>
            <a:t>M / </a:t>
          </a:r>
          <a:r>
            <a:rPr lang="fi-FI" sz="900" b="1" kern="1200">
              <a:solidFill>
                <a:sysClr val="windowText" lastClr="000000">
                  <a:hueOff val="0"/>
                  <a:satOff val="0"/>
                  <a:lumOff val="0"/>
                  <a:alphaOff val="0"/>
                </a:sysClr>
              </a:solidFill>
              <a:latin typeface="Calibri"/>
              <a:ea typeface="+mn-ea"/>
              <a:cs typeface="+mn-cs"/>
            </a:rPr>
            <a:t>Koski</a:t>
          </a:r>
        </a:p>
      </dsp:txBody>
      <dsp:txXfrm>
        <a:off x="2198447" y="3532494"/>
        <a:ext cx="2707643" cy="20726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en-GB"/>
          </a:p>
        </p:txBody>
      </p:sp>
      <p:sp>
        <p:nvSpPr>
          <p:cNvPr id="3" name="Päivämäärän paikkamerkki 2"/>
          <p:cNvSpPr>
            <a:spLocks noGrp="1"/>
          </p:cNvSpPr>
          <p:nvPr>
            <p:ph type="dt" idx="1"/>
          </p:nvPr>
        </p:nvSpPr>
        <p:spPr>
          <a:xfrm>
            <a:off x="3851342" y="0"/>
            <a:ext cx="2946347" cy="496491"/>
          </a:xfrm>
          <a:prstGeom prst="rect">
            <a:avLst/>
          </a:prstGeom>
        </p:spPr>
        <p:txBody>
          <a:bodyPr vert="horz" lIns="91440" tIns="45720" rIns="91440" bIns="45720" rtlCol="0"/>
          <a:lstStyle>
            <a:lvl1pPr algn="r">
              <a:defRPr sz="1200"/>
            </a:lvl1pPr>
          </a:lstStyle>
          <a:p>
            <a:fld id="{A9C7EAC2-E424-4BB7-AFDF-14B9EDD660D3}" type="datetimeFigureOut">
              <a:rPr lang="en-GB" smtClean="0"/>
              <a:t>17/07/2023</a:t>
            </a:fld>
            <a:endParaRPr lang="en-GB"/>
          </a:p>
        </p:txBody>
      </p:sp>
      <p:sp>
        <p:nvSpPr>
          <p:cNvPr id="4" name="Dian kuvan paikkamerkki 3"/>
          <p:cNvSpPr>
            <a:spLocks noGrp="1" noRot="1" noChangeAspect="1"/>
          </p:cNvSpPr>
          <p:nvPr>
            <p:ph type="sldImg" idx="2"/>
          </p:nvPr>
        </p:nvSpPr>
        <p:spPr>
          <a:xfrm>
            <a:off x="90488" y="744538"/>
            <a:ext cx="6618287" cy="3724275"/>
          </a:xfrm>
          <a:prstGeom prst="rect">
            <a:avLst/>
          </a:prstGeom>
          <a:noFill/>
          <a:ln w="12700">
            <a:solidFill>
              <a:prstClr val="black"/>
            </a:solidFill>
          </a:ln>
        </p:spPr>
        <p:txBody>
          <a:bodyPr vert="horz" lIns="91440" tIns="45720" rIns="91440" bIns="45720" rtlCol="0" anchor="ctr"/>
          <a:lstStyle/>
          <a:p>
            <a:endParaRPr lang="en-GB"/>
          </a:p>
        </p:txBody>
      </p:sp>
      <p:sp>
        <p:nvSpPr>
          <p:cNvPr id="5" name="Huomautusten paikkamerkki 4"/>
          <p:cNvSpPr>
            <a:spLocks noGrp="1"/>
          </p:cNvSpPr>
          <p:nvPr>
            <p:ph type="body" sz="quarter" idx="3"/>
          </p:nvPr>
        </p:nvSpPr>
        <p:spPr>
          <a:xfrm>
            <a:off x="679927" y="4716661"/>
            <a:ext cx="5439410" cy="4468416"/>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a:p>
        </p:txBody>
      </p:sp>
      <p:sp>
        <p:nvSpPr>
          <p:cNvPr id="6" name="Alatunnisteen paikkamerkki 5"/>
          <p:cNvSpPr>
            <a:spLocks noGrp="1"/>
          </p:cNvSpPr>
          <p:nvPr>
            <p:ph type="ftr" sz="quarter" idx="4"/>
          </p:nvPr>
        </p:nvSpPr>
        <p:spPr>
          <a:xfrm>
            <a:off x="0" y="9431599"/>
            <a:ext cx="2946347" cy="496491"/>
          </a:xfrm>
          <a:prstGeom prst="rect">
            <a:avLst/>
          </a:prstGeom>
        </p:spPr>
        <p:txBody>
          <a:bodyPr vert="horz" lIns="91440" tIns="45720" rIns="91440" bIns="45720" rtlCol="0" anchor="b"/>
          <a:lstStyle>
            <a:lvl1pPr algn="l">
              <a:defRPr sz="1200"/>
            </a:lvl1pPr>
          </a:lstStyle>
          <a:p>
            <a:endParaRPr lang="en-GB"/>
          </a:p>
        </p:txBody>
      </p:sp>
      <p:sp>
        <p:nvSpPr>
          <p:cNvPr id="7" name="Dian numeron paikkamerkki 6"/>
          <p:cNvSpPr>
            <a:spLocks noGrp="1"/>
          </p:cNvSpPr>
          <p:nvPr>
            <p:ph type="sldNum" sz="quarter" idx="5"/>
          </p:nvPr>
        </p:nvSpPr>
        <p:spPr>
          <a:xfrm>
            <a:off x="3851342" y="9431599"/>
            <a:ext cx="2946347" cy="496491"/>
          </a:xfrm>
          <a:prstGeom prst="rect">
            <a:avLst/>
          </a:prstGeom>
        </p:spPr>
        <p:txBody>
          <a:bodyPr vert="horz" lIns="91440" tIns="45720" rIns="91440" bIns="45720" rtlCol="0" anchor="b"/>
          <a:lstStyle>
            <a:lvl1pPr algn="r">
              <a:defRPr sz="1200"/>
            </a:lvl1pPr>
          </a:lstStyle>
          <a:p>
            <a:fld id="{57565E11-0AC5-40C4-B4DA-5F41E076F1DF}" type="slidenum">
              <a:rPr lang="en-GB" smtClean="0"/>
              <a:t>‹#›</a:t>
            </a:fld>
            <a:endParaRPr lang="en-GB"/>
          </a:p>
        </p:txBody>
      </p:sp>
    </p:spTree>
    <p:extLst>
      <p:ext uri="{BB962C8B-B14F-4D97-AF65-F5344CB8AC3E}">
        <p14:creationId xmlns:p14="http://schemas.microsoft.com/office/powerpoint/2010/main" val="3893481152"/>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5"/>
          </p:nvPr>
        </p:nvSpPr>
        <p:spPr/>
        <p:txBody>
          <a:bodyPr/>
          <a:lstStyle/>
          <a:p>
            <a:fld id="{57565E11-0AC5-40C4-B4DA-5F41E076F1DF}" type="slidenum">
              <a:rPr lang="en-GB" smtClean="0"/>
              <a:t>1</a:t>
            </a:fld>
            <a:endParaRPr lang="en-GB"/>
          </a:p>
        </p:txBody>
      </p:sp>
    </p:spTree>
    <p:extLst>
      <p:ext uri="{BB962C8B-B14F-4D97-AF65-F5344CB8AC3E}">
        <p14:creationId xmlns:p14="http://schemas.microsoft.com/office/powerpoint/2010/main" val="4268575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5"/>
          </p:nvPr>
        </p:nvSpPr>
        <p:spPr/>
        <p:txBody>
          <a:bodyPr/>
          <a:lstStyle/>
          <a:p>
            <a:fld id="{57565E11-0AC5-40C4-B4DA-5F41E076F1DF}" type="slidenum">
              <a:rPr lang="en-GB" smtClean="0"/>
              <a:t>13</a:t>
            </a:fld>
            <a:endParaRPr lang="en-GB"/>
          </a:p>
        </p:txBody>
      </p:sp>
    </p:spTree>
    <p:extLst>
      <p:ext uri="{BB962C8B-B14F-4D97-AF65-F5344CB8AC3E}">
        <p14:creationId xmlns:p14="http://schemas.microsoft.com/office/powerpoint/2010/main" val="23654917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5"/>
          </p:nvPr>
        </p:nvSpPr>
        <p:spPr/>
        <p:txBody>
          <a:bodyPr/>
          <a:lstStyle/>
          <a:p>
            <a:fld id="{57565E11-0AC5-40C4-B4DA-5F41E076F1DF}" type="slidenum">
              <a:rPr lang="en-GB" smtClean="0"/>
              <a:t>22</a:t>
            </a:fld>
            <a:endParaRPr lang="en-GB"/>
          </a:p>
        </p:txBody>
      </p:sp>
    </p:spTree>
    <p:extLst>
      <p:ext uri="{BB962C8B-B14F-4D97-AF65-F5344CB8AC3E}">
        <p14:creationId xmlns:p14="http://schemas.microsoft.com/office/powerpoint/2010/main" val="2265059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 taustakuva">
    <p:bg>
      <p:bgPr>
        <a:solidFill>
          <a:schemeClr val="bg1"/>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4217941" y="1562558"/>
            <a:ext cx="4104000" cy="1883430"/>
          </a:xfrm>
        </p:spPr>
        <p:txBody>
          <a:bodyPr>
            <a:normAutofit/>
          </a:bodyPr>
          <a:lstStyle>
            <a:lvl1pPr algn="l">
              <a:defRPr sz="3200" b="1">
                <a:solidFill>
                  <a:schemeClr val="tx1"/>
                </a:solidFill>
              </a:defRPr>
            </a:lvl1pPr>
          </a:lstStyle>
          <a:p>
            <a:r>
              <a:rPr lang="fi-FI"/>
              <a:t>Muokkaa ots. perustyyl. napsautt.</a:t>
            </a:r>
            <a:endParaRPr lang="en-GB"/>
          </a:p>
        </p:txBody>
      </p:sp>
      <p:sp>
        <p:nvSpPr>
          <p:cNvPr id="3" name="Alaotsikko 2"/>
          <p:cNvSpPr>
            <a:spLocks noGrp="1"/>
          </p:cNvSpPr>
          <p:nvPr>
            <p:ph type="subTitle" idx="1"/>
          </p:nvPr>
        </p:nvSpPr>
        <p:spPr>
          <a:xfrm>
            <a:off x="4217941" y="3445988"/>
            <a:ext cx="4104000" cy="618300"/>
          </a:xfrm>
        </p:spPr>
        <p:txBody>
          <a:bodyPr>
            <a:normAutofit/>
          </a:bodyPr>
          <a:lstStyle>
            <a:lvl1pPr marL="0" indent="0" algn="l">
              <a:buNone/>
              <a:defRPr sz="1500" b="1">
                <a:solidFill>
                  <a:schemeClr val="tx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fi-FI"/>
              <a:t>Muokkaa alaotsikon perustyyliä napsautt.</a:t>
            </a:r>
            <a:endParaRPr lang="en-GB"/>
          </a:p>
        </p:txBody>
      </p:sp>
    </p:spTree>
    <p:extLst>
      <p:ext uri="{BB962C8B-B14F-4D97-AF65-F5344CB8AC3E}">
        <p14:creationId xmlns:p14="http://schemas.microsoft.com/office/powerpoint/2010/main" val="2426944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Otsikko ja sisältö">
    <p:spTree>
      <p:nvGrpSpPr>
        <p:cNvPr id="1" name=""/>
        <p:cNvGrpSpPr/>
        <p:nvPr/>
      </p:nvGrpSpPr>
      <p:grpSpPr>
        <a:xfrm>
          <a:off x="0" y="0"/>
          <a:ext cx="0" cy="0"/>
          <a:chOff x="0" y="0"/>
          <a:chExt cx="0" cy="0"/>
        </a:xfrm>
      </p:grpSpPr>
      <p:sp>
        <p:nvSpPr>
          <p:cNvPr id="3" name="Sisällön paikkamerkki 2"/>
          <p:cNvSpPr>
            <a:spLocks noGrp="1"/>
          </p:cNvSpPr>
          <p:nvPr>
            <p:ph idx="1" hasCustomPrompt="1"/>
          </p:nvPr>
        </p:nvSpPr>
        <p:spPr>
          <a:xfrm>
            <a:off x="675000" y="904009"/>
            <a:ext cx="7776000" cy="3631991"/>
          </a:xfrm>
        </p:spPr>
        <p:txBody>
          <a:bodyPr>
            <a:normAutofit/>
          </a:bodyPr>
          <a:lstStyle>
            <a:lvl1pPr marL="180975" indent="-180975">
              <a:defRPr sz="1800"/>
            </a:lvl1pPr>
            <a:lvl2pPr marL="360363" indent="-179388">
              <a:defRPr sz="1600"/>
            </a:lvl2pPr>
            <a:lvl3pPr marL="541338" indent="-180975">
              <a:defRPr sz="1400"/>
            </a:lvl3pPr>
            <a:lvl4pPr marL="720725" indent="-179388">
              <a:defRPr sz="1400"/>
            </a:lvl4pPr>
            <a:lvl5pPr marL="808038" indent="-87313">
              <a:defRPr sz="1200"/>
            </a:lvl5pPr>
          </a:lstStyle>
          <a:p>
            <a:pPr lvl="0"/>
            <a:r>
              <a:rPr lang="fi-FI" noProof="0"/>
              <a:t>Muokkaa tekstin perustyylejä</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6" name="Dian numeron paikkamerkki 5"/>
          <p:cNvSpPr>
            <a:spLocks noGrp="1"/>
          </p:cNvSpPr>
          <p:nvPr>
            <p:ph type="sldNum" sz="quarter" idx="12"/>
          </p:nvPr>
        </p:nvSpPr>
        <p:spPr>
          <a:xfrm>
            <a:off x="8686577" y="4845636"/>
            <a:ext cx="414046" cy="273844"/>
          </a:xfrm>
        </p:spPr>
        <p:txBody>
          <a:bodyPr/>
          <a:lstStyle>
            <a:lvl1pPr>
              <a:defRPr b="0">
                <a:solidFill>
                  <a:schemeClr val="tx1"/>
                </a:solidFill>
              </a:defRPr>
            </a:lvl1pPr>
          </a:lstStyle>
          <a:p>
            <a:fld id="{DDE9422E-AB18-498F-A7FF-179425C9812D}" type="slidenum">
              <a:rPr lang="fi-FI" smtClean="0"/>
              <a:pPr/>
              <a:t>‹#›</a:t>
            </a:fld>
            <a:endParaRPr lang="fi-FI"/>
          </a:p>
        </p:txBody>
      </p:sp>
      <p:sp>
        <p:nvSpPr>
          <p:cNvPr id="7" name="Otsikko 6">
            <a:extLst>
              <a:ext uri="{FF2B5EF4-FFF2-40B4-BE49-F238E27FC236}">
                <a16:creationId xmlns:a16="http://schemas.microsoft.com/office/drawing/2014/main" id="{8FF9A71E-91DA-403A-976B-1B0C59053A32}"/>
              </a:ext>
            </a:extLst>
          </p:cNvPr>
          <p:cNvSpPr>
            <a:spLocks noGrp="1"/>
          </p:cNvSpPr>
          <p:nvPr>
            <p:ph type="title" hasCustomPrompt="1"/>
          </p:nvPr>
        </p:nvSpPr>
        <p:spPr>
          <a:xfrm>
            <a:off x="683569" y="120655"/>
            <a:ext cx="7776863" cy="675000"/>
          </a:xfrm>
        </p:spPr>
        <p:txBody>
          <a:bodyPr>
            <a:normAutofit/>
          </a:bodyPr>
          <a:lstStyle>
            <a:lvl1pPr algn="l">
              <a:defRPr sz="2800">
                <a:solidFill>
                  <a:srgbClr val="002E6C"/>
                </a:solidFill>
              </a:defRPr>
            </a:lvl1pPr>
          </a:lstStyle>
          <a:p>
            <a:r>
              <a:rPr lang="fi-FI" noProof="0"/>
              <a:t>Muokkaa </a:t>
            </a:r>
            <a:r>
              <a:rPr lang="fi-FI" noProof="0" err="1"/>
              <a:t>ots</a:t>
            </a:r>
            <a:r>
              <a:rPr lang="fi-FI" noProof="0"/>
              <a:t>. </a:t>
            </a:r>
            <a:r>
              <a:rPr lang="fi-FI" noProof="0" err="1"/>
              <a:t>perustyyl</a:t>
            </a:r>
            <a:r>
              <a:rPr lang="fi-FI" noProof="0"/>
              <a:t>. </a:t>
            </a:r>
            <a:r>
              <a:rPr lang="fi-FI" noProof="0" err="1"/>
              <a:t>napsautt</a:t>
            </a:r>
            <a:r>
              <a:rPr lang="fi-FI" noProof="0"/>
              <a:t>.</a:t>
            </a:r>
          </a:p>
        </p:txBody>
      </p:sp>
    </p:spTree>
    <p:extLst>
      <p:ext uri="{BB962C8B-B14F-4D97-AF65-F5344CB8AC3E}">
        <p14:creationId xmlns:p14="http://schemas.microsoft.com/office/powerpoint/2010/main" val="2663235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Väliotsikko">
    <p:bg>
      <p:bgPr>
        <a:solidFill>
          <a:srgbClr val="005D8C"/>
        </a:solidFill>
        <a:effectLst/>
      </p:bgPr>
    </p:bg>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100189D4-CA77-444A-A8F4-85A8B420D96C}"/>
              </a:ext>
            </a:extLst>
          </p:cNvPr>
          <p:cNvSpPr>
            <a:spLocks noGrp="1"/>
          </p:cNvSpPr>
          <p:nvPr>
            <p:ph type="title"/>
          </p:nvPr>
        </p:nvSpPr>
        <p:spPr>
          <a:xfrm>
            <a:off x="707537" y="1167594"/>
            <a:ext cx="7776863" cy="2620232"/>
          </a:xfrm>
        </p:spPr>
        <p:txBody>
          <a:bodyPr anchor="ctr">
            <a:normAutofit/>
          </a:bodyPr>
          <a:lstStyle>
            <a:lvl1pPr algn="ctr">
              <a:defRPr sz="3525">
                <a:solidFill>
                  <a:schemeClr val="bg1"/>
                </a:solidFill>
              </a:defRPr>
            </a:lvl1pPr>
          </a:lstStyle>
          <a:p>
            <a:r>
              <a:rPr lang="fi-FI"/>
              <a:t>Muokkaa ots. perustyyl. napsautt.</a:t>
            </a:r>
          </a:p>
        </p:txBody>
      </p:sp>
      <p:sp>
        <p:nvSpPr>
          <p:cNvPr id="9" name="Dian numeron paikkamerkki 8">
            <a:extLst>
              <a:ext uri="{FF2B5EF4-FFF2-40B4-BE49-F238E27FC236}">
                <a16:creationId xmlns:a16="http://schemas.microsoft.com/office/drawing/2014/main" id="{436FC7A8-4E7E-46E4-8243-42830BBF85A6}"/>
              </a:ext>
            </a:extLst>
          </p:cNvPr>
          <p:cNvSpPr>
            <a:spLocks noGrp="1"/>
          </p:cNvSpPr>
          <p:nvPr>
            <p:ph type="sldNum" sz="quarter" idx="12"/>
          </p:nvPr>
        </p:nvSpPr>
        <p:spPr>
          <a:xfrm>
            <a:off x="8673519" y="4767264"/>
            <a:ext cx="414046" cy="273844"/>
          </a:xfrm>
        </p:spPr>
        <p:txBody>
          <a:bodyPr/>
          <a:lstStyle>
            <a:lvl1pPr>
              <a:defRPr b="0">
                <a:solidFill>
                  <a:schemeClr val="bg1"/>
                </a:solidFill>
              </a:defRPr>
            </a:lvl1pPr>
          </a:lstStyle>
          <a:p>
            <a:fld id="{DDE9422E-AB18-498F-A7FF-179425C9812D}" type="slidenum">
              <a:rPr lang="fi-FI" smtClean="0"/>
              <a:pPr/>
              <a:t>‹#›</a:t>
            </a:fld>
            <a:endParaRPr lang="fi-FI"/>
          </a:p>
        </p:txBody>
      </p:sp>
    </p:spTree>
    <p:extLst>
      <p:ext uri="{BB962C8B-B14F-4D97-AF65-F5344CB8AC3E}">
        <p14:creationId xmlns:p14="http://schemas.microsoft.com/office/powerpoint/2010/main" val="2586370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2_Väliotsikko">
    <p:bg>
      <p:bgPr>
        <a:solidFill>
          <a:srgbClr val="C5CDE5"/>
        </a:solidFill>
        <a:effectLst/>
      </p:bgPr>
    </p:bg>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100189D4-CA77-444A-A8F4-85A8B420D96C}"/>
              </a:ext>
            </a:extLst>
          </p:cNvPr>
          <p:cNvSpPr>
            <a:spLocks noGrp="1"/>
          </p:cNvSpPr>
          <p:nvPr>
            <p:ph type="title"/>
          </p:nvPr>
        </p:nvSpPr>
        <p:spPr>
          <a:xfrm>
            <a:off x="707537" y="1167594"/>
            <a:ext cx="7776863" cy="2620232"/>
          </a:xfrm>
        </p:spPr>
        <p:txBody>
          <a:bodyPr anchor="ctr">
            <a:normAutofit/>
          </a:bodyPr>
          <a:lstStyle>
            <a:lvl1pPr algn="ctr">
              <a:defRPr sz="3525">
                <a:solidFill>
                  <a:schemeClr val="tx1"/>
                </a:solidFill>
              </a:defRPr>
            </a:lvl1pPr>
          </a:lstStyle>
          <a:p>
            <a:r>
              <a:rPr lang="fi-FI"/>
              <a:t>Muokkaa ots. perustyyl. napsautt.</a:t>
            </a:r>
          </a:p>
        </p:txBody>
      </p:sp>
      <p:sp>
        <p:nvSpPr>
          <p:cNvPr id="9" name="Dian numeron paikkamerkki 8">
            <a:extLst>
              <a:ext uri="{FF2B5EF4-FFF2-40B4-BE49-F238E27FC236}">
                <a16:creationId xmlns:a16="http://schemas.microsoft.com/office/drawing/2014/main" id="{436FC7A8-4E7E-46E4-8243-42830BBF85A6}"/>
              </a:ext>
            </a:extLst>
          </p:cNvPr>
          <p:cNvSpPr>
            <a:spLocks noGrp="1"/>
          </p:cNvSpPr>
          <p:nvPr>
            <p:ph type="sldNum" sz="quarter" idx="12"/>
          </p:nvPr>
        </p:nvSpPr>
        <p:spPr>
          <a:xfrm>
            <a:off x="8673519" y="4767264"/>
            <a:ext cx="414046" cy="273844"/>
          </a:xfrm>
        </p:spPr>
        <p:txBody>
          <a:bodyPr/>
          <a:lstStyle>
            <a:lvl1pPr>
              <a:defRPr b="0">
                <a:solidFill>
                  <a:schemeClr val="tx1"/>
                </a:solidFill>
              </a:defRPr>
            </a:lvl1pPr>
          </a:lstStyle>
          <a:p>
            <a:fld id="{DDE9422E-AB18-498F-A7FF-179425C9812D}" type="slidenum">
              <a:rPr lang="fi-FI" smtClean="0"/>
              <a:pPr/>
              <a:t>‹#›</a:t>
            </a:fld>
            <a:endParaRPr lang="fi-FI"/>
          </a:p>
        </p:txBody>
      </p:sp>
    </p:spTree>
    <p:extLst>
      <p:ext uri="{BB962C8B-B14F-4D97-AF65-F5344CB8AC3E}">
        <p14:creationId xmlns:p14="http://schemas.microsoft.com/office/powerpoint/2010/main" val="679099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4" name="Dian numeron paikkamerkki 3"/>
          <p:cNvSpPr>
            <a:spLocks noGrp="1"/>
          </p:cNvSpPr>
          <p:nvPr>
            <p:ph type="sldNum" sz="quarter" idx="12"/>
          </p:nvPr>
        </p:nvSpPr>
        <p:spPr>
          <a:xfrm>
            <a:off x="8668457" y="4812704"/>
            <a:ext cx="414046" cy="273844"/>
          </a:xfrm>
        </p:spPr>
        <p:txBody>
          <a:bodyPr/>
          <a:lstStyle>
            <a:lvl1pPr>
              <a:defRPr b="0">
                <a:solidFill>
                  <a:schemeClr val="tx1"/>
                </a:solidFill>
              </a:defRPr>
            </a:lvl1pPr>
          </a:lstStyle>
          <a:p>
            <a:fld id="{DDE9422E-AB18-498F-A7FF-179425C9812D}" type="slidenum">
              <a:rPr lang="fi-FI" smtClean="0"/>
              <a:pPr/>
              <a:t>‹#›</a:t>
            </a:fld>
            <a:endParaRPr lang="fi-FI"/>
          </a:p>
        </p:txBody>
      </p:sp>
    </p:spTree>
    <p:extLst>
      <p:ext uri="{BB962C8B-B14F-4D97-AF65-F5344CB8AC3E}">
        <p14:creationId xmlns:p14="http://schemas.microsoft.com/office/powerpoint/2010/main" val="3608315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Sisältö ja kuva">
    <p:spTree>
      <p:nvGrpSpPr>
        <p:cNvPr id="1" name=""/>
        <p:cNvGrpSpPr/>
        <p:nvPr/>
      </p:nvGrpSpPr>
      <p:grpSpPr>
        <a:xfrm>
          <a:off x="0" y="0"/>
          <a:ext cx="0" cy="0"/>
          <a:chOff x="0" y="0"/>
          <a:chExt cx="0" cy="0"/>
        </a:xfrm>
      </p:grpSpPr>
      <p:sp>
        <p:nvSpPr>
          <p:cNvPr id="10" name="Kuvan paikkamerkki 9">
            <a:extLst>
              <a:ext uri="{FF2B5EF4-FFF2-40B4-BE49-F238E27FC236}">
                <a16:creationId xmlns:a16="http://schemas.microsoft.com/office/drawing/2014/main" id="{D54A5C3F-00AD-444A-A1A3-54E99FB207CF}"/>
              </a:ext>
            </a:extLst>
          </p:cNvPr>
          <p:cNvSpPr>
            <a:spLocks noGrp="1"/>
          </p:cNvSpPr>
          <p:nvPr>
            <p:ph type="pic" sz="quarter" idx="13"/>
          </p:nvPr>
        </p:nvSpPr>
        <p:spPr bwMode="hidden">
          <a:xfrm>
            <a:off x="4582887" y="0"/>
            <a:ext cx="4561115" cy="5143500"/>
          </a:xfrm>
          <a:solidFill>
            <a:schemeClr val="accent1"/>
          </a:solidFill>
        </p:spPr>
        <p:txBody>
          <a:bodyPr/>
          <a:lstStyle>
            <a:lvl1pPr>
              <a:defRPr>
                <a:solidFill>
                  <a:schemeClr val="bg1"/>
                </a:solidFill>
              </a:defRPr>
            </a:lvl1pPr>
          </a:lstStyle>
          <a:p>
            <a:r>
              <a:rPr lang="fi-FI"/>
              <a:t>Lisää kuva napsauttamalla kuvaketta</a:t>
            </a:r>
          </a:p>
        </p:txBody>
      </p:sp>
      <p:sp>
        <p:nvSpPr>
          <p:cNvPr id="2" name="Otsikko 1"/>
          <p:cNvSpPr>
            <a:spLocks noGrp="1"/>
          </p:cNvSpPr>
          <p:nvPr>
            <p:ph type="title"/>
          </p:nvPr>
        </p:nvSpPr>
        <p:spPr>
          <a:xfrm>
            <a:off x="675000" y="735546"/>
            <a:ext cx="3564000" cy="675000"/>
          </a:xfrm>
        </p:spPr>
        <p:txBody>
          <a:bodyPr>
            <a:noAutofit/>
          </a:bodyPr>
          <a:lstStyle>
            <a:lvl1pPr algn="l">
              <a:defRPr sz="2850"/>
            </a:lvl1pPr>
          </a:lstStyle>
          <a:p>
            <a:r>
              <a:rPr lang="fi-FI"/>
              <a:t>Muokkaa ots. perustyyl. napsautt.</a:t>
            </a:r>
            <a:endParaRPr lang="en-GB"/>
          </a:p>
        </p:txBody>
      </p:sp>
      <p:sp>
        <p:nvSpPr>
          <p:cNvPr id="3" name="Sisällön paikkamerkki 2"/>
          <p:cNvSpPr>
            <a:spLocks noGrp="1"/>
          </p:cNvSpPr>
          <p:nvPr>
            <p:ph sz="half" idx="1"/>
          </p:nvPr>
        </p:nvSpPr>
        <p:spPr>
          <a:xfrm>
            <a:off x="674999" y="1566000"/>
            <a:ext cx="3564000" cy="2970000"/>
          </a:xfrm>
        </p:spPr>
        <p:txBody>
          <a:bodyPr>
            <a:normAutofit/>
          </a:bodyPr>
          <a:lstStyle>
            <a:lvl1pPr>
              <a:defRPr sz="1500"/>
            </a:lvl1pPr>
            <a:lvl2pPr>
              <a:defRPr sz="1500"/>
            </a:lvl2pPr>
            <a:lvl3pPr>
              <a:defRPr sz="1500"/>
            </a:lvl3pPr>
            <a:lvl4pPr>
              <a:defRPr sz="1500"/>
            </a:lvl4pPr>
            <a:lvl5pPr>
              <a:defRPr sz="1500"/>
            </a:lvl5pPr>
            <a:lvl6pPr>
              <a:defRPr sz="1800"/>
            </a:lvl6pPr>
            <a:lvl7pPr>
              <a:defRPr sz="1800"/>
            </a:lvl7pPr>
            <a:lvl8pPr>
              <a:defRPr sz="1800"/>
            </a:lvl8pPr>
            <a:lvl9pPr>
              <a:defRPr sz="18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GB"/>
          </a:p>
        </p:txBody>
      </p:sp>
      <p:sp>
        <p:nvSpPr>
          <p:cNvPr id="15" name="Päivämäärän paikkamerkki 14">
            <a:extLst>
              <a:ext uri="{FF2B5EF4-FFF2-40B4-BE49-F238E27FC236}">
                <a16:creationId xmlns:a16="http://schemas.microsoft.com/office/drawing/2014/main" id="{8DFD771D-4FE5-41F6-99EE-08258622B74F}"/>
              </a:ext>
            </a:extLst>
          </p:cNvPr>
          <p:cNvSpPr>
            <a:spLocks noGrp="1"/>
          </p:cNvSpPr>
          <p:nvPr>
            <p:ph type="dt" sz="half" idx="15"/>
          </p:nvPr>
        </p:nvSpPr>
        <p:spPr/>
        <p:txBody>
          <a:bodyPr/>
          <a:lstStyle>
            <a:lvl1pPr>
              <a:defRPr>
                <a:noFill/>
              </a:defRPr>
            </a:lvl1pPr>
          </a:lstStyle>
          <a:p>
            <a:fld id="{6FCEE86B-2AA9-41D2-B601-EC72A4404D24}" type="datetime1">
              <a:rPr lang="en-GB" smtClean="0"/>
              <a:t>17/07/2023</a:t>
            </a:fld>
            <a:endParaRPr lang="fi-FI"/>
          </a:p>
        </p:txBody>
      </p:sp>
      <p:sp>
        <p:nvSpPr>
          <p:cNvPr id="16" name="Alatunnisteen paikkamerkki 15">
            <a:extLst>
              <a:ext uri="{FF2B5EF4-FFF2-40B4-BE49-F238E27FC236}">
                <a16:creationId xmlns:a16="http://schemas.microsoft.com/office/drawing/2014/main" id="{6622E753-495C-41E1-B8D4-E2758AAB33FD}"/>
              </a:ext>
            </a:extLst>
          </p:cNvPr>
          <p:cNvSpPr>
            <a:spLocks noGrp="1"/>
          </p:cNvSpPr>
          <p:nvPr>
            <p:ph type="ftr" sz="quarter" idx="16"/>
          </p:nvPr>
        </p:nvSpPr>
        <p:spPr/>
        <p:txBody>
          <a:bodyPr/>
          <a:lstStyle>
            <a:lvl1pPr>
              <a:defRPr>
                <a:noFill/>
              </a:defRPr>
            </a:lvl1pPr>
          </a:lstStyle>
          <a:p>
            <a:r>
              <a:rPr lang="fi-FI"/>
              <a:t>[Etunimi Sukunimi]</a:t>
            </a:r>
          </a:p>
        </p:txBody>
      </p:sp>
      <p:sp>
        <p:nvSpPr>
          <p:cNvPr id="17" name="Dian numeron paikkamerkki 16">
            <a:extLst>
              <a:ext uri="{FF2B5EF4-FFF2-40B4-BE49-F238E27FC236}">
                <a16:creationId xmlns:a16="http://schemas.microsoft.com/office/drawing/2014/main" id="{4DB4319C-5F45-4366-ADBE-768B9E6C8848}"/>
              </a:ext>
            </a:extLst>
          </p:cNvPr>
          <p:cNvSpPr>
            <a:spLocks noGrp="1"/>
          </p:cNvSpPr>
          <p:nvPr>
            <p:ph type="sldNum" sz="quarter" idx="17"/>
          </p:nvPr>
        </p:nvSpPr>
        <p:spPr/>
        <p:txBody>
          <a:bodyPr/>
          <a:lstStyle/>
          <a:p>
            <a:fld id="{DDE9422E-AB18-498F-A7FF-179425C9812D}" type="slidenum">
              <a:rPr lang="fi-FI" smtClean="0"/>
              <a:t>‹#›</a:t>
            </a:fld>
            <a:endParaRPr lang="fi-FI"/>
          </a:p>
        </p:txBody>
      </p:sp>
    </p:spTree>
    <p:extLst>
      <p:ext uri="{BB962C8B-B14F-4D97-AF65-F5344CB8AC3E}">
        <p14:creationId xmlns:p14="http://schemas.microsoft.com/office/powerpoint/2010/main" val="130240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6" name="Rectangle 6"/>
          <p:cNvSpPr txBox="1">
            <a:spLocks noChangeArrowheads="1"/>
          </p:cNvSpPr>
          <p:nvPr userDrawn="1"/>
        </p:nvSpPr>
        <p:spPr>
          <a:xfrm>
            <a:off x="8478000" y="4833001"/>
            <a:ext cx="540060" cy="187106"/>
          </a:xfrm>
          <a:prstGeom prst="rect">
            <a:avLst/>
          </a:prstGeom>
          <a:ln/>
        </p:spPr>
        <p:txBody>
          <a:bodyPr anchor="ctr"/>
          <a:lstStyle>
            <a:defPPr>
              <a:defRPr lang="en-GB"/>
            </a:defPPr>
            <a:lvl1pPr algn="r" rtl="0" fontAlgn="base">
              <a:lnSpc>
                <a:spcPct val="90000"/>
              </a:lnSpc>
              <a:spcBef>
                <a:spcPct val="20000"/>
              </a:spcBef>
              <a:spcAft>
                <a:spcPct val="0"/>
              </a:spcAft>
              <a:buClr>
                <a:schemeClr val="tx1"/>
              </a:buClr>
              <a:defRPr sz="1000" kern="1200">
                <a:solidFill>
                  <a:schemeClr val="bg1">
                    <a:lumMod val="75000"/>
                  </a:schemeClr>
                </a:solidFill>
                <a:latin typeface="+mn-lt"/>
                <a:ea typeface="+mn-ea"/>
                <a:cs typeface="+mn-cs"/>
              </a:defRPr>
            </a:lvl1pPr>
            <a:lvl2pPr marL="457200" algn="l" rtl="0" fontAlgn="base">
              <a:lnSpc>
                <a:spcPct val="90000"/>
              </a:lnSpc>
              <a:spcBef>
                <a:spcPct val="20000"/>
              </a:spcBef>
              <a:spcAft>
                <a:spcPct val="0"/>
              </a:spcAft>
              <a:buClr>
                <a:schemeClr val="tx1"/>
              </a:buClr>
              <a:defRPr sz="2400" kern="1200">
                <a:solidFill>
                  <a:srgbClr val="190099"/>
                </a:solidFill>
                <a:latin typeface="Tahoma" pitchFamily="34" charset="0"/>
                <a:ea typeface="+mn-ea"/>
                <a:cs typeface="+mn-cs"/>
              </a:defRPr>
            </a:lvl2pPr>
            <a:lvl3pPr marL="914400" algn="l" rtl="0" fontAlgn="base">
              <a:lnSpc>
                <a:spcPct val="90000"/>
              </a:lnSpc>
              <a:spcBef>
                <a:spcPct val="20000"/>
              </a:spcBef>
              <a:spcAft>
                <a:spcPct val="0"/>
              </a:spcAft>
              <a:buClr>
                <a:schemeClr val="tx1"/>
              </a:buClr>
              <a:defRPr sz="2400" kern="1200">
                <a:solidFill>
                  <a:srgbClr val="190099"/>
                </a:solidFill>
                <a:latin typeface="Tahoma" pitchFamily="34" charset="0"/>
                <a:ea typeface="+mn-ea"/>
                <a:cs typeface="+mn-cs"/>
              </a:defRPr>
            </a:lvl3pPr>
            <a:lvl4pPr marL="1371600" algn="l" rtl="0" fontAlgn="base">
              <a:lnSpc>
                <a:spcPct val="90000"/>
              </a:lnSpc>
              <a:spcBef>
                <a:spcPct val="20000"/>
              </a:spcBef>
              <a:spcAft>
                <a:spcPct val="0"/>
              </a:spcAft>
              <a:buClr>
                <a:schemeClr val="tx1"/>
              </a:buClr>
              <a:defRPr sz="2400" kern="1200">
                <a:solidFill>
                  <a:srgbClr val="190099"/>
                </a:solidFill>
                <a:latin typeface="Tahoma" pitchFamily="34" charset="0"/>
                <a:ea typeface="+mn-ea"/>
                <a:cs typeface="+mn-cs"/>
              </a:defRPr>
            </a:lvl4pPr>
            <a:lvl5pPr marL="1828800" algn="l" rtl="0" fontAlgn="base">
              <a:lnSpc>
                <a:spcPct val="90000"/>
              </a:lnSpc>
              <a:spcBef>
                <a:spcPct val="20000"/>
              </a:spcBef>
              <a:spcAft>
                <a:spcPct val="0"/>
              </a:spcAft>
              <a:buClr>
                <a:schemeClr val="tx1"/>
              </a:buClr>
              <a:defRPr sz="2400" kern="1200">
                <a:solidFill>
                  <a:srgbClr val="190099"/>
                </a:solidFill>
                <a:latin typeface="Tahoma" pitchFamily="34" charset="0"/>
                <a:ea typeface="+mn-ea"/>
                <a:cs typeface="+mn-cs"/>
              </a:defRPr>
            </a:lvl5pPr>
            <a:lvl6pPr marL="2286000" algn="l" defTabSz="914400" rtl="0" eaLnBrk="1" latinLnBrk="0" hangingPunct="1">
              <a:defRPr sz="2400" kern="1200">
                <a:solidFill>
                  <a:srgbClr val="190099"/>
                </a:solidFill>
                <a:latin typeface="Tahoma" pitchFamily="34" charset="0"/>
                <a:ea typeface="+mn-ea"/>
                <a:cs typeface="+mn-cs"/>
              </a:defRPr>
            </a:lvl6pPr>
            <a:lvl7pPr marL="2743200" algn="l" defTabSz="914400" rtl="0" eaLnBrk="1" latinLnBrk="0" hangingPunct="1">
              <a:defRPr sz="2400" kern="1200">
                <a:solidFill>
                  <a:srgbClr val="190099"/>
                </a:solidFill>
                <a:latin typeface="Tahoma" pitchFamily="34" charset="0"/>
                <a:ea typeface="+mn-ea"/>
                <a:cs typeface="+mn-cs"/>
              </a:defRPr>
            </a:lvl7pPr>
            <a:lvl8pPr marL="3200400" algn="l" defTabSz="914400" rtl="0" eaLnBrk="1" latinLnBrk="0" hangingPunct="1">
              <a:defRPr sz="2400" kern="1200">
                <a:solidFill>
                  <a:srgbClr val="190099"/>
                </a:solidFill>
                <a:latin typeface="Tahoma" pitchFamily="34" charset="0"/>
                <a:ea typeface="+mn-ea"/>
                <a:cs typeface="+mn-cs"/>
              </a:defRPr>
            </a:lvl8pPr>
            <a:lvl9pPr marL="3657600" algn="l" defTabSz="914400" rtl="0" eaLnBrk="1" latinLnBrk="0" hangingPunct="1">
              <a:defRPr sz="2400" kern="1200">
                <a:solidFill>
                  <a:srgbClr val="190099"/>
                </a:solidFill>
                <a:latin typeface="Tahoma" pitchFamily="34" charset="0"/>
                <a:ea typeface="+mn-ea"/>
                <a:cs typeface="+mn-cs"/>
              </a:defRPr>
            </a:lvl9pPr>
          </a:lstStyle>
          <a:p>
            <a:pPr>
              <a:defRPr/>
            </a:pPr>
            <a:fld id="{0E625F9F-E39C-4909-A50E-EF73BD3FDEBD}" type="slidenum">
              <a:rPr lang="fi-FI" sz="750" smtClean="0"/>
              <a:pPr>
                <a:defRPr/>
              </a:pPr>
              <a:t>‹#›</a:t>
            </a:fld>
            <a:endParaRPr lang="fi-FI" sz="750"/>
          </a:p>
        </p:txBody>
      </p:sp>
      <p:sp>
        <p:nvSpPr>
          <p:cNvPr id="8" name="Rectangle 2">
            <a:extLst>
              <a:ext uri="{FF2B5EF4-FFF2-40B4-BE49-F238E27FC236}">
                <a16:creationId xmlns:a16="http://schemas.microsoft.com/office/drawing/2014/main" id="{9B1E7EEC-37A6-884B-8292-A3800CE2EBBF}"/>
              </a:ext>
            </a:extLst>
          </p:cNvPr>
          <p:cNvSpPr>
            <a:spLocks noGrp="1" noChangeArrowheads="1"/>
          </p:cNvSpPr>
          <p:nvPr>
            <p:ph type="title"/>
          </p:nvPr>
        </p:nvSpPr>
        <p:spPr bwMode="auto">
          <a:xfrm>
            <a:off x="683568" y="789552"/>
            <a:ext cx="7884876" cy="648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lvl="0"/>
            <a:r>
              <a:rPr lang="fi-FI" noProof="0" err="1"/>
              <a:t>Click</a:t>
            </a:r>
            <a:r>
              <a:rPr lang="fi-FI" noProof="0"/>
              <a:t> to </a:t>
            </a:r>
            <a:r>
              <a:rPr lang="fi-FI" noProof="0" err="1"/>
              <a:t>edit</a:t>
            </a:r>
            <a:r>
              <a:rPr lang="fi-FI" noProof="0"/>
              <a:t> Master </a:t>
            </a:r>
            <a:r>
              <a:rPr lang="fi-FI" noProof="0" err="1"/>
              <a:t>title</a:t>
            </a:r>
            <a:r>
              <a:rPr lang="fi-FI" noProof="0"/>
              <a:t> </a:t>
            </a:r>
            <a:r>
              <a:rPr lang="fi-FI" noProof="0" err="1"/>
              <a:t>style</a:t>
            </a:r>
            <a:endParaRPr lang="fi-FI" noProof="0"/>
          </a:p>
        </p:txBody>
      </p:sp>
      <p:sp>
        <p:nvSpPr>
          <p:cNvPr id="10" name="Rectangle 3">
            <a:extLst>
              <a:ext uri="{FF2B5EF4-FFF2-40B4-BE49-F238E27FC236}">
                <a16:creationId xmlns:a16="http://schemas.microsoft.com/office/drawing/2014/main" id="{A191994D-03E2-BC40-8E09-6656079BA5AF}"/>
              </a:ext>
            </a:extLst>
          </p:cNvPr>
          <p:cNvSpPr>
            <a:spLocks noGrp="1" noChangeArrowheads="1"/>
          </p:cNvSpPr>
          <p:nvPr>
            <p:ph idx="1"/>
          </p:nvPr>
        </p:nvSpPr>
        <p:spPr bwMode="auto">
          <a:xfrm>
            <a:off x="683568" y="1545636"/>
            <a:ext cx="7884876" cy="2430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lvl="0"/>
            <a:r>
              <a:rPr lang="fi-FI" noProof="0" err="1"/>
              <a:t>Click</a:t>
            </a:r>
            <a:r>
              <a:rPr lang="fi-FI" noProof="0"/>
              <a:t> to </a:t>
            </a:r>
            <a:r>
              <a:rPr lang="fi-FI" noProof="0" err="1"/>
              <a:t>edit</a:t>
            </a:r>
            <a:r>
              <a:rPr lang="fi-FI" noProof="0"/>
              <a:t> Master </a:t>
            </a:r>
            <a:r>
              <a:rPr lang="fi-FI" noProof="0" err="1"/>
              <a:t>text</a:t>
            </a:r>
            <a:r>
              <a:rPr lang="fi-FI" noProof="0"/>
              <a:t> </a:t>
            </a:r>
            <a:r>
              <a:rPr lang="fi-FI" noProof="0" err="1"/>
              <a:t>styles</a:t>
            </a:r>
            <a:endParaRPr lang="fi-FI" noProof="0"/>
          </a:p>
          <a:p>
            <a:pPr lvl="1"/>
            <a:r>
              <a:rPr lang="fi-FI" noProof="0"/>
              <a:t>Second </a:t>
            </a:r>
            <a:r>
              <a:rPr lang="fi-FI" noProof="0" err="1"/>
              <a:t>level</a:t>
            </a:r>
            <a:endParaRPr lang="fi-FI" noProof="0"/>
          </a:p>
          <a:p>
            <a:pPr lvl="2"/>
            <a:r>
              <a:rPr lang="fi-FI" noProof="0"/>
              <a:t>Third </a:t>
            </a:r>
            <a:r>
              <a:rPr lang="fi-FI" noProof="0" err="1"/>
              <a:t>level</a:t>
            </a:r>
            <a:endParaRPr lang="fi-FI" noProof="0"/>
          </a:p>
          <a:p>
            <a:pPr lvl="3"/>
            <a:r>
              <a:rPr lang="fi-FI" noProof="0" err="1"/>
              <a:t>Fourth</a:t>
            </a:r>
            <a:r>
              <a:rPr lang="fi-FI" noProof="0"/>
              <a:t> </a:t>
            </a:r>
            <a:r>
              <a:rPr lang="fi-FI" noProof="0" err="1"/>
              <a:t>level</a:t>
            </a:r>
            <a:endParaRPr lang="fi-FI" noProof="0"/>
          </a:p>
        </p:txBody>
      </p:sp>
    </p:spTree>
    <p:extLst>
      <p:ext uri="{BB962C8B-B14F-4D97-AF65-F5344CB8AC3E}">
        <p14:creationId xmlns:p14="http://schemas.microsoft.com/office/powerpoint/2010/main" val="3172939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683569" y="82718"/>
            <a:ext cx="7776863" cy="603081"/>
          </a:xfrm>
          <a:prstGeom prst="rect">
            <a:avLst/>
          </a:prstGeom>
        </p:spPr>
        <p:txBody>
          <a:bodyPr vert="horz" lIns="91440" tIns="45720" rIns="91440" bIns="45720" rtlCol="0" anchor="t">
            <a:normAutofit/>
          </a:bodyPr>
          <a:lstStyle/>
          <a:p>
            <a:r>
              <a:rPr lang="fi-FI"/>
              <a:t>Muokkaa </a:t>
            </a:r>
            <a:r>
              <a:rPr lang="fi-FI" err="1"/>
              <a:t>perustyyl</a:t>
            </a:r>
            <a:r>
              <a:rPr lang="fi-FI"/>
              <a:t>. </a:t>
            </a:r>
            <a:r>
              <a:rPr lang="fi-FI" err="1"/>
              <a:t>napsautt</a:t>
            </a:r>
            <a:r>
              <a:rPr lang="fi-FI"/>
              <a:t>.</a:t>
            </a:r>
            <a:endParaRPr lang="en-GB"/>
          </a:p>
        </p:txBody>
      </p:sp>
      <p:sp>
        <p:nvSpPr>
          <p:cNvPr id="3" name="Tekstin paikkamerkki 2"/>
          <p:cNvSpPr>
            <a:spLocks noGrp="1"/>
          </p:cNvSpPr>
          <p:nvPr>
            <p:ph type="body" idx="1"/>
          </p:nvPr>
        </p:nvSpPr>
        <p:spPr>
          <a:xfrm>
            <a:off x="675000" y="837000"/>
            <a:ext cx="7776000" cy="3699000"/>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a:p>
            <a:pPr lvl="5"/>
            <a:r>
              <a:rPr lang="fi-FI"/>
              <a:t>6</a:t>
            </a:r>
          </a:p>
          <a:p>
            <a:pPr lvl="6"/>
            <a:r>
              <a:rPr lang="fi-FI"/>
              <a:t>7</a:t>
            </a:r>
          </a:p>
          <a:p>
            <a:pPr lvl="7"/>
            <a:r>
              <a:rPr lang="fi-FI"/>
              <a:t>8</a:t>
            </a:r>
          </a:p>
          <a:p>
            <a:pPr lvl="8"/>
            <a:r>
              <a:rPr lang="fi-FI"/>
              <a:t>9</a:t>
            </a:r>
          </a:p>
        </p:txBody>
      </p:sp>
      <p:sp>
        <p:nvSpPr>
          <p:cNvPr id="6" name="Dian numeron paikkamerkki 5"/>
          <p:cNvSpPr>
            <a:spLocks noGrp="1"/>
          </p:cNvSpPr>
          <p:nvPr>
            <p:ph type="sldNum" sz="quarter" idx="4"/>
          </p:nvPr>
        </p:nvSpPr>
        <p:spPr>
          <a:xfrm>
            <a:off x="143508" y="4767264"/>
            <a:ext cx="414046" cy="273844"/>
          </a:xfrm>
          <a:prstGeom prst="rect">
            <a:avLst/>
          </a:prstGeom>
        </p:spPr>
        <p:txBody>
          <a:bodyPr vert="horz" lIns="91440" tIns="45720" rIns="91440" bIns="45720" rtlCol="0" anchor="ctr"/>
          <a:lstStyle>
            <a:lvl1pPr algn="l">
              <a:defRPr sz="900" b="1">
                <a:solidFill>
                  <a:schemeClr val="tx2"/>
                </a:solidFill>
              </a:defRPr>
            </a:lvl1pPr>
          </a:lstStyle>
          <a:p>
            <a:fld id="{DDE9422E-AB18-498F-A7FF-179425C9812D}" type="slidenum">
              <a:rPr lang="fi-FI" smtClean="0"/>
              <a:t>‹#›</a:t>
            </a:fld>
            <a:endParaRPr lang="fi-FI"/>
          </a:p>
        </p:txBody>
      </p:sp>
    </p:spTree>
    <p:extLst>
      <p:ext uri="{BB962C8B-B14F-4D97-AF65-F5344CB8AC3E}">
        <p14:creationId xmlns:p14="http://schemas.microsoft.com/office/powerpoint/2010/main" val="2138048545"/>
      </p:ext>
    </p:extLst>
  </p:cSld>
  <p:clrMap bg1="lt1" tx1="dk1" bg2="lt2" tx2="dk2" accent1="accent1" accent2="accent2" accent3="accent3" accent4="accent4" accent5="accent5" accent6="accent6" hlink="hlink" folHlink="folHlink"/>
  <p:sldLayoutIdLst>
    <p:sldLayoutId id="2147483736" r:id="rId1"/>
    <p:sldLayoutId id="2147483735" r:id="rId2"/>
    <p:sldLayoutId id="2147483739" r:id="rId3"/>
    <p:sldLayoutId id="2147483855" r:id="rId4"/>
    <p:sldLayoutId id="2147483751" r:id="rId5"/>
    <p:sldLayoutId id="2147483856" r:id="rId6"/>
    <p:sldLayoutId id="2147483857" r:id="rId7"/>
  </p:sldLayoutIdLst>
  <p:hf hdr="0" ftr="0" dt="0"/>
  <p:txStyles>
    <p:titleStyle>
      <a:lvl1pPr algn="l" defTabSz="914378" rtl="0" eaLnBrk="1" latinLnBrk="0" hangingPunct="1">
        <a:spcBef>
          <a:spcPct val="0"/>
        </a:spcBef>
        <a:buNone/>
        <a:defRPr sz="2400" b="1" kern="1200">
          <a:solidFill>
            <a:srgbClr val="002E6C"/>
          </a:solidFill>
          <a:latin typeface="+mj-lt"/>
          <a:ea typeface="+mj-ea"/>
          <a:cs typeface="+mj-cs"/>
        </a:defRPr>
      </a:lvl1pPr>
    </p:titleStyle>
    <p:bodyStyle>
      <a:lvl1pPr marL="0" indent="-135000" algn="l" defTabSz="914378" rtl="0" eaLnBrk="1" latinLnBrk="0" hangingPunct="1">
        <a:spcBef>
          <a:spcPct val="20000"/>
        </a:spcBef>
        <a:buFont typeface="Arial" pitchFamily="34" charset="0"/>
        <a:buChar char="•"/>
        <a:defRPr sz="1600" kern="1200">
          <a:solidFill>
            <a:schemeClr val="tx1"/>
          </a:solidFill>
          <a:latin typeface="+mn-lt"/>
          <a:ea typeface="+mn-ea"/>
          <a:cs typeface="+mn-cs"/>
        </a:defRPr>
      </a:lvl1pPr>
      <a:lvl2pPr marL="270000" indent="-135000" algn="l" defTabSz="914378"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2pPr>
      <a:lvl3pPr marL="405000" indent="-135000" algn="l" defTabSz="914378"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540000" indent="-135000" algn="l" defTabSz="914378"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675000" indent="-135000" algn="l" defTabSz="914378"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810000" indent="-135000" algn="l" defTabSz="914378"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945000" indent="-135000" algn="l" defTabSz="914378"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1080000" indent="-135000" algn="l" defTabSz="914378"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1215000" indent="-135000" algn="l" defTabSz="914378" rtl="0" eaLnBrk="1" latinLnBrk="0" hangingPunct="1">
        <a:spcBef>
          <a:spcPct val="20000"/>
        </a:spcBef>
        <a:buFont typeface="Arial" pitchFamily="34" charset="0"/>
        <a:buChar char="•"/>
        <a:defRPr sz="1600" kern="1200">
          <a:solidFill>
            <a:schemeClr val="tx1"/>
          </a:solidFill>
          <a:latin typeface="+mn-lt"/>
          <a:ea typeface="+mn-ea"/>
          <a:cs typeface="+mn-cs"/>
        </a:defRPr>
      </a:lvl9pPr>
    </p:bodyStyle>
    <p:otherStyle>
      <a:defPPr>
        <a:defRPr lang="fi-FI"/>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spoo.ims.fi/process/flowchart/30442/approved/with_frame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espoo.ims.fi/process/flowchart/13494/approved/with_frames" TargetMode="External"/><Relationship Id="rId5" Type="http://schemas.openxmlformats.org/officeDocument/2006/relationships/hyperlink" Target="https://espoo.ims.fi/process/flowchart/13495/approved/with_frames" TargetMode="External"/><Relationship Id="rId4" Type="http://schemas.openxmlformats.org/officeDocument/2006/relationships/hyperlink" Target="https://espoo.ims.fi/process/flowchart/13493/approved/with_frames"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4630723" y="1676575"/>
            <a:ext cx="4261301" cy="1134126"/>
          </a:xfrm>
        </p:spPr>
        <p:txBody>
          <a:bodyPr>
            <a:noAutofit/>
          </a:bodyPr>
          <a:lstStyle/>
          <a:p>
            <a:r>
              <a:rPr lang="fi-FI" sz="2700" dirty="0"/>
              <a:t>Liite 1.1,</a:t>
            </a:r>
            <a:br>
              <a:rPr lang="fi-FI" sz="2700" dirty="0"/>
            </a:br>
            <a:r>
              <a:rPr lang="fi-FI" sz="2700" dirty="0"/>
              <a:t>Arkkitehtuuritiivistelmä</a:t>
            </a:r>
          </a:p>
        </p:txBody>
      </p:sp>
      <p:sp>
        <p:nvSpPr>
          <p:cNvPr id="3" name="Alaotsikko 2"/>
          <p:cNvSpPr>
            <a:spLocks noGrp="1"/>
          </p:cNvSpPr>
          <p:nvPr>
            <p:ph type="subTitle" idx="1"/>
          </p:nvPr>
        </p:nvSpPr>
        <p:spPr>
          <a:xfrm>
            <a:off x="4657427" y="2834973"/>
            <a:ext cx="4261301" cy="1134126"/>
          </a:xfrm>
        </p:spPr>
        <p:txBody>
          <a:bodyPr vert="horz" lIns="68580" tIns="34290" rIns="68580" bIns="34290" rtlCol="0" anchor="t">
            <a:normAutofit/>
          </a:bodyPr>
          <a:lstStyle/>
          <a:p>
            <a:r>
              <a:rPr lang="fi-FI"/>
              <a:t>&lt;X-järjestelmän&gt; hankinta</a:t>
            </a:r>
          </a:p>
          <a:p>
            <a:endParaRPr lang="fi-FI"/>
          </a:p>
          <a:p>
            <a:r>
              <a:rPr lang="fi-FI"/>
              <a:t>X.X.202X</a:t>
            </a:r>
            <a:endParaRPr lang="fi-FI">
              <a:cs typeface="Arial"/>
            </a:endParaRPr>
          </a:p>
        </p:txBody>
      </p:sp>
    </p:spTree>
    <p:extLst>
      <p:ext uri="{BB962C8B-B14F-4D97-AF65-F5344CB8AC3E}">
        <p14:creationId xmlns:p14="http://schemas.microsoft.com/office/powerpoint/2010/main" val="3522163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9EAD7A0-38B3-406D-AC8F-FE40B7855A68}"/>
              </a:ext>
            </a:extLst>
          </p:cNvPr>
          <p:cNvSpPr>
            <a:spLocks noGrp="1"/>
          </p:cNvSpPr>
          <p:nvPr>
            <p:ph type="sldNum" sz="quarter" idx="12"/>
          </p:nvPr>
        </p:nvSpPr>
        <p:spPr/>
        <p:txBody>
          <a:bodyPr/>
          <a:lstStyle/>
          <a:p>
            <a:fld id="{DDE9422E-AB18-498F-A7FF-179425C9812D}" type="slidenum">
              <a:rPr lang="fi-FI" smtClean="0"/>
              <a:t>10</a:t>
            </a:fld>
            <a:endParaRPr lang="fi-FI"/>
          </a:p>
        </p:txBody>
      </p:sp>
      <p:sp>
        <p:nvSpPr>
          <p:cNvPr id="4" name="Title 3">
            <a:extLst>
              <a:ext uri="{FF2B5EF4-FFF2-40B4-BE49-F238E27FC236}">
                <a16:creationId xmlns:a16="http://schemas.microsoft.com/office/drawing/2014/main" id="{A4C0B44C-7B90-4D62-8FB8-806669C909A4}"/>
              </a:ext>
            </a:extLst>
          </p:cNvPr>
          <p:cNvSpPr>
            <a:spLocks noGrp="1"/>
          </p:cNvSpPr>
          <p:nvPr>
            <p:ph type="title"/>
          </p:nvPr>
        </p:nvSpPr>
        <p:spPr>
          <a:xfrm>
            <a:off x="158698" y="120655"/>
            <a:ext cx="8826603" cy="675000"/>
          </a:xfrm>
        </p:spPr>
        <p:txBody>
          <a:bodyPr>
            <a:normAutofit/>
          </a:bodyPr>
          <a:lstStyle/>
          <a:p>
            <a:pPr algn="ctr"/>
            <a:r>
              <a:rPr lang="fi-FI" sz="2000" dirty="0">
                <a:solidFill>
                  <a:schemeClr val="accent2">
                    <a:lumMod val="50000"/>
                  </a:schemeClr>
                </a:solidFill>
              </a:rPr>
              <a:t>Hankittavan järjestelmän rajaukset</a:t>
            </a:r>
          </a:p>
        </p:txBody>
      </p:sp>
      <p:graphicFrame>
        <p:nvGraphicFramePr>
          <p:cNvPr id="8" name="Content Placeholder 3">
            <a:extLst>
              <a:ext uri="{FF2B5EF4-FFF2-40B4-BE49-F238E27FC236}">
                <a16:creationId xmlns:a16="http://schemas.microsoft.com/office/drawing/2014/main" id="{1CC1D10F-EB7B-5ABA-F40C-040298095C52}"/>
              </a:ext>
            </a:extLst>
          </p:cNvPr>
          <p:cNvGraphicFramePr>
            <a:graphicFrameLocks noGrp="1"/>
          </p:cNvGraphicFramePr>
          <p:nvPr>
            <p:ph idx="1"/>
            <p:extLst>
              <p:ext uri="{D42A27DB-BD31-4B8C-83A1-F6EECF244321}">
                <p14:modId xmlns:p14="http://schemas.microsoft.com/office/powerpoint/2010/main" val="806796020"/>
              </p:ext>
            </p:extLst>
          </p:nvPr>
        </p:nvGraphicFramePr>
        <p:xfrm>
          <a:off x="359339" y="1190471"/>
          <a:ext cx="8425319" cy="3412677"/>
        </p:xfrm>
        <a:graphic>
          <a:graphicData uri="http://schemas.openxmlformats.org/drawingml/2006/table">
            <a:tbl>
              <a:tblPr firstRow="1" bandRow="1"/>
              <a:tblGrid>
                <a:gridCol w="2828473">
                  <a:extLst>
                    <a:ext uri="{9D8B030D-6E8A-4147-A177-3AD203B41FA5}">
                      <a16:colId xmlns:a16="http://schemas.microsoft.com/office/drawing/2014/main" val="20000"/>
                    </a:ext>
                  </a:extLst>
                </a:gridCol>
                <a:gridCol w="2834286">
                  <a:extLst>
                    <a:ext uri="{9D8B030D-6E8A-4147-A177-3AD203B41FA5}">
                      <a16:colId xmlns:a16="http://schemas.microsoft.com/office/drawing/2014/main" val="20001"/>
                    </a:ext>
                  </a:extLst>
                </a:gridCol>
                <a:gridCol w="2762560">
                  <a:extLst>
                    <a:ext uri="{9D8B030D-6E8A-4147-A177-3AD203B41FA5}">
                      <a16:colId xmlns:a16="http://schemas.microsoft.com/office/drawing/2014/main" val="20002"/>
                    </a:ext>
                  </a:extLst>
                </a:gridCol>
              </a:tblGrid>
              <a:tr h="487282">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r>
                        <a:rPr lang="fi-FI" sz="1200" dirty="0">
                          <a:solidFill>
                            <a:schemeClr val="tx1"/>
                          </a:solidFill>
                        </a:rPr>
                        <a:t>Tämä kuuluu</a:t>
                      </a:r>
                    </a:p>
                    <a:p>
                      <a:r>
                        <a:rPr lang="fi-FI" sz="1200" dirty="0">
                          <a:solidFill>
                            <a:schemeClr val="tx1"/>
                          </a:solidFill>
                        </a:rPr>
                        <a:t>arkkitehtuuriin ja hankintaan</a:t>
                      </a:r>
                    </a:p>
                  </a:txBody>
                  <a:tcPr marL="68575" marR="68575" marT="34295" marB="3429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DA078"/>
                    </a:solidFill>
                  </a:tcPr>
                </a:tc>
                <a:tc>
                  <a:txBody>
                    <a:bodyPr/>
                    <a:lstStyle/>
                    <a:p>
                      <a:r>
                        <a:rPr lang="fi-FI" sz="1200" b="1" dirty="0">
                          <a:solidFill>
                            <a:schemeClr val="tx1"/>
                          </a:solidFill>
                        </a:rPr>
                        <a:t>Tämä kuuluu vain rajallisesti</a:t>
                      </a:r>
                    </a:p>
                    <a:p>
                      <a:r>
                        <a:rPr lang="fi-FI" sz="1200" b="1" baseline="0" dirty="0">
                          <a:solidFill>
                            <a:schemeClr val="tx1"/>
                          </a:solidFill>
                        </a:rPr>
                        <a:t>arkkitehtuuriin ja hankintaan</a:t>
                      </a:r>
                      <a:endParaRPr lang="fi-FI" sz="1200" b="1" dirty="0">
                        <a:solidFill>
                          <a:schemeClr val="tx1"/>
                        </a:solidFill>
                      </a:endParaRPr>
                    </a:p>
                  </a:txBody>
                  <a:tcPr marL="68575" marR="68575" marT="34295" marB="34295">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1CE3F"/>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r>
                        <a:rPr lang="fi-FI" sz="1200" dirty="0">
                          <a:solidFill>
                            <a:schemeClr val="tx1"/>
                          </a:solidFill>
                        </a:rPr>
                        <a:t>Näitä</a:t>
                      </a:r>
                      <a:r>
                        <a:rPr lang="fi-FI" sz="1200" baseline="0" dirty="0">
                          <a:solidFill>
                            <a:schemeClr val="tx1"/>
                          </a:solidFill>
                        </a:rPr>
                        <a:t> ei ole sisällytetty tähän</a:t>
                      </a:r>
                    </a:p>
                    <a:p>
                      <a:r>
                        <a:rPr lang="fi-FI" sz="1200" baseline="0" dirty="0">
                          <a:solidFill>
                            <a:schemeClr val="tx1"/>
                          </a:solidFill>
                        </a:rPr>
                        <a:t>arkkitehtuuriin ja hankintaan</a:t>
                      </a:r>
                      <a:endParaRPr lang="fi-FI" sz="1200" dirty="0">
                        <a:solidFill>
                          <a:schemeClr val="tx1"/>
                        </a:solidFill>
                      </a:endParaRPr>
                    </a:p>
                  </a:txBody>
                  <a:tcPr marL="68575" marR="68575" marT="34295" marB="3429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DD4319">
                        <a:lumMod val="60000"/>
                        <a:lumOff val="40000"/>
                      </a:srgbClr>
                    </a:solidFill>
                  </a:tcPr>
                </a:tc>
                <a:extLst>
                  <a:ext uri="{0D108BD9-81ED-4DB2-BD59-A6C34878D82A}">
                    <a16:rowId xmlns:a16="http://schemas.microsoft.com/office/drawing/2014/main" val="10000"/>
                  </a:ext>
                </a:extLst>
              </a:tr>
              <a:tr h="292539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285750" indent="-285750">
                        <a:buFont typeface="Arial" panose="020B0604020202020204" pitchFamily="34" charset="0"/>
                        <a:buChar char="•"/>
                      </a:pPr>
                      <a:r>
                        <a:rPr lang="fi-FI" sz="1100" dirty="0">
                          <a:solidFill>
                            <a:schemeClr val="tx1"/>
                          </a:solidFill>
                          <a:latin typeface="Arial Narrow" pitchFamily="34" charset="0"/>
                        </a:rPr>
                        <a:t>Xxx</a:t>
                      </a:r>
                    </a:p>
                    <a:p>
                      <a:pPr marL="285750" indent="-285750">
                        <a:buFont typeface="Arial" panose="020B0604020202020204" pitchFamily="34" charset="0"/>
                        <a:buChar char="•"/>
                      </a:pPr>
                      <a:r>
                        <a:rPr lang="fi-FI" sz="1100" dirty="0">
                          <a:solidFill>
                            <a:schemeClr val="tx1"/>
                          </a:solidFill>
                          <a:latin typeface="Arial Narrow" pitchFamily="34" charset="0"/>
                        </a:rPr>
                        <a:t>Xxx</a:t>
                      </a:r>
                    </a:p>
                    <a:p>
                      <a:pPr marL="285750" indent="-285750">
                        <a:buFont typeface="Arial" panose="020B0604020202020204" pitchFamily="34" charset="0"/>
                        <a:buChar char="•"/>
                      </a:pPr>
                      <a:r>
                        <a:rPr lang="fi-FI" sz="1100" dirty="0">
                          <a:solidFill>
                            <a:schemeClr val="tx1"/>
                          </a:solidFill>
                          <a:latin typeface="Arial Narrow" pitchFamily="34" charset="0"/>
                        </a:rPr>
                        <a:t>Xxx</a:t>
                      </a:r>
                    </a:p>
                  </a:txBody>
                  <a:tcPr marL="68575" marR="68575" marT="34295" marB="3429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1D5C3"/>
                    </a:solidFill>
                  </a:tcPr>
                </a:tc>
                <a:tc>
                  <a:txBody>
                    <a:bodyPr/>
                    <a:lstStyle/>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fi-FI" sz="1100" dirty="0">
                          <a:solidFill>
                            <a:schemeClr val="tx1"/>
                          </a:solidFill>
                          <a:latin typeface="Arial Narrow" pitchFamily="34" charset="0"/>
                        </a:rPr>
                        <a:t>Xxx</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fi-FI" sz="1100" dirty="0">
                          <a:solidFill>
                            <a:schemeClr val="tx1"/>
                          </a:solidFill>
                          <a:latin typeface="Arial Narrow" pitchFamily="34" charset="0"/>
                        </a:rPr>
                        <a:t>Xxx</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fi-FI" sz="1100" dirty="0">
                          <a:solidFill>
                            <a:schemeClr val="tx1"/>
                          </a:solidFill>
                          <a:latin typeface="Arial Narrow" pitchFamily="34" charset="0"/>
                        </a:rPr>
                        <a:t>Xxx</a:t>
                      </a:r>
                    </a:p>
                  </a:txBody>
                  <a:tcPr marL="68575" marR="68575" marT="34295" marB="34295">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F3EE9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Xxx</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Xxx</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Xxx</a:t>
                      </a:r>
                    </a:p>
                  </a:txBody>
                  <a:tcPr marL="68575" marR="68575" marT="34295" marB="3429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D4319">
                        <a:lumMod val="20000"/>
                        <a:lumOff val="80000"/>
                      </a:srgb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883465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4C0B44C-7B90-4D62-8FB8-806669C909A4}"/>
              </a:ext>
            </a:extLst>
          </p:cNvPr>
          <p:cNvSpPr>
            <a:spLocks noGrp="1"/>
          </p:cNvSpPr>
          <p:nvPr>
            <p:ph type="title"/>
          </p:nvPr>
        </p:nvSpPr>
        <p:spPr>
          <a:xfrm>
            <a:off x="111512" y="120654"/>
            <a:ext cx="8816897" cy="793745"/>
          </a:xfrm>
        </p:spPr>
        <p:txBody>
          <a:bodyPr>
            <a:normAutofit/>
          </a:bodyPr>
          <a:lstStyle/>
          <a:p>
            <a:pPr algn="ctr"/>
            <a:r>
              <a:rPr lang="fi-FI" sz="2000" dirty="0">
                <a:solidFill>
                  <a:schemeClr val="accent2">
                    <a:lumMod val="50000"/>
                  </a:schemeClr>
                </a:solidFill>
              </a:rPr>
              <a:t>Esimerkki: Rajaukset (taloushallintojärjestelmä)</a:t>
            </a:r>
          </a:p>
        </p:txBody>
      </p:sp>
      <p:graphicFrame>
        <p:nvGraphicFramePr>
          <p:cNvPr id="5" name="Content Placeholder 3">
            <a:extLst>
              <a:ext uri="{FF2B5EF4-FFF2-40B4-BE49-F238E27FC236}">
                <a16:creationId xmlns:a16="http://schemas.microsoft.com/office/drawing/2014/main" id="{E879E28F-07DD-4B81-ADE5-E61F305AAF8D}"/>
              </a:ext>
            </a:extLst>
          </p:cNvPr>
          <p:cNvGraphicFramePr>
            <a:graphicFrameLocks noGrp="1"/>
          </p:cNvGraphicFramePr>
          <p:nvPr>
            <p:ph idx="1"/>
          </p:nvPr>
        </p:nvGraphicFramePr>
        <p:xfrm>
          <a:off x="261258" y="1182914"/>
          <a:ext cx="8425319" cy="3412677"/>
        </p:xfrm>
        <a:graphic>
          <a:graphicData uri="http://schemas.openxmlformats.org/drawingml/2006/table">
            <a:tbl>
              <a:tblPr firstRow="1" bandRow="1"/>
              <a:tblGrid>
                <a:gridCol w="2828473">
                  <a:extLst>
                    <a:ext uri="{9D8B030D-6E8A-4147-A177-3AD203B41FA5}">
                      <a16:colId xmlns:a16="http://schemas.microsoft.com/office/drawing/2014/main" val="20000"/>
                    </a:ext>
                  </a:extLst>
                </a:gridCol>
                <a:gridCol w="2834286">
                  <a:extLst>
                    <a:ext uri="{9D8B030D-6E8A-4147-A177-3AD203B41FA5}">
                      <a16:colId xmlns:a16="http://schemas.microsoft.com/office/drawing/2014/main" val="20001"/>
                    </a:ext>
                  </a:extLst>
                </a:gridCol>
                <a:gridCol w="2762560">
                  <a:extLst>
                    <a:ext uri="{9D8B030D-6E8A-4147-A177-3AD203B41FA5}">
                      <a16:colId xmlns:a16="http://schemas.microsoft.com/office/drawing/2014/main" val="20002"/>
                    </a:ext>
                  </a:extLst>
                </a:gridCol>
              </a:tblGrid>
              <a:tr h="487282">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r>
                        <a:rPr lang="fi-FI" sz="1200" dirty="0">
                          <a:solidFill>
                            <a:schemeClr val="tx1"/>
                          </a:solidFill>
                        </a:rPr>
                        <a:t>Tämä kuuluu</a:t>
                      </a:r>
                    </a:p>
                    <a:p>
                      <a:r>
                        <a:rPr lang="fi-FI" sz="1200" dirty="0">
                          <a:solidFill>
                            <a:schemeClr val="tx1"/>
                          </a:solidFill>
                        </a:rPr>
                        <a:t>arkkitehtuuriin ja hankintaan</a:t>
                      </a:r>
                    </a:p>
                  </a:txBody>
                  <a:tcPr marL="68575" marR="68575" marT="34295" marB="3429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DA078"/>
                    </a:solidFill>
                  </a:tcPr>
                </a:tc>
                <a:tc>
                  <a:txBody>
                    <a:bodyPr/>
                    <a:lstStyle/>
                    <a:p>
                      <a:r>
                        <a:rPr lang="fi-FI" sz="1200" b="1" dirty="0">
                          <a:solidFill>
                            <a:schemeClr val="tx1"/>
                          </a:solidFill>
                        </a:rPr>
                        <a:t>Tämä kuuluu vain rajallisesti</a:t>
                      </a:r>
                    </a:p>
                    <a:p>
                      <a:r>
                        <a:rPr lang="fi-FI" sz="1200" b="1" baseline="0" dirty="0">
                          <a:solidFill>
                            <a:schemeClr val="tx1"/>
                          </a:solidFill>
                        </a:rPr>
                        <a:t>arkkitehtuuriin ja hankintaan</a:t>
                      </a:r>
                      <a:endParaRPr lang="fi-FI" sz="1200" b="1" dirty="0">
                        <a:solidFill>
                          <a:schemeClr val="tx1"/>
                        </a:solidFill>
                      </a:endParaRPr>
                    </a:p>
                  </a:txBody>
                  <a:tcPr marL="68575" marR="68575" marT="34295" marB="34295">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1CE3F"/>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r>
                        <a:rPr lang="fi-FI" sz="1200" dirty="0">
                          <a:solidFill>
                            <a:schemeClr val="tx1"/>
                          </a:solidFill>
                        </a:rPr>
                        <a:t>Näitä</a:t>
                      </a:r>
                      <a:r>
                        <a:rPr lang="fi-FI" sz="1200" baseline="0" dirty="0">
                          <a:solidFill>
                            <a:schemeClr val="tx1"/>
                          </a:solidFill>
                        </a:rPr>
                        <a:t> ei ole sisällytetty tähän</a:t>
                      </a:r>
                    </a:p>
                    <a:p>
                      <a:r>
                        <a:rPr lang="fi-FI" sz="1200" baseline="0" dirty="0">
                          <a:solidFill>
                            <a:schemeClr val="tx1"/>
                          </a:solidFill>
                        </a:rPr>
                        <a:t>arkkitehtuuriin ja hankintaan</a:t>
                      </a:r>
                      <a:endParaRPr lang="fi-FI" sz="1200" dirty="0">
                        <a:solidFill>
                          <a:schemeClr val="tx1"/>
                        </a:solidFill>
                      </a:endParaRPr>
                    </a:p>
                  </a:txBody>
                  <a:tcPr marL="68575" marR="68575" marT="34295" marB="3429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DD4319">
                        <a:lumMod val="60000"/>
                        <a:lumOff val="40000"/>
                      </a:srgbClr>
                    </a:solidFill>
                  </a:tcPr>
                </a:tc>
                <a:extLst>
                  <a:ext uri="{0D108BD9-81ED-4DB2-BD59-A6C34878D82A}">
                    <a16:rowId xmlns:a16="http://schemas.microsoft.com/office/drawing/2014/main" val="10000"/>
                  </a:ext>
                </a:extLst>
              </a:tr>
              <a:tr h="292539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176213" marR="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fi-FI" sz="1100" dirty="0">
                          <a:solidFill>
                            <a:schemeClr val="tx1"/>
                          </a:solidFill>
                          <a:latin typeface="Arial Narrow" pitchFamily="34" charset="0"/>
                        </a:rPr>
                        <a:t>Hankintojen suunnittelu</a:t>
                      </a:r>
                    </a:p>
                    <a:p>
                      <a:pPr marL="176213" indent="-176213">
                        <a:buFont typeface="Arial" pitchFamily="34" charset="0"/>
                        <a:buChar char="•"/>
                      </a:pPr>
                      <a:r>
                        <a:rPr lang="fi-FI" sz="1100" dirty="0">
                          <a:solidFill>
                            <a:schemeClr val="tx1"/>
                          </a:solidFill>
                          <a:latin typeface="Arial Narrow" pitchFamily="34" charset="0"/>
                        </a:rPr>
                        <a:t>Kilpailutukset – arkkitehtuuri- ja prosessikuvauksena</a:t>
                      </a:r>
                    </a:p>
                    <a:p>
                      <a:pPr marL="176213" indent="-176213">
                        <a:buFont typeface="Arial" pitchFamily="34" charset="0"/>
                        <a:buChar char="•"/>
                      </a:pPr>
                      <a:r>
                        <a:rPr lang="fi-FI" sz="1100" dirty="0">
                          <a:solidFill>
                            <a:schemeClr val="tx1"/>
                          </a:solidFill>
                          <a:latin typeface="Arial Narrow" pitchFamily="34" charset="0"/>
                        </a:rPr>
                        <a:t>Tilaukset</a:t>
                      </a:r>
                    </a:p>
                    <a:p>
                      <a:pPr marL="176213" indent="-176213">
                        <a:buFont typeface="Arial" pitchFamily="34" charset="0"/>
                        <a:buChar char="•"/>
                      </a:pPr>
                      <a:r>
                        <a:rPr lang="fi-FI" sz="1100" dirty="0" err="1">
                          <a:solidFill>
                            <a:schemeClr val="tx1"/>
                          </a:solidFill>
                          <a:latin typeface="Arial Narrow" pitchFamily="34" charset="0"/>
                        </a:rPr>
                        <a:t>Kotiin</a:t>
                      </a:r>
                      <a:r>
                        <a:rPr lang="fi-FI" sz="1100" baseline="0" dirty="0" err="1">
                          <a:solidFill>
                            <a:schemeClr val="tx1"/>
                          </a:solidFill>
                          <a:latin typeface="Arial Narrow" pitchFamily="34" charset="0"/>
                        </a:rPr>
                        <a:t>kutsuminen</a:t>
                      </a:r>
                      <a:r>
                        <a:rPr lang="fi-FI" sz="1100" baseline="0" dirty="0">
                          <a:solidFill>
                            <a:schemeClr val="tx1"/>
                          </a:solidFill>
                          <a:latin typeface="Arial Narrow" pitchFamily="34" charset="0"/>
                        </a:rPr>
                        <a:t> (loppukäyttäjän tilaus)</a:t>
                      </a:r>
                      <a:endParaRPr lang="fi-FI" sz="1100" dirty="0">
                        <a:solidFill>
                          <a:schemeClr val="tx1"/>
                        </a:solidFill>
                        <a:latin typeface="Arial Narrow" pitchFamily="34" charset="0"/>
                      </a:endParaRPr>
                    </a:p>
                    <a:p>
                      <a:pPr marL="176213" indent="-176213">
                        <a:buFont typeface="Arial" pitchFamily="34" charset="0"/>
                        <a:buChar char="•"/>
                      </a:pPr>
                      <a:r>
                        <a:rPr lang="fi-FI" sz="1100" dirty="0">
                          <a:solidFill>
                            <a:schemeClr val="tx1"/>
                          </a:solidFill>
                          <a:latin typeface="Arial Narrow" pitchFamily="34" charset="0"/>
                        </a:rPr>
                        <a:t>Sopimustenhallinta</a:t>
                      </a:r>
                    </a:p>
                    <a:p>
                      <a:pPr marL="176213" indent="-176213">
                        <a:buFont typeface="Arial" pitchFamily="34" charset="0"/>
                        <a:buChar char="•"/>
                      </a:pPr>
                      <a:r>
                        <a:rPr lang="fi-FI" sz="1100" dirty="0">
                          <a:solidFill>
                            <a:schemeClr val="tx1"/>
                          </a:solidFill>
                          <a:latin typeface="Arial Narrow" pitchFamily="34" charset="0"/>
                        </a:rPr>
                        <a:t>Laskujen käsittely – hyväksyminen ja automaattitoiminnot</a:t>
                      </a:r>
                    </a:p>
                    <a:p>
                      <a:pPr marL="176213" indent="-176213">
                        <a:buFont typeface="Arial" pitchFamily="34" charset="0"/>
                        <a:buChar char="•"/>
                      </a:pPr>
                      <a:r>
                        <a:rPr lang="fi-FI" sz="1100" dirty="0">
                          <a:solidFill>
                            <a:schemeClr val="tx1"/>
                          </a:solidFill>
                          <a:latin typeface="Arial Narrow" pitchFamily="34" charset="0"/>
                        </a:rPr>
                        <a:t>Hankintojen raportointi</a:t>
                      </a:r>
                    </a:p>
                    <a:p>
                      <a:pPr marL="176213" indent="-176213">
                        <a:buFont typeface="Arial" pitchFamily="34" charset="0"/>
                        <a:buChar char="•"/>
                      </a:pPr>
                      <a:r>
                        <a:rPr lang="fi-FI" sz="1100" dirty="0">
                          <a:solidFill>
                            <a:schemeClr val="tx1"/>
                          </a:solidFill>
                          <a:latin typeface="Arial Narrow" pitchFamily="34" charset="0"/>
                        </a:rPr>
                        <a:t>Integraatiot</a:t>
                      </a:r>
                      <a:r>
                        <a:rPr lang="fi-FI" sz="1100" baseline="0" dirty="0">
                          <a:solidFill>
                            <a:schemeClr val="tx1"/>
                          </a:solidFill>
                          <a:latin typeface="Arial Narrow" pitchFamily="34" charset="0"/>
                        </a:rPr>
                        <a:t> – mitä yhdistetään</a:t>
                      </a:r>
                    </a:p>
                    <a:p>
                      <a:pPr marL="176213" indent="-176213">
                        <a:buFont typeface="Arial" pitchFamily="34" charset="0"/>
                        <a:buChar char="•"/>
                      </a:pPr>
                      <a:r>
                        <a:rPr lang="fi-FI" sz="1100" baseline="0" dirty="0">
                          <a:solidFill>
                            <a:schemeClr val="tx1"/>
                          </a:solidFill>
                          <a:latin typeface="Arial Narrow" pitchFamily="34" charset="0"/>
                        </a:rPr>
                        <a:t>Näkemys verkkokaupasta</a:t>
                      </a:r>
                    </a:p>
                    <a:p>
                      <a:pPr marL="176213" indent="-176213">
                        <a:buFont typeface="Arial" pitchFamily="34" charset="0"/>
                        <a:buChar char="•"/>
                      </a:pPr>
                      <a:r>
                        <a:rPr lang="fi-FI" sz="1100" baseline="0" dirty="0">
                          <a:solidFill>
                            <a:schemeClr val="tx1"/>
                          </a:solidFill>
                          <a:latin typeface="Arial Narrow" pitchFamily="34" charset="0"/>
                        </a:rPr>
                        <a:t>Arkistointi</a:t>
                      </a:r>
                    </a:p>
                    <a:p>
                      <a:pPr marL="176213" indent="-176213">
                        <a:buFont typeface="Arial" pitchFamily="34" charset="0"/>
                        <a:buChar char="•"/>
                      </a:pPr>
                      <a:r>
                        <a:rPr lang="fi-FI" sz="1100" baseline="0" dirty="0">
                          <a:solidFill>
                            <a:schemeClr val="tx1"/>
                          </a:solidFill>
                          <a:latin typeface="Arial Narrow" pitchFamily="34" charset="0"/>
                        </a:rPr>
                        <a:t>Sähköinen päätöksenteko varauksin</a:t>
                      </a:r>
                      <a:endParaRPr lang="fi-FI" sz="1100" dirty="0">
                        <a:solidFill>
                          <a:schemeClr val="tx1"/>
                        </a:solidFill>
                        <a:latin typeface="Arial Narrow" pitchFamily="34" charset="0"/>
                      </a:endParaRPr>
                    </a:p>
                    <a:p>
                      <a:pPr marL="285750" indent="-285750">
                        <a:buFont typeface="Tahoma" pitchFamily="34" charset="0"/>
                        <a:buChar char="+"/>
                      </a:pPr>
                      <a:endParaRPr lang="fi-FI" sz="1100" dirty="0">
                        <a:solidFill>
                          <a:schemeClr val="tx1"/>
                        </a:solidFill>
                        <a:latin typeface="Arial Narrow" pitchFamily="34" charset="0"/>
                      </a:endParaRPr>
                    </a:p>
                  </a:txBody>
                  <a:tcPr marL="68575" marR="68575" marT="34295" marB="3429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1D5C3"/>
                    </a:solidFill>
                  </a:tcPr>
                </a:tc>
                <a:tc>
                  <a:txBody>
                    <a:bodyPr/>
                    <a:lstStyle/>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fi-FI" sz="1100" dirty="0">
                          <a:solidFill>
                            <a:schemeClr val="tx1"/>
                          </a:solidFill>
                          <a:latin typeface="Arial Narrow" pitchFamily="34" charset="0"/>
                        </a:rPr>
                        <a:t>Vahva kytkentä ostoreskontraan</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fi-FI" sz="1100" dirty="0">
                          <a:solidFill>
                            <a:schemeClr val="tx1"/>
                          </a:solidFill>
                          <a:latin typeface="Arial Narrow" pitchFamily="34" charset="0"/>
                        </a:rPr>
                        <a:t>Maksuliikenne integraation näkökulmasta</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fi-FI" sz="1100" dirty="0">
                          <a:solidFill>
                            <a:schemeClr val="tx1"/>
                          </a:solidFill>
                          <a:latin typeface="Arial Narrow" pitchFamily="34" charset="0"/>
                        </a:rPr>
                        <a:t>Investointisuunnittelu</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dirty="0" err="1">
                          <a:solidFill>
                            <a:schemeClr val="tx1"/>
                          </a:solidFill>
                          <a:latin typeface="Arial Narrow" pitchFamily="34" charset="0"/>
                        </a:rPr>
                        <a:t>Määrärahojen</a:t>
                      </a:r>
                      <a:r>
                        <a:rPr lang="en-US" sz="1100" dirty="0">
                          <a:solidFill>
                            <a:schemeClr val="tx1"/>
                          </a:solidFill>
                          <a:latin typeface="Arial Narrow" pitchFamily="34" charset="0"/>
                        </a:rPr>
                        <a:t> </a:t>
                      </a:r>
                      <a:r>
                        <a:rPr lang="en-US" sz="1100" dirty="0" err="1">
                          <a:solidFill>
                            <a:schemeClr val="tx1"/>
                          </a:solidFill>
                          <a:latin typeface="Arial Narrow" pitchFamily="34" charset="0"/>
                        </a:rPr>
                        <a:t>käytön</a:t>
                      </a:r>
                      <a:r>
                        <a:rPr lang="en-US" sz="1100" dirty="0">
                          <a:solidFill>
                            <a:schemeClr val="tx1"/>
                          </a:solidFill>
                          <a:latin typeface="Arial Narrow" pitchFamily="34" charset="0"/>
                        </a:rPr>
                        <a:t> </a:t>
                      </a:r>
                      <a:r>
                        <a:rPr lang="en-US" sz="1100" dirty="0" err="1">
                          <a:solidFill>
                            <a:schemeClr val="tx1"/>
                          </a:solidFill>
                          <a:latin typeface="Arial Narrow" pitchFamily="34" charset="0"/>
                        </a:rPr>
                        <a:t>seuranta</a:t>
                      </a:r>
                      <a:r>
                        <a:rPr lang="en-US" sz="1100" dirty="0">
                          <a:solidFill>
                            <a:schemeClr val="tx1"/>
                          </a:solidFill>
                          <a:latin typeface="Arial Narrow" pitchFamily="34" charset="0"/>
                        </a:rPr>
                        <a:t> vain </a:t>
                      </a:r>
                      <a:r>
                        <a:rPr lang="en-US" sz="1100" dirty="0" err="1">
                          <a:solidFill>
                            <a:schemeClr val="tx1"/>
                          </a:solidFill>
                          <a:latin typeface="Arial Narrow" pitchFamily="34" charset="0"/>
                        </a:rPr>
                        <a:t>tilausten</a:t>
                      </a:r>
                      <a:r>
                        <a:rPr lang="en-US" sz="1100" dirty="0">
                          <a:solidFill>
                            <a:schemeClr val="tx1"/>
                          </a:solidFill>
                          <a:latin typeface="Arial Narrow" pitchFamily="34" charset="0"/>
                        </a:rPr>
                        <a:t> ja </a:t>
                      </a:r>
                      <a:r>
                        <a:rPr lang="en-US" sz="1100" dirty="0" err="1">
                          <a:solidFill>
                            <a:schemeClr val="tx1"/>
                          </a:solidFill>
                          <a:latin typeface="Arial Narrow" pitchFamily="34" charset="0"/>
                        </a:rPr>
                        <a:t>raportoinnin</a:t>
                      </a:r>
                      <a:r>
                        <a:rPr lang="en-US" sz="1100" dirty="0">
                          <a:solidFill>
                            <a:schemeClr val="tx1"/>
                          </a:solidFill>
                          <a:latin typeface="Arial Narrow" pitchFamily="34" charset="0"/>
                        </a:rPr>
                        <a:t> </a:t>
                      </a:r>
                      <a:r>
                        <a:rPr lang="en-US" sz="1100" dirty="0" err="1">
                          <a:solidFill>
                            <a:schemeClr val="tx1"/>
                          </a:solidFill>
                          <a:latin typeface="Arial Narrow" pitchFamily="34" charset="0"/>
                        </a:rPr>
                        <a:t>näkökulmasta</a:t>
                      </a:r>
                      <a:endParaRPr lang="fi-FI" sz="1100" dirty="0">
                        <a:solidFill>
                          <a:schemeClr val="tx1"/>
                        </a:solidFill>
                        <a:latin typeface="Arial Narrow" pitchFamily="34" charset="0"/>
                      </a:endParaRP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Vastikkeettomat menot – Vain lähinnä X uusimisen näkökulmasta</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endParaRPr lang="fi-FI" sz="1100" dirty="0">
                        <a:solidFill>
                          <a:schemeClr val="tx1"/>
                        </a:solidFill>
                        <a:latin typeface="Arial Narrow" pitchFamily="34" charset="0"/>
                      </a:endParaRPr>
                    </a:p>
                  </a:txBody>
                  <a:tcPr marL="68575" marR="68575" marT="34295" marB="34295">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F3EE9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Varastonhallinta – pyritään palvelumalliin, ei käsitellä tässä erityispiirteitä</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Strategisten palvelujen ja tuotteiden hankintojen erityispiirteet</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Toiminnan ja taloussuunnittelu</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Rahoituksenhallinta</a:t>
                      </a:r>
                    </a:p>
                    <a:p>
                      <a:pPr marL="176213" marR="0" lvl="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fi-FI" sz="1100" b="0" i="0" u="none" strike="noStrike" kern="1200" cap="none" spc="0" normalizeH="0" baseline="0" noProof="0" dirty="0">
                          <a:ln>
                            <a:noFill/>
                          </a:ln>
                          <a:solidFill>
                            <a:schemeClr val="tx1"/>
                          </a:solidFill>
                          <a:effectLst/>
                          <a:uLnTx/>
                          <a:uFillTx/>
                          <a:latin typeface="Arial Narrow"/>
                          <a:ea typeface="+mn-ea"/>
                          <a:cs typeface="+mn-cs"/>
                        </a:rPr>
                        <a:t>Matkustamisen hallinnan yleiset erityispiirteet – näitä kehitetään erillisessä projektissa</a:t>
                      </a:r>
                    </a:p>
                  </a:txBody>
                  <a:tcPr marL="68575" marR="68575" marT="34295" marB="3429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D4319">
                        <a:lumMod val="20000"/>
                        <a:lumOff val="80000"/>
                      </a:srgbClr>
                    </a:solidFill>
                  </a:tcPr>
                </a:tc>
                <a:extLst>
                  <a:ext uri="{0D108BD9-81ED-4DB2-BD59-A6C34878D82A}">
                    <a16:rowId xmlns:a16="http://schemas.microsoft.com/office/drawing/2014/main" val="10001"/>
                  </a:ext>
                </a:extLst>
              </a:tr>
            </a:tbl>
          </a:graphicData>
        </a:graphic>
      </p:graphicFrame>
      <p:sp>
        <p:nvSpPr>
          <p:cNvPr id="2" name="Rectangle: Rounded Corners 22">
            <a:extLst>
              <a:ext uri="{FF2B5EF4-FFF2-40B4-BE49-F238E27FC236}">
                <a16:creationId xmlns:a16="http://schemas.microsoft.com/office/drawing/2014/main" id="{9EF3BD85-C12C-C6D0-8696-3A28522338DF}"/>
              </a:ext>
            </a:extLst>
          </p:cNvPr>
          <p:cNvSpPr/>
          <p:nvPr/>
        </p:nvSpPr>
        <p:spPr>
          <a:xfrm rot="21091158">
            <a:off x="3381426" y="3294393"/>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3784539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F147F9B-A3DE-44F9-BF82-1C5D069626F7}"/>
              </a:ext>
            </a:extLst>
          </p:cNvPr>
          <p:cNvSpPr>
            <a:spLocks noGrp="1"/>
          </p:cNvSpPr>
          <p:nvPr>
            <p:ph idx="1"/>
          </p:nvPr>
        </p:nvSpPr>
        <p:spPr>
          <a:xfrm>
            <a:off x="1023976" y="1004650"/>
            <a:ext cx="7096048" cy="3937644"/>
          </a:xfrm>
        </p:spPr>
        <p:txBody>
          <a:bodyPr/>
          <a:lstStyle/>
          <a:p>
            <a:r>
              <a:rPr lang="fi-FI" dirty="0"/>
              <a:t>&lt;Kuvatkaa visuaalisesti ne prosessit, joita hankittavan järjestelmän tulee tukea. Mikäli kuvaatte laajemman prosessikartan (esim. HR-prosessit), mutta olette hankkimassa järjestelmää tukemaan vain osaa ko. prosessikartan prosesseista (esim. palkanlaskenta), niin värjätkää tai muuten merkitkää selkeästi laajemmasta prosessikartasta, mitä prosesseja juuri hankittavan järjestelmän tulee tukea. Esimerkkejä prosessien kuvaamisesta seuraavilla sivuilla.&gt;</a:t>
            </a:r>
          </a:p>
          <a:p>
            <a:endParaRPr lang="fi-FI" dirty="0"/>
          </a:p>
        </p:txBody>
      </p:sp>
      <p:sp>
        <p:nvSpPr>
          <p:cNvPr id="3" name="Slide Number Placeholder 2">
            <a:extLst>
              <a:ext uri="{FF2B5EF4-FFF2-40B4-BE49-F238E27FC236}">
                <a16:creationId xmlns:a16="http://schemas.microsoft.com/office/drawing/2014/main" id="{E86DBD98-7385-4DEB-899D-FAE9394B06D9}"/>
              </a:ext>
            </a:extLst>
          </p:cNvPr>
          <p:cNvSpPr>
            <a:spLocks noGrp="1"/>
          </p:cNvSpPr>
          <p:nvPr>
            <p:ph type="sldNum" sz="quarter" idx="12"/>
          </p:nvPr>
        </p:nvSpPr>
        <p:spPr/>
        <p:txBody>
          <a:bodyPr/>
          <a:lstStyle/>
          <a:p>
            <a:fld id="{DDE9422E-AB18-498F-A7FF-179425C9812D}" type="slidenum">
              <a:rPr lang="fi-FI" smtClean="0"/>
              <a:t>12</a:t>
            </a:fld>
            <a:endParaRPr lang="fi-FI"/>
          </a:p>
        </p:txBody>
      </p:sp>
      <p:sp>
        <p:nvSpPr>
          <p:cNvPr id="4" name="Title 3">
            <a:extLst>
              <a:ext uri="{FF2B5EF4-FFF2-40B4-BE49-F238E27FC236}">
                <a16:creationId xmlns:a16="http://schemas.microsoft.com/office/drawing/2014/main" id="{2855AFF2-3EFD-44B2-A375-F7CEE7E6E108}"/>
              </a:ext>
            </a:extLst>
          </p:cNvPr>
          <p:cNvSpPr>
            <a:spLocks noGrp="1"/>
          </p:cNvSpPr>
          <p:nvPr>
            <p:ph type="title"/>
          </p:nvPr>
        </p:nvSpPr>
        <p:spPr>
          <a:xfrm>
            <a:off x="166255" y="120655"/>
            <a:ext cx="8819047" cy="675000"/>
          </a:xfrm>
        </p:spPr>
        <p:txBody>
          <a:bodyPr>
            <a:normAutofit/>
          </a:bodyPr>
          <a:lstStyle/>
          <a:p>
            <a:pPr algn="ctr"/>
            <a:r>
              <a:rPr lang="fi-FI" sz="2000" dirty="0">
                <a:solidFill>
                  <a:schemeClr val="accent2">
                    <a:lumMod val="50000"/>
                  </a:schemeClr>
                </a:solidFill>
              </a:rPr>
              <a:t>Pääprosessit - prosessikartta</a:t>
            </a:r>
          </a:p>
        </p:txBody>
      </p:sp>
    </p:spTree>
    <p:extLst>
      <p:ext uri="{BB962C8B-B14F-4D97-AF65-F5344CB8AC3E}">
        <p14:creationId xmlns:p14="http://schemas.microsoft.com/office/powerpoint/2010/main" val="455032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3E498-52BD-4CE0-B74A-B0F06360A2FA}"/>
              </a:ext>
            </a:extLst>
          </p:cNvPr>
          <p:cNvSpPr>
            <a:spLocks noGrp="1"/>
          </p:cNvSpPr>
          <p:nvPr>
            <p:ph type="title"/>
          </p:nvPr>
        </p:nvSpPr>
        <p:spPr>
          <a:xfrm>
            <a:off x="117885" y="43490"/>
            <a:ext cx="9026115" cy="790128"/>
          </a:xfrm>
        </p:spPr>
        <p:txBody>
          <a:bodyPr>
            <a:normAutofit/>
          </a:bodyPr>
          <a:lstStyle/>
          <a:p>
            <a:pPr algn="ctr"/>
            <a:r>
              <a:rPr lang="fi-FI" sz="2000" dirty="0">
                <a:solidFill>
                  <a:schemeClr val="accent2">
                    <a:lumMod val="50000"/>
                  </a:schemeClr>
                </a:solidFill>
              </a:rPr>
              <a:t>Esimerkki: Kuntatietojärjestelmän prosessikartta tavoitetilassa</a:t>
            </a:r>
          </a:p>
        </p:txBody>
      </p:sp>
      <p:grpSp>
        <p:nvGrpSpPr>
          <p:cNvPr id="65" name="Ryhmä 64">
            <a:extLst>
              <a:ext uri="{FF2B5EF4-FFF2-40B4-BE49-F238E27FC236}">
                <a16:creationId xmlns:a16="http://schemas.microsoft.com/office/drawing/2014/main" id="{9CFA5434-BF81-4C98-913D-1FD19D5441D0}"/>
              </a:ext>
            </a:extLst>
          </p:cNvPr>
          <p:cNvGrpSpPr/>
          <p:nvPr/>
        </p:nvGrpSpPr>
        <p:grpSpPr>
          <a:xfrm>
            <a:off x="3213027" y="425263"/>
            <a:ext cx="2811151" cy="1565249"/>
            <a:chOff x="44606" y="584738"/>
            <a:chExt cx="4228542" cy="2011680"/>
          </a:xfrm>
        </p:grpSpPr>
        <p:sp>
          <p:nvSpPr>
            <p:cNvPr id="5" name="Rectangle 4">
              <a:extLst>
                <a:ext uri="{FF2B5EF4-FFF2-40B4-BE49-F238E27FC236}">
                  <a16:creationId xmlns:a16="http://schemas.microsoft.com/office/drawing/2014/main" id="{52816A86-E884-4BD5-8F85-3FC1B3A52511}"/>
                </a:ext>
              </a:extLst>
            </p:cNvPr>
            <p:cNvSpPr/>
            <p:nvPr/>
          </p:nvSpPr>
          <p:spPr>
            <a:xfrm>
              <a:off x="44606" y="584738"/>
              <a:ext cx="4228542"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i-FI">
                <a:solidFill>
                  <a:schemeClr val="bg1"/>
                </a:solidFill>
                <a:latin typeface="Arial" panose="020B0604020202020204"/>
              </a:endParaRPr>
            </a:p>
          </p:txBody>
        </p:sp>
        <p:sp>
          <p:nvSpPr>
            <p:cNvPr id="7" name="Rectangle 6">
              <a:extLst>
                <a:ext uri="{FF2B5EF4-FFF2-40B4-BE49-F238E27FC236}">
                  <a16:creationId xmlns:a16="http://schemas.microsoft.com/office/drawing/2014/main" id="{C81D2681-BF91-4763-965A-0303F129C95B}"/>
                </a:ext>
              </a:extLst>
            </p:cNvPr>
            <p:cNvSpPr/>
            <p:nvPr/>
          </p:nvSpPr>
          <p:spPr>
            <a:xfrm>
              <a:off x="771667" y="584738"/>
              <a:ext cx="2823489" cy="25829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1050" b="1">
                  <a:solidFill>
                    <a:schemeClr val="bg1"/>
                  </a:solidFill>
                  <a:latin typeface="Arial" panose="020B0604020202020204"/>
                </a:rPr>
                <a:t>Kiinteistönmuodostus</a:t>
              </a:r>
            </a:p>
          </p:txBody>
        </p:sp>
      </p:grpSp>
      <p:grpSp>
        <p:nvGrpSpPr>
          <p:cNvPr id="67" name="Ryhmä 66">
            <a:extLst>
              <a:ext uri="{FF2B5EF4-FFF2-40B4-BE49-F238E27FC236}">
                <a16:creationId xmlns:a16="http://schemas.microsoft.com/office/drawing/2014/main" id="{6E885A20-BB62-4B65-B498-E7E9184E33B6}"/>
              </a:ext>
            </a:extLst>
          </p:cNvPr>
          <p:cNvGrpSpPr/>
          <p:nvPr/>
        </p:nvGrpSpPr>
        <p:grpSpPr>
          <a:xfrm>
            <a:off x="43423" y="438470"/>
            <a:ext cx="3091477" cy="1556718"/>
            <a:chOff x="44606" y="2650851"/>
            <a:chExt cx="4228542" cy="2011680"/>
          </a:xfrm>
        </p:grpSpPr>
        <p:sp>
          <p:nvSpPr>
            <p:cNvPr id="6" name="Rectangle 5">
              <a:extLst>
                <a:ext uri="{FF2B5EF4-FFF2-40B4-BE49-F238E27FC236}">
                  <a16:creationId xmlns:a16="http://schemas.microsoft.com/office/drawing/2014/main" id="{C7F8CFA1-307B-48A4-AD81-3FEC68DDC554}"/>
                </a:ext>
              </a:extLst>
            </p:cNvPr>
            <p:cNvSpPr/>
            <p:nvPr/>
          </p:nvSpPr>
          <p:spPr>
            <a:xfrm>
              <a:off x="44606" y="2650851"/>
              <a:ext cx="4228542"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i-FI">
                <a:solidFill>
                  <a:schemeClr val="bg1"/>
                </a:solidFill>
                <a:latin typeface="Arial" panose="020B0604020202020204"/>
              </a:endParaRPr>
            </a:p>
          </p:txBody>
        </p:sp>
        <p:sp>
          <p:nvSpPr>
            <p:cNvPr id="9" name="Rectangle 8">
              <a:extLst>
                <a:ext uri="{FF2B5EF4-FFF2-40B4-BE49-F238E27FC236}">
                  <a16:creationId xmlns:a16="http://schemas.microsoft.com/office/drawing/2014/main" id="{04F45ACE-F2BF-44E2-8DE9-2F77BCA59DBB}"/>
                </a:ext>
              </a:extLst>
            </p:cNvPr>
            <p:cNvSpPr/>
            <p:nvPr/>
          </p:nvSpPr>
          <p:spPr>
            <a:xfrm>
              <a:off x="771667" y="2655932"/>
              <a:ext cx="2823489" cy="25829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1050" b="1">
                  <a:solidFill>
                    <a:schemeClr val="bg1"/>
                  </a:solidFill>
                  <a:latin typeface="Arial" panose="020B0604020202020204"/>
                </a:rPr>
                <a:t>Maankäytön suunnittelu</a:t>
              </a:r>
            </a:p>
          </p:txBody>
        </p:sp>
      </p:grpSp>
      <p:sp>
        <p:nvSpPr>
          <p:cNvPr id="11" name="Rectangle 10">
            <a:extLst>
              <a:ext uri="{FF2B5EF4-FFF2-40B4-BE49-F238E27FC236}">
                <a16:creationId xmlns:a16="http://schemas.microsoft.com/office/drawing/2014/main" id="{9E86E7AA-30AB-45CB-8A4B-D49C53A63FA4}"/>
              </a:ext>
            </a:extLst>
          </p:cNvPr>
          <p:cNvSpPr/>
          <p:nvPr/>
        </p:nvSpPr>
        <p:spPr>
          <a:xfrm>
            <a:off x="3212634" y="2088589"/>
            <a:ext cx="2811151" cy="216818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i-FI">
              <a:solidFill>
                <a:schemeClr val="bg1">
                  <a:lumMod val="95000"/>
                </a:schemeClr>
              </a:solidFill>
              <a:latin typeface="Arial" panose="020B0604020202020204"/>
            </a:endParaRPr>
          </a:p>
        </p:txBody>
      </p:sp>
      <p:sp>
        <p:nvSpPr>
          <p:cNvPr id="12" name="Rectangle 11">
            <a:extLst>
              <a:ext uri="{FF2B5EF4-FFF2-40B4-BE49-F238E27FC236}">
                <a16:creationId xmlns:a16="http://schemas.microsoft.com/office/drawing/2014/main" id="{277D0D11-C0F2-43AC-9A9A-1F4BF43F7CF5}"/>
              </a:ext>
            </a:extLst>
          </p:cNvPr>
          <p:cNvSpPr/>
          <p:nvPr/>
        </p:nvSpPr>
        <p:spPr>
          <a:xfrm>
            <a:off x="3213335" y="4315357"/>
            <a:ext cx="2808747" cy="73112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i-FI">
              <a:solidFill>
                <a:schemeClr val="bg1">
                  <a:lumMod val="95000"/>
                </a:schemeClr>
              </a:solidFill>
              <a:latin typeface="Arial" panose="020B0604020202020204"/>
            </a:endParaRPr>
          </a:p>
        </p:txBody>
      </p:sp>
      <p:grpSp>
        <p:nvGrpSpPr>
          <p:cNvPr id="78" name="Ryhmä 77">
            <a:extLst>
              <a:ext uri="{FF2B5EF4-FFF2-40B4-BE49-F238E27FC236}">
                <a16:creationId xmlns:a16="http://schemas.microsoft.com/office/drawing/2014/main" id="{491BB9AD-378C-4BB6-8AE3-1DF24FF71689}"/>
              </a:ext>
            </a:extLst>
          </p:cNvPr>
          <p:cNvGrpSpPr/>
          <p:nvPr/>
        </p:nvGrpSpPr>
        <p:grpSpPr>
          <a:xfrm>
            <a:off x="43423" y="2088595"/>
            <a:ext cx="3091477" cy="1416840"/>
            <a:chOff x="44606" y="4716963"/>
            <a:chExt cx="4121969" cy="2017008"/>
          </a:xfrm>
        </p:grpSpPr>
        <p:sp>
          <p:nvSpPr>
            <p:cNvPr id="8" name="Rectangle 7">
              <a:extLst>
                <a:ext uri="{FF2B5EF4-FFF2-40B4-BE49-F238E27FC236}">
                  <a16:creationId xmlns:a16="http://schemas.microsoft.com/office/drawing/2014/main" id="{DD5B0500-4181-493C-90B2-16B3FA2669B8}"/>
                </a:ext>
              </a:extLst>
            </p:cNvPr>
            <p:cNvSpPr/>
            <p:nvPr/>
          </p:nvSpPr>
          <p:spPr>
            <a:xfrm>
              <a:off x="44606" y="4716963"/>
              <a:ext cx="4121969" cy="2017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i-FI">
                <a:solidFill>
                  <a:schemeClr val="bg1"/>
                </a:solidFill>
                <a:latin typeface="Arial" panose="020B0604020202020204"/>
              </a:endParaRPr>
            </a:p>
          </p:txBody>
        </p:sp>
        <p:sp>
          <p:nvSpPr>
            <p:cNvPr id="13" name="Rectangle 12">
              <a:extLst>
                <a:ext uri="{FF2B5EF4-FFF2-40B4-BE49-F238E27FC236}">
                  <a16:creationId xmlns:a16="http://schemas.microsoft.com/office/drawing/2014/main" id="{183F3267-D998-41A1-850B-AB4B3E200B7E}"/>
                </a:ext>
              </a:extLst>
            </p:cNvPr>
            <p:cNvSpPr/>
            <p:nvPr/>
          </p:nvSpPr>
          <p:spPr>
            <a:xfrm>
              <a:off x="691737" y="4716963"/>
              <a:ext cx="2823489" cy="25829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1050" b="1" err="1">
                  <a:solidFill>
                    <a:schemeClr val="bg1"/>
                  </a:solidFill>
                  <a:latin typeface="Arial" panose="020B0604020202020204"/>
                </a:rPr>
                <a:t>Rakennusluvitus</a:t>
              </a:r>
              <a:r>
                <a:rPr lang="fi-FI" sz="1050" b="1">
                  <a:solidFill>
                    <a:schemeClr val="bg1"/>
                  </a:solidFill>
                  <a:latin typeface="Arial" panose="020B0604020202020204"/>
                </a:rPr>
                <a:t> ja -valvonta</a:t>
              </a:r>
              <a:endParaRPr lang="fi-FI" sz="1050" b="1">
                <a:solidFill>
                  <a:schemeClr val="bg1"/>
                </a:solidFill>
                <a:latin typeface="Arial" panose="020B0604020202020204"/>
                <a:cs typeface="Arial"/>
              </a:endParaRPr>
            </a:p>
          </p:txBody>
        </p:sp>
      </p:grpSp>
      <p:grpSp>
        <p:nvGrpSpPr>
          <p:cNvPr id="64" name="Ryhmä 63">
            <a:extLst>
              <a:ext uri="{FF2B5EF4-FFF2-40B4-BE49-F238E27FC236}">
                <a16:creationId xmlns:a16="http://schemas.microsoft.com/office/drawing/2014/main" id="{0DDB852D-C585-4DC7-AB4F-6AE9F84D5DB4}"/>
              </a:ext>
            </a:extLst>
          </p:cNvPr>
          <p:cNvGrpSpPr/>
          <p:nvPr/>
        </p:nvGrpSpPr>
        <p:grpSpPr>
          <a:xfrm>
            <a:off x="44243" y="3582570"/>
            <a:ext cx="3087480" cy="1460803"/>
            <a:chOff x="4347456" y="584738"/>
            <a:chExt cx="4228542" cy="2011680"/>
          </a:xfrm>
        </p:grpSpPr>
        <p:sp>
          <p:nvSpPr>
            <p:cNvPr id="10" name="Rectangle 9">
              <a:extLst>
                <a:ext uri="{FF2B5EF4-FFF2-40B4-BE49-F238E27FC236}">
                  <a16:creationId xmlns:a16="http://schemas.microsoft.com/office/drawing/2014/main" id="{5F3226C0-57DA-407A-B4BE-4C7CEDF8F1E4}"/>
                </a:ext>
              </a:extLst>
            </p:cNvPr>
            <p:cNvSpPr/>
            <p:nvPr/>
          </p:nvSpPr>
          <p:spPr>
            <a:xfrm>
              <a:off x="4347456" y="584738"/>
              <a:ext cx="4228542"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i-FI">
                <a:solidFill>
                  <a:schemeClr val="bg1"/>
                </a:solidFill>
                <a:latin typeface="Arial" panose="020B0604020202020204"/>
              </a:endParaRPr>
            </a:p>
          </p:txBody>
        </p:sp>
        <p:sp>
          <p:nvSpPr>
            <p:cNvPr id="14" name="Rectangle 13">
              <a:extLst>
                <a:ext uri="{FF2B5EF4-FFF2-40B4-BE49-F238E27FC236}">
                  <a16:creationId xmlns:a16="http://schemas.microsoft.com/office/drawing/2014/main" id="{0DBA2911-6833-4BFB-8B44-517C9038C3C7}"/>
                </a:ext>
              </a:extLst>
            </p:cNvPr>
            <p:cNvSpPr/>
            <p:nvPr/>
          </p:nvSpPr>
          <p:spPr>
            <a:xfrm>
              <a:off x="5049982" y="584738"/>
              <a:ext cx="3027279" cy="25829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1050" b="1">
                  <a:solidFill>
                    <a:schemeClr val="bg1"/>
                  </a:solidFill>
                  <a:latin typeface="Arial" panose="020B0604020202020204"/>
                </a:rPr>
                <a:t>Yleisten alueiden luvitus</a:t>
              </a:r>
              <a:endParaRPr lang="fi-FI" sz="975" b="1">
                <a:solidFill>
                  <a:schemeClr val="bg1"/>
                </a:solidFill>
                <a:latin typeface="Arial" panose="020B0604020202020204"/>
                <a:cs typeface="Arial" panose="020B0604020202020204"/>
              </a:endParaRPr>
            </a:p>
          </p:txBody>
        </p:sp>
      </p:grpSp>
      <p:sp>
        <p:nvSpPr>
          <p:cNvPr id="15" name="Rectangle 14">
            <a:extLst>
              <a:ext uri="{FF2B5EF4-FFF2-40B4-BE49-F238E27FC236}">
                <a16:creationId xmlns:a16="http://schemas.microsoft.com/office/drawing/2014/main" id="{6928E80B-5510-4F48-B418-F21463109F80}"/>
              </a:ext>
            </a:extLst>
          </p:cNvPr>
          <p:cNvSpPr/>
          <p:nvPr/>
        </p:nvSpPr>
        <p:spPr>
          <a:xfrm>
            <a:off x="3559179" y="2087865"/>
            <a:ext cx="2117617" cy="193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1050" b="1">
                <a:solidFill>
                  <a:schemeClr val="bg1">
                    <a:lumMod val="95000"/>
                  </a:schemeClr>
                </a:solidFill>
                <a:latin typeface="Arial" panose="020B0604020202020204"/>
              </a:rPr>
              <a:t>Infraomaisuuden hallinta</a:t>
            </a:r>
          </a:p>
        </p:txBody>
      </p:sp>
      <p:sp>
        <p:nvSpPr>
          <p:cNvPr id="16" name="Rectangle 15">
            <a:extLst>
              <a:ext uri="{FF2B5EF4-FFF2-40B4-BE49-F238E27FC236}">
                <a16:creationId xmlns:a16="http://schemas.microsoft.com/office/drawing/2014/main" id="{6FBE0CCE-6212-42D6-9CA0-9446DEB8F41C}"/>
              </a:ext>
            </a:extLst>
          </p:cNvPr>
          <p:cNvSpPr/>
          <p:nvPr/>
        </p:nvSpPr>
        <p:spPr>
          <a:xfrm>
            <a:off x="3612599" y="4315693"/>
            <a:ext cx="2117617" cy="193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1050" b="1">
                <a:solidFill>
                  <a:schemeClr val="bg1">
                    <a:lumMod val="95000"/>
                  </a:schemeClr>
                </a:solidFill>
                <a:latin typeface="Arial" panose="020B0604020202020204"/>
              </a:rPr>
              <a:t>Ympäristönvalvonta</a:t>
            </a:r>
            <a:endParaRPr lang="fi-FI" sz="1050" b="1">
              <a:solidFill>
                <a:schemeClr val="bg1">
                  <a:lumMod val="95000"/>
                </a:schemeClr>
              </a:solidFill>
              <a:latin typeface="Arial" panose="020B0604020202020204"/>
              <a:cs typeface="Arial"/>
            </a:endParaRPr>
          </a:p>
        </p:txBody>
      </p:sp>
      <p:sp>
        <p:nvSpPr>
          <p:cNvPr id="17" name="Rectangle 16">
            <a:extLst>
              <a:ext uri="{FF2B5EF4-FFF2-40B4-BE49-F238E27FC236}">
                <a16:creationId xmlns:a16="http://schemas.microsoft.com/office/drawing/2014/main" id="{A4FA3F35-59B6-46CE-8B74-7F3E7FA19830}"/>
              </a:ext>
            </a:extLst>
          </p:cNvPr>
          <p:cNvSpPr/>
          <p:nvPr/>
        </p:nvSpPr>
        <p:spPr>
          <a:xfrm>
            <a:off x="6103402" y="424355"/>
            <a:ext cx="2973561" cy="15652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i-FI">
              <a:solidFill>
                <a:schemeClr val="bg1"/>
              </a:solidFill>
              <a:latin typeface="Arial" panose="020B0604020202020204"/>
            </a:endParaRPr>
          </a:p>
        </p:txBody>
      </p:sp>
      <p:sp>
        <p:nvSpPr>
          <p:cNvPr id="18" name="Rectangle 17">
            <a:extLst>
              <a:ext uri="{FF2B5EF4-FFF2-40B4-BE49-F238E27FC236}">
                <a16:creationId xmlns:a16="http://schemas.microsoft.com/office/drawing/2014/main" id="{794A947B-6111-492F-BBC3-9626BE2943D9}"/>
              </a:ext>
            </a:extLst>
          </p:cNvPr>
          <p:cNvSpPr/>
          <p:nvPr/>
        </p:nvSpPr>
        <p:spPr>
          <a:xfrm>
            <a:off x="6597825" y="424946"/>
            <a:ext cx="2117617" cy="193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1050" b="1">
                <a:solidFill>
                  <a:schemeClr val="bg1">
                    <a:lumMod val="95000"/>
                  </a:schemeClr>
                </a:solidFill>
                <a:latin typeface="Arial" panose="020B0604020202020204"/>
              </a:rPr>
              <a:t>Maaomaisuuden hallinta</a:t>
            </a:r>
            <a:endParaRPr lang="fi-FI" sz="1050" b="1">
              <a:solidFill>
                <a:schemeClr val="bg1">
                  <a:lumMod val="95000"/>
                </a:schemeClr>
              </a:solidFill>
              <a:latin typeface="Arial" panose="020B0604020202020204"/>
              <a:cs typeface="Arial"/>
            </a:endParaRPr>
          </a:p>
        </p:txBody>
      </p:sp>
      <p:sp>
        <p:nvSpPr>
          <p:cNvPr id="19" name="Rectangle 18">
            <a:extLst>
              <a:ext uri="{FF2B5EF4-FFF2-40B4-BE49-F238E27FC236}">
                <a16:creationId xmlns:a16="http://schemas.microsoft.com/office/drawing/2014/main" id="{0B1704C4-875E-4C5B-94C6-304525679BD0}"/>
              </a:ext>
            </a:extLst>
          </p:cNvPr>
          <p:cNvSpPr/>
          <p:nvPr/>
        </p:nvSpPr>
        <p:spPr>
          <a:xfrm>
            <a:off x="6102417" y="2091956"/>
            <a:ext cx="2974909" cy="295039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fi-FI">
              <a:solidFill>
                <a:schemeClr val="bg1"/>
              </a:solidFill>
              <a:latin typeface="Arial" panose="020B0604020202020204"/>
            </a:endParaRPr>
          </a:p>
        </p:txBody>
      </p:sp>
      <p:sp>
        <p:nvSpPr>
          <p:cNvPr id="20" name="Rectangle 19">
            <a:extLst>
              <a:ext uri="{FF2B5EF4-FFF2-40B4-BE49-F238E27FC236}">
                <a16:creationId xmlns:a16="http://schemas.microsoft.com/office/drawing/2014/main" id="{AD4E5804-B0CD-47FA-8BC5-E3AC11521595}"/>
              </a:ext>
            </a:extLst>
          </p:cNvPr>
          <p:cNvSpPr/>
          <p:nvPr/>
        </p:nvSpPr>
        <p:spPr>
          <a:xfrm>
            <a:off x="6336042" y="2089980"/>
            <a:ext cx="2571976" cy="1905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1050" b="1">
                <a:solidFill>
                  <a:schemeClr val="bg1">
                    <a:lumMod val="95000"/>
                  </a:schemeClr>
                </a:solidFill>
                <a:latin typeface="Arial" panose="020B0604020202020204"/>
              </a:rPr>
              <a:t>Paikkatieto ja mittaus</a:t>
            </a:r>
            <a:endParaRPr lang="fi-FI" sz="1050" b="1">
              <a:solidFill>
                <a:schemeClr val="bg1">
                  <a:lumMod val="95000"/>
                </a:schemeClr>
              </a:solidFill>
              <a:latin typeface="Arial" panose="020B0604020202020204"/>
              <a:cs typeface="Arial"/>
            </a:endParaRPr>
          </a:p>
        </p:txBody>
      </p:sp>
      <p:sp>
        <p:nvSpPr>
          <p:cNvPr id="3" name="Rectangle 2">
            <a:extLst>
              <a:ext uri="{FF2B5EF4-FFF2-40B4-BE49-F238E27FC236}">
                <a16:creationId xmlns:a16="http://schemas.microsoft.com/office/drawing/2014/main" id="{7DBA7399-8B86-4252-8DBA-F34DD7583651}"/>
              </a:ext>
            </a:extLst>
          </p:cNvPr>
          <p:cNvSpPr/>
          <p:nvPr/>
        </p:nvSpPr>
        <p:spPr>
          <a:xfrm>
            <a:off x="3297617" y="674463"/>
            <a:ext cx="804075" cy="31801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Tonttijaon laatiminen</a:t>
            </a:r>
            <a:endParaRPr lang="fi-FI" sz="675">
              <a:solidFill>
                <a:prstClr val="white"/>
              </a:solidFill>
              <a:latin typeface="Arial" panose="020B0604020202020204"/>
              <a:cs typeface="Arial"/>
            </a:endParaRPr>
          </a:p>
        </p:txBody>
      </p:sp>
      <p:sp>
        <p:nvSpPr>
          <p:cNvPr id="21" name="Rectangle 20">
            <a:extLst>
              <a:ext uri="{FF2B5EF4-FFF2-40B4-BE49-F238E27FC236}">
                <a16:creationId xmlns:a16="http://schemas.microsoft.com/office/drawing/2014/main" id="{92CE5D8B-2EDD-40DD-905D-5DA3FB80D530}"/>
              </a:ext>
            </a:extLst>
          </p:cNvPr>
          <p:cNvSpPr/>
          <p:nvPr/>
        </p:nvSpPr>
        <p:spPr>
          <a:xfrm>
            <a:off x="4195500" y="674463"/>
            <a:ext cx="754380" cy="31446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Maanmittaus-toimitukset</a:t>
            </a:r>
            <a:endParaRPr lang="fi-FI" sz="675">
              <a:solidFill>
                <a:prstClr val="white"/>
              </a:solidFill>
              <a:latin typeface="Arial" panose="020B0604020202020204"/>
              <a:cs typeface="Arial"/>
              <a:hlinkClick r:id="rId3"/>
            </a:endParaRPr>
          </a:p>
        </p:txBody>
      </p:sp>
      <p:sp>
        <p:nvSpPr>
          <p:cNvPr id="22" name="Rectangle 21">
            <a:extLst>
              <a:ext uri="{FF2B5EF4-FFF2-40B4-BE49-F238E27FC236}">
                <a16:creationId xmlns:a16="http://schemas.microsoft.com/office/drawing/2014/main" id="{4CAB8EEC-0AE8-4CD4-8850-B3F0EB06C460}"/>
              </a:ext>
            </a:extLst>
          </p:cNvPr>
          <p:cNvSpPr/>
          <p:nvPr/>
        </p:nvSpPr>
        <p:spPr>
          <a:xfrm>
            <a:off x="5060568" y="672802"/>
            <a:ext cx="865644" cy="31412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Kiinteistörekisterin-pitäjän päätökset</a:t>
            </a:r>
            <a:endParaRPr lang="fi-FI" sz="675">
              <a:solidFill>
                <a:prstClr val="white"/>
              </a:solidFill>
              <a:latin typeface="Arial" panose="020B0604020202020204"/>
              <a:cs typeface="Arial"/>
            </a:endParaRPr>
          </a:p>
        </p:txBody>
      </p:sp>
      <p:sp>
        <p:nvSpPr>
          <p:cNvPr id="25" name="Rectangle 24">
            <a:extLst>
              <a:ext uri="{FF2B5EF4-FFF2-40B4-BE49-F238E27FC236}">
                <a16:creationId xmlns:a16="http://schemas.microsoft.com/office/drawing/2014/main" id="{8739B8B8-2F16-4B3F-95B0-BCB50705E2BE}"/>
              </a:ext>
            </a:extLst>
          </p:cNvPr>
          <p:cNvSpPr/>
          <p:nvPr/>
        </p:nvSpPr>
        <p:spPr>
          <a:xfrm>
            <a:off x="971395" y="673647"/>
            <a:ext cx="1156982" cy="47459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Kaavoitusrekisterin ylläpito ja kaavoitustilanteen seuranta</a:t>
            </a:r>
          </a:p>
        </p:txBody>
      </p:sp>
      <p:sp>
        <p:nvSpPr>
          <p:cNvPr id="28" name="Rectangle 27">
            <a:extLst>
              <a:ext uri="{FF2B5EF4-FFF2-40B4-BE49-F238E27FC236}">
                <a16:creationId xmlns:a16="http://schemas.microsoft.com/office/drawing/2014/main" id="{6B7467F4-0393-4589-95C8-1E70095733A0}"/>
              </a:ext>
            </a:extLst>
          </p:cNvPr>
          <p:cNvSpPr/>
          <p:nvPr/>
        </p:nvSpPr>
        <p:spPr>
          <a:xfrm>
            <a:off x="6182617" y="671544"/>
            <a:ext cx="875324" cy="31136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Sisäinen maanvuokraus</a:t>
            </a:r>
            <a:endParaRPr lang="fi-FI" sz="675">
              <a:solidFill>
                <a:prstClr val="white"/>
              </a:solidFill>
              <a:latin typeface="Arial" panose="020B0604020202020204"/>
              <a:cs typeface="Arial"/>
            </a:endParaRPr>
          </a:p>
        </p:txBody>
      </p:sp>
      <p:sp>
        <p:nvSpPr>
          <p:cNvPr id="29" name="Rectangle 28">
            <a:extLst>
              <a:ext uri="{FF2B5EF4-FFF2-40B4-BE49-F238E27FC236}">
                <a16:creationId xmlns:a16="http://schemas.microsoft.com/office/drawing/2014/main" id="{86AD4894-7470-43FE-BF33-B8F057CB1022}"/>
              </a:ext>
            </a:extLst>
          </p:cNvPr>
          <p:cNvSpPr/>
          <p:nvPr/>
        </p:nvSpPr>
        <p:spPr>
          <a:xfrm>
            <a:off x="118021" y="3842273"/>
            <a:ext cx="763451" cy="35074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Kaivuu -ja sijoitusluvat</a:t>
            </a:r>
          </a:p>
        </p:txBody>
      </p:sp>
      <p:sp>
        <p:nvSpPr>
          <p:cNvPr id="30" name="Rectangle 29">
            <a:extLst>
              <a:ext uri="{FF2B5EF4-FFF2-40B4-BE49-F238E27FC236}">
                <a16:creationId xmlns:a16="http://schemas.microsoft.com/office/drawing/2014/main" id="{E5855E47-4B9D-4853-BAC9-690FD929546E}"/>
              </a:ext>
            </a:extLst>
          </p:cNvPr>
          <p:cNvSpPr/>
          <p:nvPr/>
        </p:nvSpPr>
        <p:spPr>
          <a:xfrm>
            <a:off x="974759" y="3842273"/>
            <a:ext cx="754380" cy="35043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Yleisen alueen työluvat</a:t>
            </a:r>
          </a:p>
        </p:txBody>
      </p:sp>
      <p:sp>
        <p:nvSpPr>
          <p:cNvPr id="31" name="Rectangle 30">
            <a:extLst>
              <a:ext uri="{FF2B5EF4-FFF2-40B4-BE49-F238E27FC236}">
                <a16:creationId xmlns:a16="http://schemas.microsoft.com/office/drawing/2014/main" id="{59E0E894-C91C-4065-A554-E569C3417F23}"/>
              </a:ext>
            </a:extLst>
          </p:cNvPr>
          <p:cNvSpPr/>
          <p:nvPr/>
        </p:nvSpPr>
        <p:spPr>
          <a:xfrm>
            <a:off x="130065" y="2341052"/>
            <a:ext cx="766370" cy="41824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Rakennuslupa-käsittely</a:t>
            </a:r>
            <a:endParaRPr lang="fi-FI" sz="675">
              <a:solidFill>
                <a:prstClr val="black"/>
              </a:solidFill>
              <a:latin typeface="Arial" panose="020B0604020202020204"/>
              <a:hlinkClick r:id="rId4"/>
            </a:endParaRPr>
          </a:p>
        </p:txBody>
      </p:sp>
      <p:sp>
        <p:nvSpPr>
          <p:cNvPr id="32" name="Rectangle 31">
            <a:extLst>
              <a:ext uri="{FF2B5EF4-FFF2-40B4-BE49-F238E27FC236}">
                <a16:creationId xmlns:a16="http://schemas.microsoft.com/office/drawing/2014/main" id="{90781EA0-82B4-4CB5-8252-BE1A0EE12306}"/>
              </a:ext>
            </a:extLst>
          </p:cNvPr>
          <p:cNvSpPr/>
          <p:nvPr/>
        </p:nvSpPr>
        <p:spPr>
          <a:xfrm>
            <a:off x="2069523" y="2843979"/>
            <a:ext cx="595631" cy="46116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Jatkuva valvonta</a:t>
            </a:r>
            <a:endParaRPr lang="fi-FI" sz="675">
              <a:solidFill>
                <a:prstClr val="black"/>
              </a:solidFill>
              <a:latin typeface="Arial" panose="020B0604020202020204"/>
              <a:hlinkClick r:id="rId5"/>
            </a:endParaRPr>
          </a:p>
        </p:txBody>
      </p:sp>
      <p:sp>
        <p:nvSpPr>
          <p:cNvPr id="33" name="Rectangle 32">
            <a:extLst>
              <a:ext uri="{FF2B5EF4-FFF2-40B4-BE49-F238E27FC236}">
                <a16:creationId xmlns:a16="http://schemas.microsoft.com/office/drawing/2014/main" id="{5BF278F9-6E33-49F7-8B12-56D712155358}"/>
              </a:ext>
            </a:extLst>
          </p:cNvPr>
          <p:cNvSpPr/>
          <p:nvPr/>
        </p:nvSpPr>
        <p:spPr>
          <a:xfrm>
            <a:off x="5365883" y="4576152"/>
            <a:ext cx="559587" cy="38802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latin typeface="Arial" panose="020B0604020202020204"/>
              </a:rPr>
              <a:t>Ympäristö-</a:t>
            </a:r>
          </a:p>
          <a:p>
            <a:pPr algn="ctr">
              <a:defRPr/>
            </a:pPr>
            <a:r>
              <a:rPr lang="fi-FI" sz="675">
                <a:latin typeface="Arial" panose="020B0604020202020204"/>
              </a:rPr>
              <a:t>luvat</a:t>
            </a:r>
            <a:endParaRPr lang="fi-FI" sz="675">
              <a:latin typeface="Arial" panose="020B0604020202020204"/>
              <a:cs typeface="Arial"/>
            </a:endParaRPr>
          </a:p>
        </p:txBody>
      </p:sp>
      <p:sp>
        <p:nvSpPr>
          <p:cNvPr id="34" name="Rectangle 33">
            <a:extLst>
              <a:ext uri="{FF2B5EF4-FFF2-40B4-BE49-F238E27FC236}">
                <a16:creationId xmlns:a16="http://schemas.microsoft.com/office/drawing/2014/main" id="{551CD708-1BDA-45E5-A62C-E2168ADBF006}"/>
              </a:ext>
            </a:extLst>
          </p:cNvPr>
          <p:cNvSpPr/>
          <p:nvPr/>
        </p:nvSpPr>
        <p:spPr>
          <a:xfrm>
            <a:off x="7136770" y="669966"/>
            <a:ext cx="778538" cy="31446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Maaomaisuus-rekisterin ylläpito</a:t>
            </a:r>
            <a:endParaRPr lang="fi-FI" sz="675">
              <a:solidFill>
                <a:prstClr val="white"/>
              </a:solidFill>
              <a:latin typeface="Arial" panose="020B0604020202020204"/>
              <a:cs typeface="Arial"/>
            </a:endParaRPr>
          </a:p>
        </p:txBody>
      </p:sp>
      <p:sp>
        <p:nvSpPr>
          <p:cNvPr id="35" name="Rectangle 34">
            <a:extLst>
              <a:ext uri="{FF2B5EF4-FFF2-40B4-BE49-F238E27FC236}">
                <a16:creationId xmlns:a16="http://schemas.microsoft.com/office/drawing/2014/main" id="{5D67D451-45EA-4522-BBDE-75DCF01A8F7E}"/>
              </a:ext>
            </a:extLst>
          </p:cNvPr>
          <p:cNvSpPr/>
          <p:nvPr/>
        </p:nvSpPr>
        <p:spPr>
          <a:xfrm>
            <a:off x="8003210" y="671544"/>
            <a:ext cx="798943" cy="31091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Maankäyttö-sopimukset</a:t>
            </a:r>
            <a:endParaRPr lang="fi-FI" sz="675">
              <a:solidFill>
                <a:prstClr val="white"/>
              </a:solidFill>
              <a:latin typeface="Arial" panose="020B0604020202020204"/>
              <a:cs typeface="Arial"/>
            </a:endParaRPr>
          </a:p>
        </p:txBody>
      </p:sp>
      <p:sp>
        <p:nvSpPr>
          <p:cNvPr id="36" name="Rectangle 35">
            <a:extLst>
              <a:ext uri="{FF2B5EF4-FFF2-40B4-BE49-F238E27FC236}">
                <a16:creationId xmlns:a16="http://schemas.microsoft.com/office/drawing/2014/main" id="{49B2923A-91B1-4770-84C4-994B62B79EDA}"/>
              </a:ext>
            </a:extLst>
          </p:cNvPr>
          <p:cNvSpPr/>
          <p:nvPr/>
        </p:nvSpPr>
        <p:spPr>
          <a:xfrm>
            <a:off x="6183157" y="1090132"/>
            <a:ext cx="879954" cy="68556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Omakotitonttihaun järjestäminen (sis. tonttihaku-palvelu)</a:t>
            </a:r>
            <a:endParaRPr lang="fi-FI" sz="675">
              <a:solidFill>
                <a:prstClr val="white"/>
              </a:solidFill>
              <a:latin typeface="Arial" panose="020B0604020202020204"/>
              <a:cs typeface="Arial"/>
            </a:endParaRPr>
          </a:p>
        </p:txBody>
      </p:sp>
      <p:sp>
        <p:nvSpPr>
          <p:cNvPr id="37" name="Rectangle 36">
            <a:extLst>
              <a:ext uri="{FF2B5EF4-FFF2-40B4-BE49-F238E27FC236}">
                <a16:creationId xmlns:a16="http://schemas.microsoft.com/office/drawing/2014/main" id="{1AD4730A-F3AA-4924-B6BB-23ADC87E9E58}"/>
              </a:ext>
            </a:extLst>
          </p:cNvPr>
          <p:cNvSpPr/>
          <p:nvPr/>
        </p:nvSpPr>
        <p:spPr>
          <a:xfrm>
            <a:off x="7136792" y="1087167"/>
            <a:ext cx="782089" cy="31091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Tonttien luovuttaminen</a:t>
            </a:r>
            <a:endParaRPr lang="fi-FI" sz="675">
              <a:solidFill>
                <a:prstClr val="white"/>
              </a:solidFill>
              <a:latin typeface="Arial" panose="020B0604020202020204"/>
              <a:cs typeface="Arial"/>
            </a:endParaRPr>
          </a:p>
        </p:txBody>
      </p:sp>
      <p:sp>
        <p:nvSpPr>
          <p:cNvPr id="38" name="Rectangle 37">
            <a:extLst>
              <a:ext uri="{FF2B5EF4-FFF2-40B4-BE49-F238E27FC236}">
                <a16:creationId xmlns:a16="http://schemas.microsoft.com/office/drawing/2014/main" id="{263FB2ED-D35C-45B6-BE85-A3F733D7FF1A}"/>
              </a:ext>
            </a:extLst>
          </p:cNvPr>
          <p:cNvSpPr/>
          <p:nvPr/>
        </p:nvSpPr>
        <p:spPr>
          <a:xfrm>
            <a:off x="8003083" y="1087122"/>
            <a:ext cx="795393" cy="31002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Vuokralaskutus</a:t>
            </a:r>
            <a:endParaRPr lang="fi-FI" sz="675">
              <a:solidFill>
                <a:prstClr val="white"/>
              </a:solidFill>
              <a:latin typeface="Arial" panose="020B0604020202020204"/>
              <a:cs typeface="Arial"/>
            </a:endParaRPr>
          </a:p>
        </p:txBody>
      </p:sp>
      <p:sp>
        <p:nvSpPr>
          <p:cNvPr id="41" name="Rectangle 40">
            <a:extLst>
              <a:ext uri="{FF2B5EF4-FFF2-40B4-BE49-F238E27FC236}">
                <a16:creationId xmlns:a16="http://schemas.microsoft.com/office/drawing/2014/main" id="{81F75399-168E-4DC6-8661-FCBA1E4650F7}"/>
              </a:ext>
            </a:extLst>
          </p:cNvPr>
          <p:cNvSpPr/>
          <p:nvPr/>
        </p:nvSpPr>
        <p:spPr>
          <a:xfrm>
            <a:off x="7428089" y="4014534"/>
            <a:ext cx="1226501" cy="42824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Paikkatieto-aineistojen ja -analyysien kehitys</a:t>
            </a:r>
          </a:p>
        </p:txBody>
      </p:sp>
      <p:sp>
        <p:nvSpPr>
          <p:cNvPr id="42" name="Rectangle 41">
            <a:extLst>
              <a:ext uri="{FF2B5EF4-FFF2-40B4-BE49-F238E27FC236}">
                <a16:creationId xmlns:a16="http://schemas.microsoft.com/office/drawing/2014/main" id="{61352942-64EC-41D7-9F14-CB9AAFFE2F5D}"/>
              </a:ext>
            </a:extLst>
          </p:cNvPr>
          <p:cNvSpPr/>
          <p:nvPr/>
        </p:nvSpPr>
        <p:spPr>
          <a:xfrm>
            <a:off x="7428769" y="4553542"/>
            <a:ext cx="1229645" cy="38789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Aineistojen eheystarkastelut (topologia yms.)</a:t>
            </a:r>
            <a:endParaRPr lang="fi-FI" sz="675">
              <a:solidFill>
                <a:prstClr val="black"/>
              </a:solidFill>
              <a:latin typeface="Arial" panose="020B0604020202020204"/>
            </a:endParaRPr>
          </a:p>
        </p:txBody>
      </p:sp>
      <p:sp>
        <p:nvSpPr>
          <p:cNvPr id="46" name="Rectangle 45">
            <a:extLst>
              <a:ext uri="{FF2B5EF4-FFF2-40B4-BE49-F238E27FC236}">
                <a16:creationId xmlns:a16="http://schemas.microsoft.com/office/drawing/2014/main" id="{0F9C5ABB-341C-43E7-A8AA-61F4DF010CF0}"/>
              </a:ext>
            </a:extLst>
          </p:cNvPr>
          <p:cNvSpPr/>
          <p:nvPr/>
        </p:nvSpPr>
        <p:spPr>
          <a:xfrm>
            <a:off x="979674" y="2338268"/>
            <a:ext cx="1439273" cy="42003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34290" rIns="0" bIns="34290" rtlCol="0" anchor="ctr"/>
          <a:lstStyle/>
          <a:p>
            <a:pPr algn="ctr">
              <a:defRPr/>
            </a:pPr>
            <a:r>
              <a:rPr lang="fi-FI" sz="675">
                <a:solidFill>
                  <a:prstClr val="white"/>
                </a:solidFill>
                <a:latin typeface="Arial" panose="020B0604020202020204"/>
              </a:rPr>
              <a:t>Rakennushankkeiden toteutuksen valvonta / työmaa-aikainen toiminta</a:t>
            </a:r>
            <a:endParaRPr lang="fi-FI" sz="675">
              <a:solidFill>
                <a:prstClr val="white"/>
              </a:solidFill>
              <a:latin typeface="Arial" panose="020B0604020202020204"/>
              <a:cs typeface="Arial"/>
              <a:hlinkClick r:id="rId6"/>
            </a:endParaRPr>
          </a:p>
        </p:txBody>
      </p:sp>
      <p:sp>
        <p:nvSpPr>
          <p:cNvPr id="47" name="Rectangle 46">
            <a:extLst>
              <a:ext uri="{FF2B5EF4-FFF2-40B4-BE49-F238E27FC236}">
                <a16:creationId xmlns:a16="http://schemas.microsoft.com/office/drawing/2014/main" id="{D3B8198D-F182-4942-8689-7FB5A528A035}"/>
              </a:ext>
            </a:extLst>
          </p:cNvPr>
          <p:cNvSpPr/>
          <p:nvPr/>
        </p:nvSpPr>
        <p:spPr>
          <a:xfrm>
            <a:off x="4646688" y="4583548"/>
            <a:ext cx="628515" cy="38348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Ympäristö-tarkastus</a:t>
            </a:r>
            <a:endParaRPr lang="fi-FI" sz="675">
              <a:solidFill>
                <a:srgbClr val="FFFFFF"/>
              </a:solidFill>
              <a:latin typeface="Arial" panose="020B0604020202020204"/>
              <a:cs typeface="Arial"/>
            </a:endParaRPr>
          </a:p>
        </p:txBody>
      </p:sp>
      <p:sp>
        <p:nvSpPr>
          <p:cNvPr id="48" name="Rectangle 47">
            <a:extLst>
              <a:ext uri="{FF2B5EF4-FFF2-40B4-BE49-F238E27FC236}">
                <a16:creationId xmlns:a16="http://schemas.microsoft.com/office/drawing/2014/main" id="{66DEF74A-CA08-468E-9E79-9496B55E23D4}"/>
              </a:ext>
            </a:extLst>
          </p:cNvPr>
          <p:cNvSpPr/>
          <p:nvPr/>
        </p:nvSpPr>
        <p:spPr>
          <a:xfrm>
            <a:off x="3304031" y="4579607"/>
            <a:ext cx="1258829" cy="38802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Vesihuoltolain mukaiset vapautuspäätökset (hulevesi)</a:t>
            </a:r>
            <a:endParaRPr lang="fi-FI" sz="675">
              <a:solidFill>
                <a:prstClr val="white"/>
              </a:solidFill>
              <a:latin typeface="Arial" panose="020B0604020202020204"/>
              <a:cs typeface="Arial"/>
            </a:endParaRPr>
          </a:p>
        </p:txBody>
      </p:sp>
      <p:sp>
        <p:nvSpPr>
          <p:cNvPr id="50" name="Rectangle 49">
            <a:extLst>
              <a:ext uri="{FF2B5EF4-FFF2-40B4-BE49-F238E27FC236}">
                <a16:creationId xmlns:a16="http://schemas.microsoft.com/office/drawing/2014/main" id="{A15A0779-3B81-42D4-87F6-AF0903F4CE89}"/>
              </a:ext>
            </a:extLst>
          </p:cNvPr>
          <p:cNvSpPr/>
          <p:nvPr/>
        </p:nvSpPr>
        <p:spPr>
          <a:xfrm>
            <a:off x="109798" y="673854"/>
            <a:ext cx="776570" cy="47325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Ajantasa-asemakaavan ylläpito</a:t>
            </a:r>
            <a:endParaRPr lang="fi-FI" sz="675">
              <a:solidFill>
                <a:prstClr val="white"/>
              </a:solidFill>
              <a:latin typeface="Arial" panose="020B0604020202020204"/>
              <a:cs typeface="Arial"/>
            </a:endParaRPr>
          </a:p>
        </p:txBody>
      </p:sp>
      <p:sp>
        <p:nvSpPr>
          <p:cNvPr id="52" name="Rectangle 51">
            <a:extLst>
              <a:ext uri="{FF2B5EF4-FFF2-40B4-BE49-F238E27FC236}">
                <a16:creationId xmlns:a16="http://schemas.microsoft.com/office/drawing/2014/main" id="{C490804E-1095-4F17-AA34-D485BC5E1022}"/>
              </a:ext>
            </a:extLst>
          </p:cNvPr>
          <p:cNvSpPr/>
          <p:nvPr/>
        </p:nvSpPr>
        <p:spPr>
          <a:xfrm>
            <a:off x="2224949" y="672826"/>
            <a:ext cx="754380" cy="47514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Maisema-</a:t>
            </a:r>
            <a:r>
              <a:rPr lang="fi-FI" sz="675" err="1">
                <a:solidFill>
                  <a:prstClr val="white"/>
                </a:solidFill>
                <a:latin typeface="Arial" panose="020B0604020202020204"/>
              </a:rPr>
              <a:t>työluvitus</a:t>
            </a:r>
            <a:endParaRPr lang="fi-FI" sz="675" err="1">
              <a:solidFill>
                <a:prstClr val="white"/>
              </a:solidFill>
              <a:latin typeface="Arial" panose="020B0604020202020204"/>
              <a:cs typeface="Arial"/>
            </a:endParaRPr>
          </a:p>
        </p:txBody>
      </p:sp>
      <p:sp>
        <p:nvSpPr>
          <p:cNvPr id="54" name="Rectangle 53">
            <a:extLst>
              <a:ext uri="{FF2B5EF4-FFF2-40B4-BE49-F238E27FC236}">
                <a16:creationId xmlns:a16="http://schemas.microsoft.com/office/drawing/2014/main" id="{10B02E60-4DC2-417C-92AA-93E57002E941}"/>
              </a:ext>
            </a:extLst>
          </p:cNvPr>
          <p:cNvSpPr/>
          <p:nvPr/>
        </p:nvSpPr>
        <p:spPr>
          <a:xfrm>
            <a:off x="117885" y="1248340"/>
            <a:ext cx="1629911" cy="583868"/>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latin typeface="Arial" panose="020B0604020202020204"/>
              </a:rPr>
              <a:t>Kaava-alueiden ulkopuolisen rakentamisen edellytysten selvittäminen (poikkeamispäätökset, suunnittelutarveratkaisut, </a:t>
            </a:r>
            <a:r>
              <a:rPr lang="fi-FI" sz="675" err="1">
                <a:latin typeface="Arial" panose="020B0604020202020204"/>
              </a:rPr>
              <a:t>lohkoamiset</a:t>
            </a:r>
            <a:r>
              <a:rPr lang="fi-FI" sz="675">
                <a:latin typeface="Arial" panose="020B0604020202020204"/>
              </a:rPr>
              <a:t>)</a:t>
            </a:r>
            <a:endParaRPr lang="fi-FI" sz="675">
              <a:latin typeface="Arial" panose="020B0604020202020204"/>
              <a:cs typeface="Arial"/>
            </a:endParaRPr>
          </a:p>
        </p:txBody>
      </p:sp>
      <p:sp>
        <p:nvSpPr>
          <p:cNvPr id="55" name="Rectangle 54">
            <a:extLst>
              <a:ext uri="{FF2B5EF4-FFF2-40B4-BE49-F238E27FC236}">
                <a16:creationId xmlns:a16="http://schemas.microsoft.com/office/drawing/2014/main" id="{A51BBC0F-68C3-4DA2-B4D4-E266520A8A32}"/>
              </a:ext>
            </a:extLst>
          </p:cNvPr>
          <p:cNvSpPr/>
          <p:nvPr/>
        </p:nvSpPr>
        <p:spPr>
          <a:xfrm>
            <a:off x="3296608" y="3229318"/>
            <a:ext cx="1055829" cy="37259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Infraomaisuuden rakennuttaminen</a:t>
            </a:r>
            <a:endParaRPr lang="fi-FI" sz="675">
              <a:solidFill>
                <a:srgbClr val="000000"/>
              </a:solidFill>
              <a:latin typeface="Arial" panose="020B0604020202020204"/>
              <a:cs typeface="Arial"/>
            </a:endParaRPr>
          </a:p>
        </p:txBody>
      </p:sp>
      <p:sp>
        <p:nvSpPr>
          <p:cNvPr id="57" name="Rectangle 56">
            <a:extLst>
              <a:ext uri="{FF2B5EF4-FFF2-40B4-BE49-F238E27FC236}">
                <a16:creationId xmlns:a16="http://schemas.microsoft.com/office/drawing/2014/main" id="{9FBB41E3-8915-46FC-BCCC-0851E8182D5D}"/>
              </a:ext>
            </a:extLst>
          </p:cNvPr>
          <p:cNvSpPr/>
          <p:nvPr/>
        </p:nvSpPr>
        <p:spPr>
          <a:xfrm>
            <a:off x="3296008" y="2347045"/>
            <a:ext cx="1862172" cy="36489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Infrarakentamisen budjetointi ja kustannusten suunnittelu (vain pohjatiedon tarjoaminen)</a:t>
            </a:r>
            <a:endParaRPr lang="fi-FI" sz="675">
              <a:solidFill>
                <a:prstClr val="white"/>
              </a:solidFill>
              <a:latin typeface="Arial" panose="020B0604020202020204"/>
              <a:cs typeface="Arial"/>
            </a:endParaRPr>
          </a:p>
        </p:txBody>
      </p:sp>
      <p:sp>
        <p:nvSpPr>
          <p:cNvPr id="61" name="Rectangle 60">
            <a:extLst>
              <a:ext uri="{FF2B5EF4-FFF2-40B4-BE49-F238E27FC236}">
                <a16:creationId xmlns:a16="http://schemas.microsoft.com/office/drawing/2014/main" id="{0FCFC470-F8F1-43CD-A0B6-CAB0F5AF5964}"/>
              </a:ext>
            </a:extLst>
          </p:cNvPr>
          <p:cNvSpPr/>
          <p:nvPr/>
        </p:nvSpPr>
        <p:spPr>
          <a:xfrm>
            <a:off x="6184645" y="4016434"/>
            <a:ext cx="1145021" cy="92396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Järjestelmään kytkettyjen ulkopuolisten</a:t>
            </a:r>
          </a:p>
          <a:p>
            <a:pPr algn="ctr">
              <a:defRPr/>
            </a:pPr>
            <a:r>
              <a:rPr lang="fi-FI" sz="675">
                <a:solidFill>
                  <a:prstClr val="white"/>
                </a:solidFill>
                <a:latin typeface="Arial" panose="020B0604020202020204"/>
              </a:rPr>
              <a:t>tietolähteiden paikkatietojulkaisut (esim. </a:t>
            </a:r>
            <a:r>
              <a:rPr lang="fi-FI" sz="675" err="1">
                <a:solidFill>
                  <a:prstClr val="white"/>
                </a:solidFill>
                <a:latin typeface="Arial" panose="020B0604020202020204"/>
              </a:rPr>
              <a:t>maa-ja</a:t>
            </a:r>
            <a:r>
              <a:rPr lang="fi-FI" sz="675">
                <a:solidFill>
                  <a:prstClr val="white"/>
                </a:solidFill>
                <a:latin typeface="Arial" panose="020B0604020202020204"/>
              </a:rPr>
              <a:t> kallioperätiedot, HSY NIS </a:t>
            </a:r>
            <a:r>
              <a:rPr lang="fi-FI" sz="675" err="1">
                <a:solidFill>
                  <a:prstClr val="white"/>
                </a:solidFill>
                <a:latin typeface="Arial" panose="020B0604020202020204"/>
              </a:rPr>
              <a:t>Water</a:t>
            </a:r>
            <a:r>
              <a:rPr lang="fi-FI" sz="675">
                <a:solidFill>
                  <a:prstClr val="white"/>
                </a:solidFill>
                <a:latin typeface="Arial" panose="020B0604020202020204"/>
              </a:rPr>
              <a:t>, sis. datan avaus)</a:t>
            </a:r>
            <a:endParaRPr lang="fi-FI" sz="675">
              <a:solidFill>
                <a:prstClr val="white"/>
              </a:solidFill>
              <a:latin typeface="Arial" panose="020B0604020202020204"/>
              <a:cs typeface="Arial"/>
            </a:endParaRPr>
          </a:p>
        </p:txBody>
      </p:sp>
      <p:sp>
        <p:nvSpPr>
          <p:cNvPr id="62" name="Rectangle 61">
            <a:extLst>
              <a:ext uri="{FF2B5EF4-FFF2-40B4-BE49-F238E27FC236}">
                <a16:creationId xmlns:a16="http://schemas.microsoft.com/office/drawing/2014/main" id="{27160D92-19CE-4918-BF79-47459FA8D196}"/>
              </a:ext>
            </a:extLst>
          </p:cNvPr>
          <p:cNvSpPr/>
          <p:nvPr/>
        </p:nvSpPr>
        <p:spPr>
          <a:xfrm>
            <a:off x="7960841" y="3068470"/>
            <a:ext cx="845982" cy="38640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Kiintopisteverkon ylläpito</a:t>
            </a:r>
          </a:p>
        </p:txBody>
      </p:sp>
      <p:sp>
        <p:nvSpPr>
          <p:cNvPr id="63" name="Rectangle 62">
            <a:extLst>
              <a:ext uri="{FF2B5EF4-FFF2-40B4-BE49-F238E27FC236}">
                <a16:creationId xmlns:a16="http://schemas.microsoft.com/office/drawing/2014/main" id="{991EA331-234A-4565-84AF-D88C3C5EA8B9}"/>
              </a:ext>
            </a:extLst>
          </p:cNvPr>
          <p:cNvSpPr/>
          <p:nvPr/>
        </p:nvSpPr>
        <p:spPr>
          <a:xfrm>
            <a:off x="6185007" y="3544563"/>
            <a:ext cx="1152792" cy="3864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Maanalaisen yhdistelmä-johtokartan tuotanto</a:t>
            </a:r>
          </a:p>
        </p:txBody>
      </p:sp>
      <p:sp>
        <p:nvSpPr>
          <p:cNvPr id="66" name="Rectangle 65">
            <a:extLst>
              <a:ext uri="{FF2B5EF4-FFF2-40B4-BE49-F238E27FC236}">
                <a16:creationId xmlns:a16="http://schemas.microsoft.com/office/drawing/2014/main" id="{43D90CF5-5460-4324-B282-FEC4F72A4C78}"/>
              </a:ext>
            </a:extLst>
          </p:cNvPr>
          <p:cNvSpPr/>
          <p:nvPr/>
        </p:nvSpPr>
        <p:spPr>
          <a:xfrm>
            <a:off x="6179528" y="2347358"/>
            <a:ext cx="1260061" cy="61472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Kantakartan (ja 3D-kaupunkitietomallin) ylläpito (sis. stereokartoitus ja kaavapohjakartat)</a:t>
            </a:r>
            <a:endParaRPr lang="fi-FI" sz="675">
              <a:solidFill>
                <a:prstClr val="white"/>
              </a:solidFill>
              <a:latin typeface="Arial" panose="020B0604020202020204"/>
              <a:cs typeface="Arial"/>
            </a:endParaRPr>
          </a:p>
        </p:txBody>
      </p:sp>
      <p:sp>
        <p:nvSpPr>
          <p:cNvPr id="70" name="Rectangle 69">
            <a:extLst>
              <a:ext uri="{FF2B5EF4-FFF2-40B4-BE49-F238E27FC236}">
                <a16:creationId xmlns:a16="http://schemas.microsoft.com/office/drawing/2014/main" id="{2FEA0F84-77AA-4E2F-B1FB-878DDBE8C77B}"/>
              </a:ext>
            </a:extLst>
          </p:cNvPr>
          <p:cNvSpPr/>
          <p:nvPr/>
        </p:nvSpPr>
        <p:spPr>
          <a:xfrm>
            <a:off x="5062510" y="1588551"/>
            <a:ext cx="866282" cy="32277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latin typeface="Arial" panose="020B0604020202020204"/>
              </a:rPr>
              <a:t>Osoitteiden antaminen</a:t>
            </a:r>
            <a:endParaRPr lang="fi-FI" sz="675">
              <a:solidFill>
                <a:prstClr val="white"/>
              </a:solidFill>
              <a:latin typeface="Arial" panose="020B0604020202020204"/>
            </a:endParaRPr>
          </a:p>
        </p:txBody>
      </p:sp>
      <p:sp>
        <p:nvSpPr>
          <p:cNvPr id="76" name="Rectangle 42">
            <a:extLst>
              <a:ext uri="{FF2B5EF4-FFF2-40B4-BE49-F238E27FC236}">
                <a16:creationId xmlns:a16="http://schemas.microsoft.com/office/drawing/2014/main" id="{729C43CF-304A-49F1-B577-51323BF85381}"/>
              </a:ext>
            </a:extLst>
          </p:cNvPr>
          <p:cNvSpPr/>
          <p:nvPr/>
        </p:nvSpPr>
        <p:spPr>
          <a:xfrm>
            <a:off x="7548902" y="2347824"/>
            <a:ext cx="1258413" cy="61469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Järjestelmän sisäisten paikkatietoaineiston julkaisu (sis. datan avaus)</a:t>
            </a:r>
          </a:p>
        </p:txBody>
      </p:sp>
      <p:sp>
        <p:nvSpPr>
          <p:cNvPr id="77" name="Rectangle 25">
            <a:extLst>
              <a:ext uri="{FF2B5EF4-FFF2-40B4-BE49-F238E27FC236}">
                <a16:creationId xmlns:a16="http://schemas.microsoft.com/office/drawing/2014/main" id="{F26BFFBD-33E0-4A37-96A1-8A035F828C09}"/>
              </a:ext>
            </a:extLst>
          </p:cNvPr>
          <p:cNvSpPr/>
          <p:nvPr/>
        </p:nvSpPr>
        <p:spPr>
          <a:xfrm>
            <a:off x="4197471" y="1587805"/>
            <a:ext cx="752839" cy="32188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Kaavalaskenta (kaavayksiköt)</a:t>
            </a:r>
            <a:endParaRPr lang="fi-FI" sz="675">
              <a:solidFill>
                <a:prstClr val="white"/>
              </a:solidFill>
              <a:latin typeface="Arial" panose="020B0604020202020204"/>
              <a:cs typeface="Arial"/>
            </a:endParaRPr>
          </a:p>
        </p:txBody>
      </p:sp>
      <p:sp>
        <p:nvSpPr>
          <p:cNvPr id="79" name="Rectangle 29">
            <a:extLst>
              <a:ext uri="{FF2B5EF4-FFF2-40B4-BE49-F238E27FC236}">
                <a16:creationId xmlns:a16="http://schemas.microsoft.com/office/drawing/2014/main" id="{B63B9EC1-76C3-4B3C-9A23-73DE3B7B8EB6}"/>
              </a:ext>
            </a:extLst>
          </p:cNvPr>
          <p:cNvSpPr/>
          <p:nvPr/>
        </p:nvSpPr>
        <p:spPr>
          <a:xfrm>
            <a:off x="5109681" y="3674419"/>
            <a:ext cx="821243" cy="47375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Katujen ja jalkakäytävien pidon päätökset</a:t>
            </a:r>
            <a:endParaRPr lang="fi-FI" sz="675">
              <a:solidFill>
                <a:prstClr val="white"/>
              </a:solidFill>
              <a:latin typeface="Arial" panose="020B0604020202020204"/>
              <a:cs typeface="Arial"/>
            </a:endParaRPr>
          </a:p>
        </p:txBody>
      </p:sp>
      <p:sp>
        <p:nvSpPr>
          <p:cNvPr id="81" name="Rectangle 29">
            <a:extLst>
              <a:ext uri="{FF2B5EF4-FFF2-40B4-BE49-F238E27FC236}">
                <a16:creationId xmlns:a16="http://schemas.microsoft.com/office/drawing/2014/main" id="{818B7AC6-9EA2-4C71-916A-C61DA33175BD}"/>
              </a:ext>
            </a:extLst>
          </p:cNvPr>
          <p:cNvSpPr/>
          <p:nvPr/>
        </p:nvSpPr>
        <p:spPr>
          <a:xfrm>
            <a:off x="119190" y="4273071"/>
            <a:ext cx="1249945" cy="42177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Tilapäiset liikenteenohjaus-järjestelyt ja aitaamiset</a:t>
            </a:r>
          </a:p>
        </p:txBody>
      </p:sp>
      <p:sp>
        <p:nvSpPr>
          <p:cNvPr id="93" name="Rectangle 29">
            <a:extLst>
              <a:ext uri="{FF2B5EF4-FFF2-40B4-BE49-F238E27FC236}">
                <a16:creationId xmlns:a16="http://schemas.microsoft.com/office/drawing/2014/main" id="{45546E93-9A0A-4DCC-B83B-6D9453BFD82C}"/>
              </a:ext>
            </a:extLst>
          </p:cNvPr>
          <p:cNvSpPr/>
          <p:nvPr/>
        </p:nvSpPr>
        <p:spPr>
          <a:xfrm>
            <a:off x="1455256" y="4272886"/>
            <a:ext cx="749845" cy="42138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Räätälöidyt lupaprosessit</a:t>
            </a:r>
            <a:endParaRPr lang="fi-FI" sz="675">
              <a:solidFill>
                <a:prstClr val="white"/>
              </a:solidFill>
              <a:latin typeface="Arial" panose="020B0604020202020204"/>
              <a:cs typeface="Arial"/>
            </a:endParaRPr>
          </a:p>
        </p:txBody>
      </p:sp>
      <p:sp>
        <p:nvSpPr>
          <p:cNvPr id="94" name="Rectangle 30">
            <a:extLst>
              <a:ext uri="{FF2B5EF4-FFF2-40B4-BE49-F238E27FC236}">
                <a16:creationId xmlns:a16="http://schemas.microsoft.com/office/drawing/2014/main" id="{69635B37-FA3A-4536-A113-1316D9BD9F79}"/>
              </a:ext>
            </a:extLst>
          </p:cNvPr>
          <p:cNvSpPr/>
          <p:nvPr/>
        </p:nvSpPr>
        <p:spPr>
          <a:xfrm>
            <a:off x="121439" y="2844403"/>
            <a:ext cx="1012916" cy="47121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Rakennusluvan käsittely kaupunkimittauksessa</a:t>
            </a:r>
            <a:endParaRPr lang="fi-FI" sz="675">
              <a:solidFill>
                <a:srgbClr val="FFFFFF"/>
              </a:solidFill>
              <a:latin typeface="Arial" panose="020B0604020202020204"/>
              <a:cs typeface="Arial"/>
            </a:endParaRPr>
          </a:p>
        </p:txBody>
      </p:sp>
      <p:sp>
        <p:nvSpPr>
          <p:cNvPr id="95" name="Rectangle 31">
            <a:extLst>
              <a:ext uri="{FF2B5EF4-FFF2-40B4-BE49-F238E27FC236}">
                <a16:creationId xmlns:a16="http://schemas.microsoft.com/office/drawing/2014/main" id="{1B21816A-2E58-4993-9AC7-9CDC659AD6D9}"/>
              </a:ext>
            </a:extLst>
          </p:cNvPr>
          <p:cNvSpPr/>
          <p:nvPr/>
        </p:nvSpPr>
        <p:spPr>
          <a:xfrm>
            <a:off x="1809191" y="3842080"/>
            <a:ext cx="602767" cy="35043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Sijainti-selvitys</a:t>
            </a:r>
          </a:p>
        </p:txBody>
      </p:sp>
      <p:sp>
        <p:nvSpPr>
          <p:cNvPr id="96" name="Rectangle 61">
            <a:extLst>
              <a:ext uri="{FF2B5EF4-FFF2-40B4-BE49-F238E27FC236}">
                <a16:creationId xmlns:a16="http://schemas.microsoft.com/office/drawing/2014/main" id="{CEE03382-B89F-43D1-B254-37781062D224}"/>
              </a:ext>
            </a:extLst>
          </p:cNvPr>
          <p:cNvSpPr/>
          <p:nvPr/>
        </p:nvSpPr>
        <p:spPr>
          <a:xfrm>
            <a:off x="6183253" y="3066710"/>
            <a:ext cx="848371" cy="38586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Opaskartta-tuotanto</a:t>
            </a:r>
          </a:p>
        </p:txBody>
      </p:sp>
      <p:sp>
        <p:nvSpPr>
          <p:cNvPr id="97" name="Rectangle 67">
            <a:extLst>
              <a:ext uri="{FF2B5EF4-FFF2-40B4-BE49-F238E27FC236}">
                <a16:creationId xmlns:a16="http://schemas.microsoft.com/office/drawing/2014/main" id="{5C390638-268A-4349-A9C2-7DF637605D44}"/>
              </a:ext>
            </a:extLst>
          </p:cNvPr>
          <p:cNvSpPr/>
          <p:nvPr/>
        </p:nvSpPr>
        <p:spPr>
          <a:xfrm>
            <a:off x="3297844" y="1080324"/>
            <a:ext cx="803848" cy="60565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Kiinteistötietojen ylläpito asema-kaavoittamat-</a:t>
            </a:r>
            <a:r>
              <a:rPr lang="fi-FI" sz="675" err="1">
                <a:solidFill>
                  <a:prstClr val="white"/>
                </a:solidFill>
                <a:latin typeface="Arial" panose="020B0604020202020204"/>
              </a:rPr>
              <a:t>tomilla</a:t>
            </a:r>
            <a:r>
              <a:rPr lang="fi-FI" sz="675">
                <a:solidFill>
                  <a:prstClr val="white"/>
                </a:solidFill>
                <a:latin typeface="Arial" panose="020B0604020202020204"/>
              </a:rPr>
              <a:t> alueilla</a:t>
            </a:r>
            <a:endParaRPr lang="fi-FI" sz="675">
              <a:solidFill>
                <a:prstClr val="white"/>
              </a:solidFill>
              <a:latin typeface="Arial" panose="020B0604020202020204"/>
              <a:cs typeface="Arial"/>
            </a:endParaRPr>
          </a:p>
        </p:txBody>
      </p:sp>
      <p:sp>
        <p:nvSpPr>
          <p:cNvPr id="98" name="Rectangle 69">
            <a:extLst>
              <a:ext uri="{FF2B5EF4-FFF2-40B4-BE49-F238E27FC236}">
                <a16:creationId xmlns:a16="http://schemas.microsoft.com/office/drawing/2014/main" id="{055195E9-70D4-48DF-A9EE-CAAE67B1AED3}"/>
              </a:ext>
            </a:extLst>
          </p:cNvPr>
          <p:cNvSpPr/>
          <p:nvPr/>
        </p:nvSpPr>
        <p:spPr>
          <a:xfrm>
            <a:off x="4196369" y="1089870"/>
            <a:ext cx="754380" cy="43249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Korotetun kiinteistöveron prosessit</a:t>
            </a:r>
            <a:endParaRPr lang="fi-FI" sz="675">
              <a:solidFill>
                <a:prstClr val="white"/>
              </a:solidFill>
              <a:latin typeface="Arial" panose="020B0604020202020204"/>
              <a:cs typeface="Arial"/>
            </a:endParaRPr>
          </a:p>
        </p:txBody>
      </p:sp>
      <p:sp>
        <p:nvSpPr>
          <p:cNvPr id="99" name="Rectangle 69">
            <a:extLst>
              <a:ext uri="{FF2B5EF4-FFF2-40B4-BE49-F238E27FC236}">
                <a16:creationId xmlns:a16="http://schemas.microsoft.com/office/drawing/2014/main" id="{8248C599-F2B7-4AF5-A8E2-057F2DA74E2C}"/>
              </a:ext>
            </a:extLst>
          </p:cNvPr>
          <p:cNvSpPr/>
          <p:nvPr/>
        </p:nvSpPr>
        <p:spPr>
          <a:xfrm>
            <a:off x="5060567" y="1088360"/>
            <a:ext cx="871966" cy="43076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Määräala-tunnuksen antaminen</a:t>
            </a:r>
            <a:endParaRPr lang="fi-FI" sz="675">
              <a:solidFill>
                <a:prstClr val="white"/>
              </a:solidFill>
              <a:latin typeface="Arial" panose="020B0604020202020204"/>
              <a:cs typeface="Arial"/>
            </a:endParaRPr>
          </a:p>
        </p:txBody>
      </p:sp>
      <p:sp>
        <p:nvSpPr>
          <p:cNvPr id="100" name="Rectangle 62">
            <a:extLst>
              <a:ext uri="{FF2B5EF4-FFF2-40B4-BE49-F238E27FC236}">
                <a16:creationId xmlns:a16="http://schemas.microsoft.com/office/drawing/2014/main" id="{C954989F-0289-4C71-BCCB-DE332588F21F}"/>
              </a:ext>
            </a:extLst>
          </p:cNvPr>
          <p:cNvSpPr/>
          <p:nvPr/>
        </p:nvSpPr>
        <p:spPr>
          <a:xfrm>
            <a:off x="7135126" y="3070423"/>
            <a:ext cx="734081" cy="382405"/>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Maasto-merkinnät</a:t>
            </a:r>
          </a:p>
        </p:txBody>
      </p:sp>
      <p:sp>
        <p:nvSpPr>
          <p:cNvPr id="101" name="Rectangle 31">
            <a:extLst>
              <a:ext uri="{FF2B5EF4-FFF2-40B4-BE49-F238E27FC236}">
                <a16:creationId xmlns:a16="http://schemas.microsoft.com/office/drawing/2014/main" id="{160BBB29-C0AF-42FF-B336-5EAEE5BA406A}"/>
              </a:ext>
            </a:extLst>
          </p:cNvPr>
          <p:cNvSpPr/>
          <p:nvPr/>
        </p:nvSpPr>
        <p:spPr>
          <a:xfrm>
            <a:off x="7426771" y="3545651"/>
            <a:ext cx="637214" cy="3864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Sijainti-katselmus</a:t>
            </a:r>
          </a:p>
        </p:txBody>
      </p:sp>
      <p:sp>
        <p:nvSpPr>
          <p:cNvPr id="102" name="Rectangle 54">
            <a:extLst>
              <a:ext uri="{FF2B5EF4-FFF2-40B4-BE49-F238E27FC236}">
                <a16:creationId xmlns:a16="http://schemas.microsoft.com/office/drawing/2014/main" id="{BE9E02DA-DD3F-4C73-ACA7-451D3D547397}"/>
              </a:ext>
            </a:extLst>
          </p:cNvPr>
          <p:cNvSpPr/>
          <p:nvPr/>
        </p:nvSpPr>
        <p:spPr>
          <a:xfrm>
            <a:off x="5244496" y="2348886"/>
            <a:ext cx="682444" cy="36415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Katualueen haltuunotto</a:t>
            </a:r>
          </a:p>
        </p:txBody>
      </p:sp>
      <p:sp>
        <p:nvSpPr>
          <p:cNvPr id="104" name="Rectangle 55">
            <a:extLst>
              <a:ext uri="{FF2B5EF4-FFF2-40B4-BE49-F238E27FC236}">
                <a16:creationId xmlns:a16="http://schemas.microsoft.com/office/drawing/2014/main" id="{9F717902-BE09-429B-B1EF-941AF3646A95}"/>
              </a:ext>
            </a:extLst>
          </p:cNvPr>
          <p:cNvSpPr/>
          <p:nvPr/>
        </p:nvSpPr>
        <p:spPr>
          <a:xfrm>
            <a:off x="4440982" y="3229196"/>
            <a:ext cx="957185" cy="37215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Kohteen luovutus (viherrakentaminen)</a:t>
            </a:r>
            <a:endParaRPr lang="fi-FI" sz="675">
              <a:solidFill>
                <a:prstClr val="white"/>
              </a:solidFill>
              <a:latin typeface="Arial" panose="020B0604020202020204"/>
              <a:cs typeface="Arial"/>
            </a:endParaRPr>
          </a:p>
        </p:txBody>
      </p:sp>
      <p:sp>
        <p:nvSpPr>
          <p:cNvPr id="105" name="Rectangle 39">
            <a:extLst>
              <a:ext uri="{FF2B5EF4-FFF2-40B4-BE49-F238E27FC236}">
                <a16:creationId xmlns:a16="http://schemas.microsoft.com/office/drawing/2014/main" id="{825FAB06-3106-409F-B653-E4B845F3E992}"/>
              </a:ext>
            </a:extLst>
          </p:cNvPr>
          <p:cNvSpPr/>
          <p:nvPr/>
        </p:nvSpPr>
        <p:spPr>
          <a:xfrm>
            <a:off x="7135743" y="1461495"/>
            <a:ext cx="778042" cy="314464"/>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Kiinteistökauppa-rekisterin pito</a:t>
            </a:r>
          </a:p>
        </p:txBody>
      </p:sp>
      <p:sp>
        <p:nvSpPr>
          <p:cNvPr id="106" name="Rectangle 29">
            <a:extLst>
              <a:ext uri="{FF2B5EF4-FFF2-40B4-BE49-F238E27FC236}">
                <a16:creationId xmlns:a16="http://schemas.microsoft.com/office/drawing/2014/main" id="{2A0BB2F2-7C70-46AF-B8A0-244403ED39BC}"/>
              </a:ext>
            </a:extLst>
          </p:cNvPr>
          <p:cNvSpPr/>
          <p:nvPr/>
        </p:nvSpPr>
        <p:spPr>
          <a:xfrm>
            <a:off x="3302276" y="3672492"/>
            <a:ext cx="1716071" cy="47581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Tiedon </a:t>
            </a:r>
            <a:r>
              <a:rPr lang="fi-FI" sz="675" err="1">
                <a:solidFill>
                  <a:prstClr val="white"/>
                </a:solidFill>
                <a:latin typeface="Arial" panose="020B0604020202020204"/>
              </a:rPr>
              <a:t>virtautus</a:t>
            </a:r>
            <a:r>
              <a:rPr lang="fi-FI" sz="675">
                <a:solidFill>
                  <a:prstClr val="white"/>
                </a:solidFill>
                <a:latin typeface="Arial" panose="020B0604020202020204"/>
              </a:rPr>
              <a:t> kunnossapidon ja suunnittelun prosesseille (esim. yleinen, hulevesirakenteet, viheralueet. vieraslajit)</a:t>
            </a:r>
            <a:endParaRPr lang="fi-FI" sz="675">
              <a:solidFill>
                <a:prstClr val="white"/>
              </a:solidFill>
              <a:latin typeface="Arial" panose="020B0604020202020204"/>
              <a:cs typeface="Arial"/>
            </a:endParaRPr>
          </a:p>
        </p:txBody>
      </p:sp>
      <p:sp>
        <p:nvSpPr>
          <p:cNvPr id="89" name="Rectangle 51">
            <a:extLst>
              <a:ext uri="{FF2B5EF4-FFF2-40B4-BE49-F238E27FC236}">
                <a16:creationId xmlns:a16="http://schemas.microsoft.com/office/drawing/2014/main" id="{F8EDAC89-A20D-4143-9526-DF3B5882ABCB}"/>
              </a:ext>
            </a:extLst>
          </p:cNvPr>
          <p:cNvSpPr/>
          <p:nvPr/>
        </p:nvSpPr>
        <p:spPr>
          <a:xfrm>
            <a:off x="1852736" y="1246104"/>
            <a:ext cx="750383" cy="57926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solidFill>
                  <a:prstClr val="white"/>
                </a:solidFill>
                <a:latin typeface="Arial" panose="020B0604020202020204"/>
              </a:rPr>
              <a:t>Kaavoitus-hakemuksen käsittely</a:t>
            </a:r>
            <a:endParaRPr lang="fi-FI" sz="675">
              <a:solidFill>
                <a:prstClr val="white"/>
              </a:solidFill>
              <a:latin typeface="Arial" panose="020B0604020202020204"/>
              <a:cs typeface="Arial"/>
            </a:endParaRPr>
          </a:p>
        </p:txBody>
      </p:sp>
      <p:sp>
        <p:nvSpPr>
          <p:cNvPr id="92" name="Rectangle 54">
            <a:extLst>
              <a:ext uri="{FF2B5EF4-FFF2-40B4-BE49-F238E27FC236}">
                <a16:creationId xmlns:a16="http://schemas.microsoft.com/office/drawing/2014/main" id="{C5B97AD8-521B-4885-9D7A-0FA571FC8276}"/>
              </a:ext>
            </a:extLst>
          </p:cNvPr>
          <p:cNvSpPr/>
          <p:nvPr/>
        </p:nvSpPr>
        <p:spPr>
          <a:xfrm>
            <a:off x="3300874" y="2777714"/>
            <a:ext cx="1252432" cy="37259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b="1">
                <a:solidFill>
                  <a:prstClr val="white"/>
                </a:solidFill>
                <a:latin typeface="Arial" panose="020B0604020202020204"/>
              </a:rPr>
              <a:t>Katu- ja viheraluetiedon hallinta (YAOH)</a:t>
            </a:r>
            <a:endParaRPr lang="fi-FI" sz="675" b="1">
              <a:solidFill>
                <a:prstClr val="white"/>
              </a:solidFill>
              <a:latin typeface="Arial" panose="020B0604020202020204"/>
              <a:cs typeface="Arial"/>
            </a:endParaRPr>
          </a:p>
        </p:txBody>
      </p:sp>
      <p:sp>
        <p:nvSpPr>
          <p:cNvPr id="103" name="Rectangle 54">
            <a:extLst>
              <a:ext uri="{FF2B5EF4-FFF2-40B4-BE49-F238E27FC236}">
                <a16:creationId xmlns:a16="http://schemas.microsoft.com/office/drawing/2014/main" id="{8D4171BC-A0B0-4E29-A23F-F3DEA0F3D339}"/>
              </a:ext>
            </a:extLst>
          </p:cNvPr>
          <p:cNvSpPr/>
          <p:nvPr/>
        </p:nvSpPr>
        <p:spPr>
          <a:xfrm>
            <a:off x="4623152" y="2777714"/>
            <a:ext cx="1303909" cy="37259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b="1">
                <a:solidFill>
                  <a:prstClr val="white"/>
                </a:solidFill>
                <a:latin typeface="Arial" panose="020B0604020202020204"/>
              </a:rPr>
              <a:t>Kasvillisuus- ja varustetiedon hallinta (YAOH)</a:t>
            </a:r>
            <a:endParaRPr lang="fi-FI" sz="675" b="1">
              <a:solidFill>
                <a:prstClr val="white"/>
              </a:solidFill>
              <a:latin typeface="Arial" panose="020B0604020202020204"/>
              <a:cs typeface="Arial"/>
            </a:endParaRPr>
          </a:p>
        </p:txBody>
      </p:sp>
      <p:sp>
        <p:nvSpPr>
          <p:cNvPr id="107" name="Rectangle 30">
            <a:extLst>
              <a:ext uri="{FF2B5EF4-FFF2-40B4-BE49-F238E27FC236}">
                <a16:creationId xmlns:a16="http://schemas.microsoft.com/office/drawing/2014/main" id="{4A4A40CC-240B-4950-9F61-B6F1CFFAFF0A}"/>
              </a:ext>
            </a:extLst>
          </p:cNvPr>
          <p:cNvSpPr/>
          <p:nvPr/>
        </p:nvSpPr>
        <p:spPr>
          <a:xfrm>
            <a:off x="1217114" y="2844611"/>
            <a:ext cx="766370" cy="46650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defRPr/>
            </a:pPr>
            <a:r>
              <a:rPr lang="fi-FI" sz="675">
                <a:latin typeface="Arial" panose="020B0604020202020204"/>
              </a:rPr>
              <a:t>Vastuuhenkilö-prosessi</a:t>
            </a:r>
            <a:endParaRPr lang="fi-FI" sz="675">
              <a:latin typeface="Arial" panose="020B0604020202020204"/>
              <a:cs typeface="Arial"/>
            </a:endParaRPr>
          </a:p>
        </p:txBody>
      </p:sp>
      <p:sp>
        <p:nvSpPr>
          <p:cNvPr id="23" name="Rectangle: Rounded Corners 22">
            <a:extLst>
              <a:ext uri="{FF2B5EF4-FFF2-40B4-BE49-F238E27FC236}">
                <a16:creationId xmlns:a16="http://schemas.microsoft.com/office/drawing/2014/main" id="{E8F76B9F-EFD8-AB82-D495-64B1A84981BE}"/>
              </a:ext>
            </a:extLst>
          </p:cNvPr>
          <p:cNvSpPr/>
          <p:nvPr/>
        </p:nvSpPr>
        <p:spPr>
          <a:xfrm rot="21091158">
            <a:off x="2078957" y="3182881"/>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3672293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C9044DA-DF1D-8C72-8174-0146CBB46F8A}"/>
              </a:ext>
            </a:extLst>
          </p:cNvPr>
          <p:cNvSpPr>
            <a:spLocks noGrp="1"/>
          </p:cNvSpPr>
          <p:nvPr>
            <p:ph type="sldNum" sz="quarter" idx="12"/>
          </p:nvPr>
        </p:nvSpPr>
        <p:spPr/>
        <p:txBody>
          <a:bodyPr/>
          <a:lstStyle/>
          <a:p>
            <a:fld id="{DDE9422E-AB18-498F-A7FF-179425C9812D}" type="slidenum">
              <a:rPr lang="fi-FI" smtClean="0"/>
              <a:pPr/>
              <a:t>14</a:t>
            </a:fld>
            <a:endParaRPr lang="fi-FI"/>
          </a:p>
        </p:txBody>
      </p:sp>
      <p:sp>
        <p:nvSpPr>
          <p:cNvPr id="4" name="Title 3">
            <a:extLst>
              <a:ext uri="{FF2B5EF4-FFF2-40B4-BE49-F238E27FC236}">
                <a16:creationId xmlns:a16="http://schemas.microsoft.com/office/drawing/2014/main" id="{9AB9310F-D5D9-628A-15D3-C102D03B51D8}"/>
              </a:ext>
            </a:extLst>
          </p:cNvPr>
          <p:cNvSpPr>
            <a:spLocks noGrp="1"/>
          </p:cNvSpPr>
          <p:nvPr>
            <p:ph type="title"/>
          </p:nvPr>
        </p:nvSpPr>
        <p:spPr>
          <a:xfrm>
            <a:off x="143583" y="120655"/>
            <a:ext cx="8856834" cy="675000"/>
          </a:xfrm>
        </p:spPr>
        <p:txBody>
          <a:bodyPr>
            <a:normAutofit/>
          </a:bodyPr>
          <a:lstStyle/>
          <a:p>
            <a:pPr algn="ctr"/>
            <a:r>
              <a:rPr lang="fi-FI" sz="2000" dirty="0">
                <a:solidFill>
                  <a:schemeClr val="accent2">
                    <a:lumMod val="50000"/>
                  </a:schemeClr>
                </a:solidFill>
              </a:rPr>
              <a:t>Esimerkki: HR-prosessikartta</a:t>
            </a:r>
          </a:p>
        </p:txBody>
      </p:sp>
      <p:sp>
        <p:nvSpPr>
          <p:cNvPr id="5" name="Rectangle 4">
            <a:extLst>
              <a:ext uri="{FF2B5EF4-FFF2-40B4-BE49-F238E27FC236}">
                <a16:creationId xmlns:a16="http://schemas.microsoft.com/office/drawing/2014/main" id="{C9F3B156-FD6B-47E7-AC68-EAC0B14F3C50}"/>
              </a:ext>
            </a:extLst>
          </p:cNvPr>
          <p:cNvSpPr/>
          <p:nvPr/>
        </p:nvSpPr>
        <p:spPr bwMode="auto">
          <a:xfrm>
            <a:off x="5095797" y="1129767"/>
            <a:ext cx="3078342" cy="2471771"/>
          </a:xfrm>
          <a:prstGeom prst="rect">
            <a:avLst/>
          </a:prstGeom>
          <a:solidFill>
            <a:srgbClr val="6B7DA1"/>
          </a:solidFill>
          <a:ln w="9525" cap="flat" cmpd="sng" algn="ctr">
            <a:solidFill>
              <a:srgbClr val="525252"/>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marL="257175" indent="-257175" algn="ctr" fontAlgn="base">
              <a:lnSpc>
                <a:spcPct val="90000"/>
              </a:lnSpc>
              <a:spcBef>
                <a:spcPct val="20000"/>
              </a:spcBef>
              <a:spcAft>
                <a:spcPct val="0"/>
              </a:spcAft>
              <a:buClr>
                <a:srgbClr val="525252"/>
              </a:buClr>
              <a:defRPr/>
            </a:pPr>
            <a:r>
              <a:rPr lang="fi-FI" kern="0" noProof="1">
                <a:solidFill>
                  <a:prstClr val="white"/>
                </a:solidFill>
                <a:latin typeface="Segoe UI"/>
              </a:rPr>
              <a:t>Henkilöstöhallinto / HRM</a:t>
            </a:r>
          </a:p>
        </p:txBody>
      </p:sp>
      <p:sp>
        <p:nvSpPr>
          <p:cNvPr id="6" name="Rectangle 5">
            <a:extLst>
              <a:ext uri="{FF2B5EF4-FFF2-40B4-BE49-F238E27FC236}">
                <a16:creationId xmlns:a16="http://schemas.microsoft.com/office/drawing/2014/main" id="{EF1C5597-A931-DB86-BCEF-F76FC38D9512}"/>
              </a:ext>
            </a:extLst>
          </p:cNvPr>
          <p:cNvSpPr/>
          <p:nvPr/>
        </p:nvSpPr>
        <p:spPr bwMode="auto">
          <a:xfrm>
            <a:off x="1914589" y="1129767"/>
            <a:ext cx="3073196" cy="2471771"/>
          </a:xfrm>
          <a:prstGeom prst="rect">
            <a:avLst/>
          </a:prstGeom>
          <a:solidFill>
            <a:srgbClr val="6B7DA1"/>
          </a:solidFill>
          <a:ln w="9525" cap="flat" cmpd="sng" algn="ctr">
            <a:solidFill>
              <a:srgbClr val="525252"/>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marL="257175" indent="-257175" algn="ctr" fontAlgn="base">
              <a:lnSpc>
                <a:spcPct val="90000"/>
              </a:lnSpc>
              <a:spcBef>
                <a:spcPct val="20000"/>
              </a:spcBef>
              <a:spcAft>
                <a:spcPct val="0"/>
              </a:spcAft>
              <a:buClr>
                <a:srgbClr val="525252"/>
              </a:buClr>
              <a:defRPr/>
            </a:pPr>
            <a:r>
              <a:rPr lang="fi-FI" kern="0" noProof="1">
                <a:solidFill>
                  <a:prstClr val="white"/>
                </a:solidFill>
                <a:latin typeface="Segoe UI"/>
              </a:rPr>
              <a:t>Henkilöstön kehitys / HRD</a:t>
            </a:r>
          </a:p>
        </p:txBody>
      </p:sp>
      <p:sp>
        <p:nvSpPr>
          <p:cNvPr id="7" name="Rectangle 6">
            <a:extLst>
              <a:ext uri="{FF2B5EF4-FFF2-40B4-BE49-F238E27FC236}">
                <a16:creationId xmlns:a16="http://schemas.microsoft.com/office/drawing/2014/main" id="{3617F49A-38E4-C97E-2269-3D55A0516F57}"/>
              </a:ext>
            </a:extLst>
          </p:cNvPr>
          <p:cNvSpPr/>
          <p:nvPr/>
        </p:nvSpPr>
        <p:spPr bwMode="auto">
          <a:xfrm>
            <a:off x="5178049" y="1454415"/>
            <a:ext cx="1404155" cy="2039111"/>
          </a:xfrm>
          <a:prstGeom prst="rect">
            <a:avLst/>
          </a:prstGeom>
          <a:gradFill rotWithShape="1">
            <a:gsLst>
              <a:gs pos="0">
                <a:srgbClr val="6B7DA1">
                  <a:tint val="50000"/>
                  <a:satMod val="300000"/>
                </a:srgbClr>
              </a:gs>
              <a:gs pos="35000">
                <a:srgbClr val="6B7DA1">
                  <a:tint val="37000"/>
                  <a:satMod val="300000"/>
                </a:srgbClr>
              </a:gs>
              <a:gs pos="100000">
                <a:srgbClr val="6B7DA1">
                  <a:tint val="15000"/>
                  <a:satMod val="350000"/>
                </a:srgbClr>
              </a:gs>
            </a:gsLst>
            <a:lin ang="16200000" scaled="1"/>
          </a:gradFill>
          <a:ln w="28575" cap="flat" cmpd="sng" algn="ctr">
            <a:solidFill>
              <a:srgbClr val="6B7DA1">
                <a:shade val="95000"/>
                <a:satMod val="105000"/>
              </a:srgbClr>
            </a:solidFill>
            <a:prstDash val="solid"/>
            <a:headEnd type="none" w="med" len="med"/>
            <a:tailEnd type="none" w="med" len="med"/>
          </a:ln>
          <a:effectLst>
            <a:outerShdw blurRad="40000" dist="20000" dir="5400000" rotWithShape="0">
              <a:srgbClr val="000000">
                <a:alpha val="38000"/>
              </a:srgbClr>
            </a:outerShdw>
          </a:effectLst>
        </p:spPr>
        <p:txBody>
          <a:bodyPr vert="horz" wrap="square" lIns="68580" tIns="34290" rIns="68580" bIns="34290" numCol="1" rtlCol="0" anchor="t" anchorCtr="0" compatLnSpc="1">
            <a:prstTxWarp prst="textNoShape">
              <a:avLst/>
            </a:prstTxWarp>
          </a:bodyPr>
          <a:lstStyle/>
          <a:p>
            <a:pPr marL="27000" algn="ctr" fontAlgn="base">
              <a:lnSpc>
                <a:spcPct val="90000"/>
              </a:lnSpc>
              <a:spcBef>
                <a:spcPct val="20000"/>
              </a:spcBef>
              <a:spcAft>
                <a:spcPct val="0"/>
              </a:spcAft>
              <a:buClr>
                <a:srgbClr val="525252"/>
              </a:buClr>
              <a:defRPr/>
            </a:pPr>
            <a:r>
              <a:rPr lang="fi-FI" sz="1050" kern="0" noProof="1">
                <a:solidFill>
                  <a:srgbClr val="525252">
                    <a:lumMod val="50000"/>
                  </a:srgbClr>
                </a:solidFill>
                <a:latin typeface="Segoe UI"/>
              </a:rPr>
              <a:t>Työsuhdehallinto</a:t>
            </a:r>
          </a:p>
        </p:txBody>
      </p:sp>
      <p:sp>
        <p:nvSpPr>
          <p:cNvPr id="8" name="Rectangle 7">
            <a:extLst>
              <a:ext uri="{FF2B5EF4-FFF2-40B4-BE49-F238E27FC236}">
                <a16:creationId xmlns:a16="http://schemas.microsoft.com/office/drawing/2014/main" id="{8083F902-1FEE-1B92-8E7D-DB2A8089A2E2}"/>
              </a:ext>
            </a:extLst>
          </p:cNvPr>
          <p:cNvSpPr/>
          <p:nvPr/>
        </p:nvSpPr>
        <p:spPr bwMode="auto">
          <a:xfrm>
            <a:off x="1985910" y="1454415"/>
            <a:ext cx="1404156" cy="2039111"/>
          </a:xfrm>
          <a:prstGeom prst="rect">
            <a:avLst/>
          </a:prstGeom>
          <a:gradFill rotWithShape="1">
            <a:gsLst>
              <a:gs pos="0">
                <a:srgbClr val="6B7DA1">
                  <a:tint val="50000"/>
                  <a:satMod val="300000"/>
                </a:srgbClr>
              </a:gs>
              <a:gs pos="35000">
                <a:srgbClr val="6B7DA1">
                  <a:tint val="37000"/>
                  <a:satMod val="300000"/>
                </a:srgbClr>
              </a:gs>
              <a:gs pos="100000">
                <a:srgbClr val="6B7DA1">
                  <a:tint val="15000"/>
                  <a:satMod val="350000"/>
                </a:srgbClr>
              </a:gs>
            </a:gsLst>
            <a:lin ang="16200000" scaled="1"/>
          </a:gradFill>
          <a:ln w="28575" cap="flat" cmpd="sng" algn="ctr">
            <a:solidFill>
              <a:srgbClr val="6B7DA1">
                <a:shade val="95000"/>
                <a:satMod val="105000"/>
              </a:srgbClr>
            </a:solidFill>
            <a:prstDash val="solid"/>
            <a:headEnd type="none" w="med" len="med"/>
            <a:tailEnd type="none" w="med" len="med"/>
          </a:ln>
          <a:effectLst>
            <a:outerShdw blurRad="40000" dist="20000" dir="5400000" rotWithShape="0">
              <a:srgbClr val="000000">
                <a:alpha val="38000"/>
              </a:srgbClr>
            </a:outerShdw>
          </a:effectLst>
        </p:spPr>
        <p:txBody>
          <a:bodyPr vert="horz" wrap="square" lIns="68580" tIns="34290" rIns="68580" bIns="34290" numCol="1" rtlCol="0" anchor="t" anchorCtr="0" compatLnSpc="1">
            <a:prstTxWarp prst="textNoShape">
              <a:avLst/>
            </a:prstTxWarp>
          </a:bodyPr>
          <a:lstStyle/>
          <a:p>
            <a:pPr marL="27000" algn="ctr" fontAlgn="base">
              <a:lnSpc>
                <a:spcPct val="90000"/>
              </a:lnSpc>
              <a:spcBef>
                <a:spcPct val="20000"/>
              </a:spcBef>
              <a:spcAft>
                <a:spcPct val="0"/>
              </a:spcAft>
              <a:buClr>
                <a:srgbClr val="525252"/>
              </a:buClr>
              <a:defRPr/>
            </a:pPr>
            <a:r>
              <a:rPr lang="fi-FI" sz="1050" kern="0" noProof="1">
                <a:solidFill>
                  <a:srgbClr val="525252">
                    <a:lumMod val="50000"/>
                  </a:srgbClr>
                </a:solidFill>
                <a:latin typeface="Segoe UI"/>
              </a:rPr>
              <a:t>Osaamisen johtaminen</a:t>
            </a:r>
          </a:p>
        </p:txBody>
      </p:sp>
      <p:sp>
        <p:nvSpPr>
          <p:cNvPr id="9" name="Rectangle 8">
            <a:extLst>
              <a:ext uri="{FF2B5EF4-FFF2-40B4-BE49-F238E27FC236}">
                <a16:creationId xmlns:a16="http://schemas.microsoft.com/office/drawing/2014/main" id="{60D84143-D2B5-E823-58A8-C6A91CD8F7EF}"/>
              </a:ext>
            </a:extLst>
          </p:cNvPr>
          <p:cNvSpPr/>
          <p:nvPr/>
        </p:nvSpPr>
        <p:spPr bwMode="auto">
          <a:xfrm>
            <a:off x="6674504" y="1454415"/>
            <a:ext cx="1407335" cy="2039111"/>
          </a:xfrm>
          <a:prstGeom prst="rect">
            <a:avLst/>
          </a:prstGeom>
          <a:gradFill rotWithShape="1">
            <a:gsLst>
              <a:gs pos="0">
                <a:srgbClr val="6B7DA1">
                  <a:tint val="50000"/>
                  <a:satMod val="300000"/>
                </a:srgbClr>
              </a:gs>
              <a:gs pos="35000">
                <a:srgbClr val="6B7DA1">
                  <a:tint val="37000"/>
                  <a:satMod val="300000"/>
                </a:srgbClr>
              </a:gs>
              <a:gs pos="100000">
                <a:srgbClr val="6B7DA1">
                  <a:tint val="15000"/>
                  <a:satMod val="350000"/>
                </a:srgbClr>
              </a:gs>
            </a:gsLst>
            <a:lin ang="16200000" scaled="1"/>
          </a:gradFill>
          <a:ln w="28575" cap="flat" cmpd="sng" algn="ctr">
            <a:solidFill>
              <a:srgbClr val="6B7DA1">
                <a:shade val="95000"/>
                <a:satMod val="105000"/>
              </a:srgbClr>
            </a:solidFill>
            <a:prstDash val="solid"/>
            <a:headEnd type="none" w="med" len="med"/>
            <a:tailEnd type="none" w="med" len="med"/>
          </a:ln>
          <a:effectLst>
            <a:outerShdw blurRad="40000" dist="20000" dir="5400000" rotWithShape="0">
              <a:srgbClr val="000000">
                <a:alpha val="38000"/>
              </a:srgbClr>
            </a:outerShdw>
          </a:effectLst>
        </p:spPr>
        <p:txBody>
          <a:bodyPr vert="horz" wrap="square" lIns="68580" tIns="34290" rIns="68580" bIns="34290" numCol="1" rtlCol="0" anchor="t" anchorCtr="0" compatLnSpc="1">
            <a:prstTxWarp prst="textNoShape">
              <a:avLst/>
            </a:prstTxWarp>
          </a:bodyPr>
          <a:lstStyle/>
          <a:p>
            <a:pPr marL="27000" algn="ctr" fontAlgn="base">
              <a:lnSpc>
                <a:spcPct val="90000"/>
              </a:lnSpc>
              <a:spcBef>
                <a:spcPct val="20000"/>
              </a:spcBef>
              <a:spcAft>
                <a:spcPct val="0"/>
              </a:spcAft>
              <a:buClr>
                <a:srgbClr val="525252"/>
              </a:buClr>
              <a:defRPr/>
            </a:pPr>
            <a:r>
              <a:rPr lang="fi-FI" sz="1050" kern="0" noProof="1">
                <a:solidFill>
                  <a:srgbClr val="525252">
                    <a:lumMod val="50000"/>
                  </a:srgbClr>
                </a:solidFill>
                <a:latin typeface="Segoe UI"/>
              </a:rPr>
              <a:t>Ajanhallinta</a:t>
            </a:r>
          </a:p>
        </p:txBody>
      </p:sp>
      <p:sp>
        <p:nvSpPr>
          <p:cNvPr id="10" name="Rectangle 9">
            <a:extLst>
              <a:ext uri="{FF2B5EF4-FFF2-40B4-BE49-F238E27FC236}">
                <a16:creationId xmlns:a16="http://schemas.microsoft.com/office/drawing/2014/main" id="{55CA517C-2CC6-87CE-5D29-BC335B2401C6}"/>
              </a:ext>
            </a:extLst>
          </p:cNvPr>
          <p:cNvSpPr/>
          <p:nvPr/>
        </p:nvSpPr>
        <p:spPr bwMode="auto">
          <a:xfrm>
            <a:off x="3485258" y="1454415"/>
            <a:ext cx="1407335" cy="2039111"/>
          </a:xfrm>
          <a:prstGeom prst="rect">
            <a:avLst/>
          </a:prstGeom>
          <a:gradFill rotWithShape="1">
            <a:gsLst>
              <a:gs pos="0">
                <a:srgbClr val="6B7DA1">
                  <a:tint val="50000"/>
                  <a:satMod val="300000"/>
                </a:srgbClr>
              </a:gs>
              <a:gs pos="35000">
                <a:srgbClr val="6B7DA1">
                  <a:tint val="37000"/>
                  <a:satMod val="300000"/>
                </a:srgbClr>
              </a:gs>
              <a:gs pos="100000">
                <a:srgbClr val="6B7DA1">
                  <a:tint val="15000"/>
                  <a:satMod val="350000"/>
                </a:srgbClr>
              </a:gs>
            </a:gsLst>
            <a:lin ang="16200000" scaled="1"/>
          </a:gradFill>
          <a:ln w="28575" cap="flat" cmpd="sng" algn="ctr">
            <a:solidFill>
              <a:srgbClr val="6B7DA1">
                <a:shade val="95000"/>
                <a:satMod val="105000"/>
              </a:srgbClr>
            </a:solidFill>
            <a:prstDash val="solid"/>
            <a:headEnd type="none" w="med" len="med"/>
            <a:tailEnd type="none" w="med" len="med"/>
          </a:ln>
          <a:effectLst>
            <a:outerShdw blurRad="40000" dist="20000" dir="5400000" rotWithShape="0">
              <a:srgbClr val="000000">
                <a:alpha val="38000"/>
              </a:srgbClr>
            </a:outerShdw>
          </a:effectLst>
        </p:spPr>
        <p:txBody>
          <a:bodyPr vert="horz" wrap="square" lIns="68580" tIns="34290" rIns="68580" bIns="34290" numCol="1" rtlCol="0" anchor="t" anchorCtr="0" compatLnSpc="1">
            <a:prstTxWarp prst="textNoShape">
              <a:avLst/>
            </a:prstTxWarp>
          </a:bodyPr>
          <a:lstStyle/>
          <a:p>
            <a:pPr marL="27000" algn="ctr" fontAlgn="base">
              <a:lnSpc>
                <a:spcPct val="90000"/>
              </a:lnSpc>
              <a:spcBef>
                <a:spcPct val="20000"/>
              </a:spcBef>
              <a:spcAft>
                <a:spcPct val="0"/>
              </a:spcAft>
              <a:buClr>
                <a:srgbClr val="525252"/>
              </a:buClr>
              <a:defRPr/>
            </a:pPr>
            <a:r>
              <a:rPr lang="fi-FI" sz="1050" kern="0" noProof="1">
                <a:solidFill>
                  <a:srgbClr val="525252">
                    <a:lumMod val="50000"/>
                  </a:srgbClr>
                </a:solidFill>
                <a:latin typeface="Segoe UI"/>
              </a:rPr>
              <a:t>Suorituksen johtaminen</a:t>
            </a:r>
          </a:p>
        </p:txBody>
      </p:sp>
      <p:sp>
        <p:nvSpPr>
          <p:cNvPr id="11" name="Rectangle 10">
            <a:extLst>
              <a:ext uri="{FF2B5EF4-FFF2-40B4-BE49-F238E27FC236}">
                <a16:creationId xmlns:a16="http://schemas.microsoft.com/office/drawing/2014/main" id="{502A3252-4E29-2EC2-86BC-005AE4C74EF7}"/>
              </a:ext>
            </a:extLst>
          </p:cNvPr>
          <p:cNvSpPr/>
          <p:nvPr/>
        </p:nvSpPr>
        <p:spPr bwMode="auto">
          <a:xfrm>
            <a:off x="1914589" y="3709549"/>
            <a:ext cx="3073196" cy="816378"/>
          </a:xfrm>
          <a:prstGeom prst="rect">
            <a:avLst/>
          </a:prstGeom>
          <a:solidFill>
            <a:srgbClr val="6B7DA1"/>
          </a:solidFill>
          <a:ln w="9525" cap="flat" cmpd="sng" algn="ctr">
            <a:solidFill>
              <a:srgbClr val="525252"/>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marL="257175" indent="-257175" algn="ctr" fontAlgn="base">
              <a:lnSpc>
                <a:spcPct val="90000"/>
              </a:lnSpc>
              <a:spcBef>
                <a:spcPct val="20000"/>
              </a:spcBef>
              <a:spcAft>
                <a:spcPct val="0"/>
              </a:spcAft>
              <a:buClr>
                <a:srgbClr val="525252"/>
              </a:buClr>
              <a:defRPr/>
            </a:pPr>
            <a:r>
              <a:rPr lang="fi-FI" kern="0" noProof="1">
                <a:solidFill>
                  <a:prstClr val="white"/>
                </a:solidFill>
                <a:latin typeface="Segoe UI"/>
              </a:rPr>
              <a:t>Työhyvinvointi</a:t>
            </a:r>
          </a:p>
        </p:txBody>
      </p:sp>
      <p:sp>
        <p:nvSpPr>
          <p:cNvPr id="12" name="Rectangle 11">
            <a:extLst>
              <a:ext uri="{FF2B5EF4-FFF2-40B4-BE49-F238E27FC236}">
                <a16:creationId xmlns:a16="http://schemas.microsoft.com/office/drawing/2014/main" id="{72956065-CD17-EA78-A1ED-BA48D433D699}"/>
              </a:ext>
            </a:extLst>
          </p:cNvPr>
          <p:cNvSpPr/>
          <p:nvPr/>
        </p:nvSpPr>
        <p:spPr>
          <a:xfrm>
            <a:off x="2026804" y="1883421"/>
            <a:ext cx="648072"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750" kern="0" noProof="1">
                <a:solidFill>
                  <a:prstClr val="white"/>
                </a:solidFill>
                <a:latin typeface="Segoe UI"/>
              </a:rPr>
              <a:t>Osaamisen hallinta</a:t>
            </a:r>
          </a:p>
        </p:txBody>
      </p:sp>
      <p:sp>
        <p:nvSpPr>
          <p:cNvPr id="13" name="Rectangle 12">
            <a:extLst>
              <a:ext uri="{FF2B5EF4-FFF2-40B4-BE49-F238E27FC236}">
                <a16:creationId xmlns:a16="http://schemas.microsoft.com/office/drawing/2014/main" id="{3B1150C4-D37C-1ADA-4E98-F2A2BD1AE616}"/>
              </a:ext>
            </a:extLst>
          </p:cNvPr>
          <p:cNvSpPr/>
          <p:nvPr/>
        </p:nvSpPr>
        <p:spPr>
          <a:xfrm>
            <a:off x="2722472" y="1888117"/>
            <a:ext cx="648072"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750" kern="0" noProof="1">
                <a:solidFill>
                  <a:prstClr val="white"/>
                </a:solidFill>
                <a:latin typeface="Segoe UI"/>
              </a:rPr>
              <a:t>Luvat ja pätevyydet</a:t>
            </a:r>
          </a:p>
        </p:txBody>
      </p:sp>
      <p:sp>
        <p:nvSpPr>
          <p:cNvPr id="14" name="Rectangle 13">
            <a:extLst>
              <a:ext uri="{FF2B5EF4-FFF2-40B4-BE49-F238E27FC236}">
                <a16:creationId xmlns:a16="http://schemas.microsoft.com/office/drawing/2014/main" id="{9E3BB571-CF4E-C607-2B68-01627A79DFBC}"/>
              </a:ext>
            </a:extLst>
          </p:cNvPr>
          <p:cNvSpPr/>
          <p:nvPr/>
        </p:nvSpPr>
        <p:spPr>
          <a:xfrm>
            <a:off x="2023955" y="2902794"/>
            <a:ext cx="647397" cy="459000"/>
          </a:xfrm>
          <a:prstGeom prst="rect">
            <a:avLst/>
          </a:prstGeom>
          <a:solidFill>
            <a:srgbClr val="73B17F"/>
          </a:solid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fi-FI" sz="750" kern="0" noProof="1">
                <a:solidFill>
                  <a:prstClr val="white"/>
                </a:solidFill>
                <a:latin typeface="Segoe UI"/>
              </a:rPr>
              <a:t>Rekrytointi</a:t>
            </a:r>
          </a:p>
        </p:txBody>
      </p:sp>
      <p:sp>
        <p:nvSpPr>
          <p:cNvPr id="15" name="Rectangle 14">
            <a:extLst>
              <a:ext uri="{FF2B5EF4-FFF2-40B4-BE49-F238E27FC236}">
                <a16:creationId xmlns:a16="http://schemas.microsoft.com/office/drawing/2014/main" id="{ADF64D78-9B52-08B6-6C02-5B5C9A1AA84D}"/>
              </a:ext>
            </a:extLst>
          </p:cNvPr>
          <p:cNvSpPr/>
          <p:nvPr/>
        </p:nvSpPr>
        <p:spPr>
          <a:xfrm>
            <a:off x="2028429" y="2395456"/>
            <a:ext cx="648000" cy="459000"/>
          </a:xfrm>
          <a:prstGeom prst="rect">
            <a:avLst/>
          </a:prstGeom>
          <a:solidFill>
            <a:srgbClr val="CFA175"/>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750" kern="0" noProof="1">
                <a:solidFill>
                  <a:prstClr val="white"/>
                </a:solidFill>
                <a:latin typeface="Segoe UI"/>
              </a:rPr>
              <a:t>Potentiaalien tunnistaminen</a:t>
            </a:r>
          </a:p>
        </p:txBody>
      </p:sp>
      <p:sp>
        <p:nvSpPr>
          <p:cNvPr id="16" name="Rectangle 15">
            <a:extLst>
              <a:ext uri="{FF2B5EF4-FFF2-40B4-BE49-F238E27FC236}">
                <a16:creationId xmlns:a16="http://schemas.microsoft.com/office/drawing/2014/main" id="{AF64059A-F21B-46F3-E432-C6144F67986F}"/>
              </a:ext>
            </a:extLst>
          </p:cNvPr>
          <p:cNvSpPr/>
          <p:nvPr/>
        </p:nvSpPr>
        <p:spPr>
          <a:xfrm>
            <a:off x="2718948" y="2395456"/>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750" kern="0" noProof="1">
                <a:solidFill>
                  <a:prstClr val="white"/>
                </a:solidFill>
                <a:latin typeface="Segoe UI"/>
              </a:rPr>
              <a:t>Henkilöstö-suunnittelu</a:t>
            </a:r>
          </a:p>
        </p:txBody>
      </p:sp>
      <p:sp>
        <p:nvSpPr>
          <p:cNvPr id="17" name="Rectangle 16">
            <a:extLst>
              <a:ext uri="{FF2B5EF4-FFF2-40B4-BE49-F238E27FC236}">
                <a16:creationId xmlns:a16="http://schemas.microsoft.com/office/drawing/2014/main" id="{7DA9A966-EF79-D337-8412-49D48FAB6F79}"/>
              </a:ext>
            </a:extLst>
          </p:cNvPr>
          <p:cNvSpPr/>
          <p:nvPr/>
        </p:nvSpPr>
        <p:spPr>
          <a:xfrm>
            <a:off x="2718948" y="2902794"/>
            <a:ext cx="648000" cy="459000"/>
          </a:xfrm>
          <a:prstGeom prst="rect">
            <a:avLst/>
          </a:prstGeom>
          <a:solidFill>
            <a:srgbClr val="A03123"/>
          </a:solid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fi-FI" sz="750" kern="0" noProof="1">
                <a:solidFill>
                  <a:prstClr val="white"/>
                </a:solidFill>
                <a:latin typeface="Segoe UI"/>
              </a:rPr>
              <a:t>Koulutusten hallinta</a:t>
            </a:r>
          </a:p>
        </p:txBody>
      </p:sp>
      <p:sp>
        <p:nvSpPr>
          <p:cNvPr id="18" name="Rectangle 17">
            <a:extLst>
              <a:ext uri="{FF2B5EF4-FFF2-40B4-BE49-F238E27FC236}">
                <a16:creationId xmlns:a16="http://schemas.microsoft.com/office/drawing/2014/main" id="{ADFA9A60-1DC6-018D-D6F2-C7B8E4D77CCD}"/>
              </a:ext>
            </a:extLst>
          </p:cNvPr>
          <p:cNvSpPr/>
          <p:nvPr/>
        </p:nvSpPr>
        <p:spPr>
          <a:xfrm>
            <a:off x="2363988" y="3975808"/>
            <a:ext cx="648000" cy="459000"/>
          </a:xfrm>
          <a:prstGeom prst="rect">
            <a:avLst/>
          </a:prstGeom>
          <a:solidFill>
            <a:srgbClr val="A03123"/>
          </a:solid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fi-FI" sz="750" kern="0" noProof="1">
                <a:solidFill>
                  <a:prstClr val="white"/>
                </a:solidFill>
                <a:latin typeface="Segoe UI"/>
              </a:rPr>
              <a:t>Varhaisen tuen toimintamalli</a:t>
            </a:r>
          </a:p>
        </p:txBody>
      </p:sp>
      <p:sp>
        <p:nvSpPr>
          <p:cNvPr id="19" name="Rectangle 18">
            <a:extLst>
              <a:ext uri="{FF2B5EF4-FFF2-40B4-BE49-F238E27FC236}">
                <a16:creationId xmlns:a16="http://schemas.microsoft.com/office/drawing/2014/main" id="{EE5CA832-EA45-7FA2-E908-41C543D0CE2D}"/>
              </a:ext>
            </a:extLst>
          </p:cNvPr>
          <p:cNvSpPr/>
          <p:nvPr/>
        </p:nvSpPr>
        <p:spPr>
          <a:xfrm>
            <a:off x="3113011" y="3974538"/>
            <a:ext cx="648000" cy="459000"/>
          </a:xfrm>
          <a:prstGeom prst="rect">
            <a:avLst/>
          </a:prstGeom>
          <a:solidFill>
            <a:srgbClr val="A03123"/>
          </a:solid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fi-FI" sz="750" kern="0" noProof="1">
                <a:solidFill>
                  <a:prstClr val="white"/>
                </a:solidFill>
                <a:latin typeface="Segoe UI"/>
              </a:rPr>
              <a:t>Tukitoimen-piteiden hallinta</a:t>
            </a:r>
          </a:p>
        </p:txBody>
      </p:sp>
      <p:sp>
        <p:nvSpPr>
          <p:cNvPr id="20" name="Rectangle 19">
            <a:extLst>
              <a:ext uri="{FF2B5EF4-FFF2-40B4-BE49-F238E27FC236}">
                <a16:creationId xmlns:a16="http://schemas.microsoft.com/office/drawing/2014/main" id="{19338AF5-110C-F98C-309B-C421F59EEF53}"/>
              </a:ext>
            </a:extLst>
          </p:cNvPr>
          <p:cNvSpPr/>
          <p:nvPr/>
        </p:nvSpPr>
        <p:spPr>
          <a:xfrm>
            <a:off x="3864925" y="3974538"/>
            <a:ext cx="648000" cy="459000"/>
          </a:xfrm>
          <a:prstGeom prst="rect">
            <a:avLst/>
          </a:prstGeom>
          <a:solidFill>
            <a:srgbClr val="A03123"/>
          </a:solid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fi-FI" sz="750" kern="0" noProof="1">
                <a:solidFill>
                  <a:prstClr val="white"/>
                </a:solidFill>
                <a:latin typeface="Segoe UI"/>
              </a:rPr>
              <a:t>Työhyvin-vointikeskus-telut</a:t>
            </a:r>
          </a:p>
        </p:txBody>
      </p:sp>
      <p:sp>
        <p:nvSpPr>
          <p:cNvPr id="21" name="Rectangle 20">
            <a:extLst>
              <a:ext uri="{FF2B5EF4-FFF2-40B4-BE49-F238E27FC236}">
                <a16:creationId xmlns:a16="http://schemas.microsoft.com/office/drawing/2014/main" id="{F9714C03-88D1-2AF3-CC1F-D8185F0642EA}"/>
              </a:ext>
            </a:extLst>
          </p:cNvPr>
          <p:cNvSpPr/>
          <p:nvPr/>
        </p:nvSpPr>
        <p:spPr bwMode="auto">
          <a:xfrm>
            <a:off x="5098370" y="3709549"/>
            <a:ext cx="3073196" cy="816378"/>
          </a:xfrm>
          <a:prstGeom prst="rect">
            <a:avLst/>
          </a:prstGeom>
          <a:solidFill>
            <a:srgbClr val="6B7DA1"/>
          </a:solidFill>
          <a:ln w="9525" cap="flat" cmpd="sng" algn="ctr">
            <a:solidFill>
              <a:srgbClr val="525252"/>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marL="257175" indent="-257175" algn="ctr" fontAlgn="base">
              <a:lnSpc>
                <a:spcPct val="90000"/>
              </a:lnSpc>
              <a:spcBef>
                <a:spcPct val="20000"/>
              </a:spcBef>
              <a:spcAft>
                <a:spcPct val="0"/>
              </a:spcAft>
              <a:buClr>
                <a:srgbClr val="525252"/>
              </a:buClr>
              <a:defRPr/>
            </a:pPr>
            <a:r>
              <a:rPr lang="fi-FI" kern="0" noProof="1">
                <a:solidFill>
                  <a:prstClr val="white"/>
                </a:solidFill>
                <a:latin typeface="Segoe UI"/>
              </a:rPr>
              <a:t>Johtaminen</a:t>
            </a:r>
          </a:p>
        </p:txBody>
      </p:sp>
      <p:sp>
        <p:nvSpPr>
          <p:cNvPr id="22" name="Rectangle 21">
            <a:extLst>
              <a:ext uri="{FF2B5EF4-FFF2-40B4-BE49-F238E27FC236}">
                <a16:creationId xmlns:a16="http://schemas.microsoft.com/office/drawing/2014/main" id="{77F9935C-6208-4C31-3A86-36A4EDC5F73C}"/>
              </a:ext>
            </a:extLst>
          </p:cNvPr>
          <p:cNvSpPr/>
          <p:nvPr/>
        </p:nvSpPr>
        <p:spPr>
          <a:xfrm>
            <a:off x="5556125" y="3974538"/>
            <a:ext cx="648000" cy="459000"/>
          </a:xfrm>
          <a:prstGeom prst="rect">
            <a:avLst/>
          </a:prstGeom>
          <a:solidFill>
            <a:srgbClr val="A03123"/>
          </a:solid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fi-FI" sz="750" kern="0" noProof="1">
                <a:solidFill>
                  <a:prstClr val="white"/>
                </a:solidFill>
                <a:latin typeface="Segoe UI"/>
              </a:rPr>
              <a:t>Raportointi</a:t>
            </a:r>
          </a:p>
        </p:txBody>
      </p:sp>
      <p:sp>
        <p:nvSpPr>
          <p:cNvPr id="23" name="Rectangle 22">
            <a:extLst>
              <a:ext uri="{FF2B5EF4-FFF2-40B4-BE49-F238E27FC236}">
                <a16:creationId xmlns:a16="http://schemas.microsoft.com/office/drawing/2014/main" id="{0DA2A9F9-C141-3CBE-0999-EB46CD8DBFA9}"/>
              </a:ext>
            </a:extLst>
          </p:cNvPr>
          <p:cNvSpPr/>
          <p:nvPr/>
        </p:nvSpPr>
        <p:spPr>
          <a:xfrm>
            <a:off x="7054171" y="3975808"/>
            <a:ext cx="648000" cy="459000"/>
          </a:xfrm>
          <a:prstGeom prst="rect">
            <a:avLst/>
          </a:prstGeom>
          <a:solidFill>
            <a:srgbClr val="A03123"/>
          </a:solid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fi-FI" sz="750" kern="0" noProof="1">
                <a:solidFill>
                  <a:prstClr val="white"/>
                </a:solidFill>
                <a:latin typeface="Segoe UI"/>
              </a:rPr>
              <a:t>Riskien arviointi</a:t>
            </a:r>
          </a:p>
        </p:txBody>
      </p:sp>
      <p:sp>
        <p:nvSpPr>
          <p:cNvPr id="24" name="Rectangle 23">
            <a:extLst>
              <a:ext uri="{FF2B5EF4-FFF2-40B4-BE49-F238E27FC236}">
                <a16:creationId xmlns:a16="http://schemas.microsoft.com/office/drawing/2014/main" id="{C5012B91-F4A8-25EE-4E1D-B4FA7D778905}"/>
              </a:ext>
            </a:extLst>
          </p:cNvPr>
          <p:cNvSpPr/>
          <p:nvPr/>
        </p:nvSpPr>
        <p:spPr>
          <a:xfrm>
            <a:off x="5220941" y="1883421"/>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Organisaation ylläpito </a:t>
            </a:r>
          </a:p>
        </p:txBody>
      </p:sp>
      <p:sp>
        <p:nvSpPr>
          <p:cNvPr id="25" name="Rectangle 24">
            <a:extLst>
              <a:ext uri="{FF2B5EF4-FFF2-40B4-BE49-F238E27FC236}">
                <a16:creationId xmlns:a16="http://schemas.microsoft.com/office/drawing/2014/main" id="{AFA1F41F-5CAF-251F-D467-1CA77BDD8446}"/>
              </a:ext>
            </a:extLst>
          </p:cNvPr>
          <p:cNvSpPr/>
          <p:nvPr/>
        </p:nvSpPr>
        <p:spPr>
          <a:xfrm>
            <a:off x="5901572" y="1888117"/>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Toimenkuvan ylläpito</a:t>
            </a:r>
          </a:p>
        </p:txBody>
      </p:sp>
      <p:sp>
        <p:nvSpPr>
          <p:cNvPr id="26" name="Rectangle 25">
            <a:extLst>
              <a:ext uri="{FF2B5EF4-FFF2-40B4-BE49-F238E27FC236}">
                <a16:creationId xmlns:a16="http://schemas.microsoft.com/office/drawing/2014/main" id="{3A23142F-0DC3-528C-7D27-AE0AF274560B}"/>
              </a:ext>
            </a:extLst>
          </p:cNvPr>
          <p:cNvSpPr/>
          <p:nvPr/>
        </p:nvSpPr>
        <p:spPr>
          <a:xfrm>
            <a:off x="5220941" y="2395006"/>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Henkilötietojen ylläpito</a:t>
            </a:r>
          </a:p>
        </p:txBody>
      </p:sp>
      <p:sp>
        <p:nvSpPr>
          <p:cNvPr id="27" name="Rectangle 26">
            <a:extLst>
              <a:ext uri="{FF2B5EF4-FFF2-40B4-BE49-F238E27FC236}">
                <a16:creationId xmlns:a16="http://schemas.microsoft.com/office/drawing/2014/main" id="{AD3BD100-16DC-BFA5-E8D4-12DD341BB471}"/>
              </a:ext>
            </a:extLst>
          </p:cNvPr>
          <p:cNvSpPr/>
          <p:nvPr/>
        </p:nvSpPr>
        <p:spPr>
          <a:xfrm>
            <a:off x="5901572" y="2395006"/>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Palvelussuhde-tietojen ylläpito</a:t>
            </a:r>
          </a:p>
        </p:txBody>
      </p:sp>
      <p:sp>
        <p:nvSpPr>
          <p:cNvPr id="28" name="Rectangle 27">
            <a:extLst>
              <a:ext uri="{FF2B5EF4-FFF2-40B4-BE49-F238E27FC236}">
                <a16:creationId xmlns:a16="http://schemas.microsoft.com/office/drawing/2014/main" id="{29044DFA-A569-336A-C440-EA2FA553BE30}"/>
              </a:ext>
            </a:extLst>
          </p:cNvPr>
          <p:cNvSpPr/>
          <p:nvPr/>
        </p:nvSpPr>
        <p:spPr>
          <a:xfrm>
            <a:off x="5220941" y="2906590"/>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Työsopimusten</a:t>
            </a:r>
            <a:br>
              <a:rPr lang="fi-FI" sz="600" b="1" kern="0" noProof="1">
                <a:solidFill>
                  <a:prstClr val="white"/>
                </a:solidFill>
                <a:latin typeface="Segoe UI"/>
              </a:rPr>
            </a:br>
            <a:r>
              <a:rPr lang="fi-FI" sz="600" b="1" kern="0" noProof="1">
                <a:solidFill>
                  <a:prstClr val="white"/>
                </a:solidFill>
                <a:latin typeface="Segoe UI"/>
              </a:rPr>
              <a:t>hallinta</a:t>
            </a:r>
          </a:p>
        </p:txBody>
      </p:sp>
      <p:sp>
        <p:nvSpPr>
          <p:cNvPr id="29" name="Rectangle 28">
            <a:extLst>
              <a:ext uri="{FF2B5EF4-FFF2-40B4-BE49-F238E27FC236}">
                <a16:creationId xmlns:a16="http://schemas.microsoft.com/office/drawing/2014/main" id="{AF3FEA01-9261-C7C4-0C10-7AC988385BF2}"/>
              </a:ext>
            </a:extLst>
          </p:cNvPr>
          <p:cNvSpPr/>
          <p:nvPr/>
        </p:nvSpPr>
        <p:spPr>
          <a:xfrm>
            <a:off x="3525740" y="1888117"/>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Tavoitteiden assettaminen </a:t>
            </a:r>
          </a:p>
        </p:txBody>
      </p:sp>
      <p:sp>
        <p:nvSpPr>
          <p:cNvPr id="30" name="Rectangle 29">
            <a:extLst>
              <a:ext uri="{FF2B5EF4-FFF2-40B4-BE49-F238E27FC236}">
                <a16:creationId xmlns:a16="http://schemas.microsoft.com/office/drawing/2014/main" id="{E2003FE8-7606-A7BC-43B3-5A2AD5D5D716}"/>
              </a:ext>
            </a:extLst>
          </p:cNvPr>
          <p:cNvSpPr/>
          <p:nvPr/>
        </p:nvSpPr>
        <p:spPr>
          <a:xfrm>
            <a:off x="4217851" y="1883903"/>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Tavoitteiden </a:t>
            </a:r>
            <a:br>
              <a:rPr lang="fi-FI" sz="600" b="1" kern="0" noProof="1">
                <a:solidFill>
                  <a:prstClr val="white"/>
                </a:solidFill>
                <a:latin typeface="Segoe UI"/>
              </a:rPr>
            </a:br>
            <a:r>
              <a:rPr lang="fi-FI" sz="600" b="1" kern="0" noProof="1">
                <a:solidFill>
                  <a:prstClr val="white"/>
                </a:solidFill>
                <a:latin typeface="Segoe UI"/>
              </a:rPr>
              <a:t>seuranta </a:t>
            </a:r>
          </a:p>
        </p:txBody>
      </p:sp>
      <p:sp>
        <p:nvSpPr>
          <p:cNvPr id="31" name="Rectangle 30">
            <a:extLst>
              <a:ext uri="{FF2B5EF4-FFF2-40B4-BE49-F238E27FC236}">
                <a16:creationId xmlns:a16="http://schemas.microsoft.com/office/drawing/2014/main" id="{13038034-2807-AB80-7D8C-A15255CCC8BC}"/>
              </a:ext>
            </a:extLst>
          </p:cNvPr>
          <p:cNvSpPr/>
          <p:nvPr/>
        </p:nvSpPr>
        <p:spPr>
          <a:xfrm>
            <a:off x="3529526" y="2400152"/>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Suorituksen arviointi </a:t>
            </a:r>
          </a:p>
        </p:txBody>
      </p:sp>
      <p:grpSp>
        <p:nvGrpSpPr>
          <p:cNvPr id="32" name="Group 31">
            <a:extLst>
              <a:ext uri="{FF2B5EF4-FFF2-40B4-BE49-F238E27FC236}">
                <a16:creationId xmlns:a16="http://schemas.microsoft.com/office/drawing/2014/main" id="{9FDEBB20-A767-9B82-E0DE-1EE0A704FEE3}"/>
              </a:ext>
            </a:extLst>
          </p:cNvPr>
          <p:cNvGrpSpPr/>
          <p:nvPr/>
        </p:nvGrpSpPr>
        <p:grpSpPr>
          <a:xfrm>
            <a:off x="4221425" y="2400152"/>
            <a:ext cx="648000" cy="459000"/>
            <a:chOff x="2508492" y="456130"/>
            <a:chExt cx="574885" cy="569790"/>
          </a:xfrm>
          <a:solidFill>
            <a:srgbClr val="A03123"/>
          </a:solidFill>
        </p:grpSpPr>
        <p:sp>
          <p:nvSpPr>
            <p:cNvPr id="33" name="Rectangle 32">
              <a:extLst>
                <a:ext uri="{FF2B5EF4-FFF2-40B4-BE49-F238E27FC236}">
                  <a16:creationId xmlns:a16="http://schemas.microsoft.com/office/drawing/2014/main" id="{29E903B7-4733-7680-DDF0-63C180779B3E}"/>
                </a:ext>
              </a:extLst>
            </p:cNvPr>
            <p:cNvSpPr/>
            <p:nvPr/>
          </p:nvSpPr>
          <p:spPr>
            <a:xfrm>
              <a:off x="2508492" y="456130"/>
              <a:ext cx="574885" cy="569790"/>
            </a:xfrm>
            <a:prstGeom prst="rect">
              <a:avLst/>
            </a:prstGeom>
            <a:grpFill/>
            <a:ln>
              <a:noFill/>
            </a:ln>
            <a:effectLst>
              <a:outerShdw blurRad="40000" dist="23000" dir="5400000" rotWithShape="0">
                <a:srgbClr val="000000">
                  <a:alpha val="35000"/>
                </a:srgbClr>
              </a:outerShdw>
            </a:effectLst>
          </p:spPr>
          <p:txBody>
            <a:bodyPr/>
            <a:lstStyle/>
            <a:p>
              <a:endParaRPr lang="fi-FI"/>
            </a:p>
          </p:txBody>
        </p:sp>
        <p:sp>
          <p:nvSpPr>
            <p:cNvPr id="34" name="Rectangle 33">
              <a:extLst>
                <a:ext uri="{FF2B5EF4-FFF2-40B4-BE49-F238E27FC236}">
                  <a16:creationId xmlns:a16="http://schemas.microsoft.com/office/drawing/2014/main" id="{15A288DB-F01F-A6F7-1A36-BCF19CD38072}"/>
                </a:ext>
              </a:extLst>
            </p:cNvPr>
            <p:cNvSpPr/>
            <p:nvPr/>
          </p:nvSpPr>
          <p:spPr>
            <a:xfrm>
              <a:off x="2508492" y="456130"/>
              <a:ext cx="574885" cy="569790"/>
            </a:xfrm>
            <a:prstGeom prst="rect">
              <a:avLst/>
            </a:prstGeom>
            <a:grp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Palkitseminen </a:t>
              </a:r>
            </a:p>
          </p:txBody>
        </p:sp>
      </p:grpSp>
      <p:sp>
        <p:nvSpPr>
          <p:cNvPr id="35" name="Rectangle 34">
            <a:extLst>
              <a:ext uri="{FF2B5EF4-FFF2-40B4-BE49-F238E27FC236}">
                <a16:creationId xmlns:a16="http://schemas.microsoft.com/office/drawing/2014/main" id="{49EF682A-8AEB-CB84-B674-95A005928D31}"/>
              </a:ext>
            </a:extLst>
          </p:cNvPr>
          <p:cNvSpPr/>
          <p:nvPr/>
        </p:nvSpPr>
        <p:spPr>
          <a:xfrm>
            <a:off x="6729447" y="1883421"/>
            <a:ext cx="648000" cy="459000"/>
          </a:xfrm>
          <a:prstGeom prst="rect">
            <a:avLst/>
          </a:prstGeom>
          <a:solidFill>
            <a:srgbClr val="A03123"/>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Lomat ja poissaolot </a:t>
            </a:r>
          </a:p>
        </p:txBody>
      </p:sp>
      <p:sp>
        <p:nvSpPr>
          <p:cNvPr id="36" name="Rectangle 35">
            <a:extLst>
              <a:ext uri="{FF2B5EF4-FFF2-40B4-BE49-F238E27FC236}">
                <a16:creationId xmlns:a16="http://schemas.microsoft.com/office/drawing/2014/main" id="{A4E6D0BE-26ED-1375-4576-5A754CF80532}"/>
              </a:ext>
            </a:extLst>
          </p:cNvPr>
          <p:cNvSpPr/>
          <p:nvPr/>
        </p:nvSpPr>
        <p:spPr>
          <a:xfrm>
            <a:off x="6729447" y="2392597"/>
            <a:ext cx="648000" cy="459000"/>
          </a:xfrm>
          <a:prstGeom prst="rect">
            <a:avLst/>
          </a:prstGeom>
          <a:solidFill>
            <a:srgbClr val="73B17F"/>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Työajan-suunnittelu</a:t>
            </a:r>
          </a:p>
        </p:txBody>
      </p:sp>
      <p:sp>
        <p:nvSpPr>
          <p:cNvPr id="37" name="Rectangle 36">
            <a:extLst>
              <a:ext uri="{FF2B5EF4-FFF2-40B4-BE49-F238E27FC236}">
                <a16:creationId xmlns:a16="http://schemas.microsoft.com/office/drawing/2014/main" id="{6649D8E3-B46F-41D5-181A-D02F6D4FA81C}"/>
              </a:ext>
            </a:extLst>
          </p:cNvPr>
          <p:cNvSpPr/>
          <p:nvPr/>
        </p:nvSpPr>
        <p:spPr>
          <a:xfrm>
            <a:off x="7412620" y="2392597"/>
            <a:ext cx="648000" cy="459000"/>
          </a:xfrm>
          <a:prstGeom prst="rect">
            <a:avLst/>
          </a:prstGeom>
          <a:solidFill>
            <a:srgbClr val="73B17F"/>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Toteutunut työaika</a:t>
            </a:r>
          </a:p>
        </p:txBody>
      </p:sp>
      <p:sp>
        <p:nvSpPr>
          <p:cNvPr id="38" name="Rectangle 37">
            <a:extLst>
              <a:ext uri="{FF2B5EF4-FFF2-40B4-BE49-F238E27FC236}">
                <a16:creationId xmlns:a16="http://schemas.microsoft.com/office/drawing/2014/main" id="{47CCA26B-8C03-97CB-A587-BB5EB976215F}"/>
              </a:ext>
            </a:extLst>
          </p:cNvPr>
          <p:cNvSpPr/>
          <p:nvPr/>
        </p:nvSpPr>
        <p:spPr>
          <a:xfrm>
            <a:off x="7414174" y="2904823"/>
            <a:ext cx="648000" cy="459000"/>
          </a:xfrm>
          <a:prstGeom prst="rect">
            <a:avLst/>
          </a:prstGeom>
          <a:solidFill>
            <a:srgbClr val="73B17F"/>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Kiintiöiden hallinta</a:t>
            </a:r>
          </a:p>
        </p:txBody>
      </p:sp>
      <p:sp>
        <p:nvSpPr>
          <p:cNvPr id="39" name="Rectangle 38">
            <a:extLst>
              <a:ext uri="{FF2B5EF4-FFF2-40B4-BE49-F238E27FC236}">
                <a16:creationId xmlns:a16="http://schemas.microsoft.com/office/drawing/2014/main" id="{2D209E79-EDFB-80C9-DDAA-A5B00A8AA91C}"/>
              </a:ext>
            </a:extLst>
          </p:cNvPr>
          <p:cNvSpPr/>
          <p:nvPr/>
        </p:nvSpPr>
        <p:spPr>
          <a:xfrm>
            <a:off x="6729447" y="2906590"/>
            <a:ext cx="648000" cy="459000"/>
          </a:xfrm>
          <a:prstGeom prst="rect">
            <a:avLst/>
          </a:prstGeom>
          <a:solidFill>
            <a:srgbClr val="73B17F"/>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Matkahallinta</a:t>
            </a:r>
          </a:p>
        </p:txBody>
      </p:sp>
      <p:sp>
        <p:nvSpPr>
          <p:cNvPr id="40" name="Rectangle 39">
            <a:extLst>
              <a:ext uri="{FF2B5EF4-FFF2-40B4-BE49-F238E27FC236}">
                <a16:creationId xmlns:a16="http://schemas.microsoft.com/office/drawing/2014/main" id="{6C911CF5-DCEC-A633-7E13-ED468E75D6C1}"/>
              </a:ext>
            </a:extLst>
          </p:cNvPr>
          <p:cNvSpPr/>
          <p:nvPr/>
        </p:nvSpPr>
        <p:spPr>
          <a:xfrm>
            <a:off x="7413292" y="1888117"/>
            <a:ext cx="648000" cy="459000"/>
          </a:xfrm>
          <a:prstGeom prst="rect">
            <a:avLst/>
          </a:prstGeom>
          <a:solidFill>
            <a:srgbClr val="73B17F"/>
          </a:solidFill>
          <a:ln>
            <a:noFill/>
          </a:ln>
          <a:effectLst/>
        </p:spPr>
        <p:txBody>
          <a:bodyPr spcFirstLastPara="0" vert="horz" wrap="square" lIns="3810" tIns="3810" rIns="3810" bIns="3810" numCol="1" spcCol="1270" anchor="ctr" anchorCtr="0">
            <a:noAutofit/>
          </a:bodyPr>
          <a:lstStyle/>
          <a:p>
            <a:pPr algn="ctr" defTabSz="266700">
              <a:lnSpc>
                <a:spcPct val="90000"/>
              </a:lnSpc>
              <a:spcBef>
                <a:spcPct val="0"/>
              </a:spcBef>
              <a:spcAft>
                <a:spcPct val="35000"/>
              </a:spcAft>
              <a:defRPr/>
            </a:pPr>
            <a:r>
              <a:rPr lang="fi-FI" sz="600" b="1" kern="0" noProof="1">
                <a:solidFill>
                  <a:prstClr val="white"/>
                </a:solidFill>
                <a:latin typeface="Segoe UI"/>
              </a:rPr>
              <a:t>Työajan</a:t>
            </a:r>
            <a:br>
              <a:rPr lang="fi-FI" sz="600" b="1" kern="0" noProof="1">
                <a:solidFill>
                  <a:prstClr val="white"/>
                </a:solidFill>
                <a:latin typeface="Segoe UI"/>
              </a:rPr>
            </a:br>
            <a:r>
              <a:rPr lang="fi-FI" sz="600" b="1" kern="0" noProof="1">
                <a:solidFill>
                  <a:prstClr val="white"/>
                </a:solidFill>
                <a:latin typeface="Segoe UI"/>
              </a:rPr>
              <a:t>tulkinta</a:t>
            </a:r>
          </a:p>
        </p:txBody>
      </p:sp>
      <p:grpSp>
        <p:nvGrpSpPr>
          <p:cNvPr id="41" name="Group 40">
            <a:extLst>
              <a:ext uri="{FF2B5EF4-FFF2-40B4-BE49-F238E27FC236}">
                <a16:creationId xmlns:a16="http://schemas.microsoft.com/office/drawing/2014/main" id="{F687E70A-A30A-7953-E04D-9CCC0CCAF483}"/>
              </a:ext>
            </a:extLst>
          </p:cNvPr>
          <p:cNvGrpSpPr/>
          <p:nvPr/>
        </p:nvGrpSpPr>
        <p:grpSpPr>
          <a:xfrm>
            <a:off x="4794376" y="4677236"/>
            <a:ext cx="552678" cy="324036"/>
            <a:chOff x="1515027" y="608174"/>
            <a:chExt cx="766514" cy="759721"/>
          </a:xfrm>
          <a:solidFill>
            <a:srgbClr val="CFA175"/>
          </a:solidFill>
        </p:grpSpPr>
        <p:sp>
          <p:nvSpPr>
            <p:cNvPr id="42" name="Rectangle 41">
              <a:extLst>
                <a:ext uri="{FF2B5EF4-FFF2-40B4-BE49-F238E27FC236}">
                  <a16:creationId xmlns:a16="http://schemas.microsoft.com/office/drawing/2014/main" id="{5C867289-5346-E5B5-B311-4FEED8916B98}"/>
                </a:ext>
              </a:extLst>
            </p:cNvPr>
            <p:cNvSpPr/>
            <p:nvPr/>
          </p:nvSpPr>
          <p:spPr>
            <a:xfrm>
              <a:off x="1515027" y="608174"/>
              <a:ext cx="766514" cy="759721"/>
            </a:xfrm>
            <a:prstGeom prst="rect">
              <a:avLst/>
            </a:prstGeom>
            <a:grpFill/>
            <a:ln>
              <a:noFill/>
            </a:ln>
            <a:effectLst>
              <a:outerShdw blurRad="40000" dist="23000" dir="5400000" rotWithShape="0">
                <a:srgbClr val="000000">
                  <a:alpha val="35000"/>
                </a:srgbClr>
              </a:outerShdw>
            </a:effectLst>
          </p:spPr>
          <p:txBody>
            <a:bodyPr/>
            <a:lstStyle/>
            <a:p>
              <a:endParaRPr lang="fi-FI"/>
            </a:p>
          </p:txBody>
        </p:sp>
        <p:sp>
          <p:nvSpPr>
            <p:cNvPr id="43" name="Rectangle 42">
              <a:extLst>
                <a:ext uri="{FF2B5EF4-FFF2-40B4-BE49-F238E27FC236}">
                  <a16:creationId xmlns:a16="http://schemas.microsoft.com/office/drawing/2014/main" id="{074B6C16-CA4E-86AE-9C5F-3726F343BDCA}"/>
                </a:ext>
              </a:extLst>
            </p:cNvPr>
            <p:cNvSpPr/>
            <p:nvPr/>
          </p:nvSpPr>
          <p:spPr>
            <a:xfrm>
              <a:off x="1515027" y="608174"/>
              <a:ext cx="766514" cy="759721"/>
            </a:xfrm>
            <a:prstGeom prst="rect">
              <a:avLst/>
            </a:prstGeom>
            <a:grp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en-GB" sz="619" b="1" kern="0" err="1">
                  <a:solidFill>
                    <a:prstClr val="white"/>
                  </a:solidFill>
                  <a:latin typeface="Tahoma"/>
                </a:rPr>
                <a:t>Optio</a:t>
              </a:r>
              <a:r>
                <a:rPr lang="en-GB" sz="619" b="1" kern="0">
                  <a:solidFill>
                    <a:prstClr val="white"/>
                  </a:solidFill>
                  <a:latin typeface="Tahoma"/>
                </a:rPr>
                <a:t>, </a:t>
              </a:r>
              <a:r>
                <a:rPr lang="en-GB" sz="619" b="1" kern="0" err="1">
                  <a:solidFill>
                    <a:prstClr val="white"/>
                  </a:solidFill>
                  <a:latin typeface="Tahoma"/>
                </a:rPr>
                <a:t>toimittajalle</a:t>
              </a:r>
              <a:r>
                <a:rPr lang="en-GB" sz="619" b="1" kern="0">
                  <a:solidFill>
                    <a:prstClr val="white"/>
                  </a:solidFill>
                  <a:latin typeface="Tahoma"/>
                </a:rPr>
                <a:t> </a:t>
              </a:r>
              <a:r>
                <a:rPr lang="en-GB" sz="619" b="1" kern="0" err="1">
                  <a:solidFill>
                    <a:prstClr val="white"/>
                  </a:solidFill>
                  <a:latin typeface="Tahoma"/>
                </a:rPr>
                <a:t>pakollinen</a:t>
              </a:r>
              <a:r>
                <a:rPr lang="en-GB" sz="619" b="1" kern="0">
                  <a:solidFill>
                    <a:prstClr val="white"/>
                  </a:solidFill>
                  <a:latin typeface="Tahoma"/>
                </a:rPr>
                <a:t> </a:t>
              </a:r>
            </a:p>
          </p:txBody>
        </p:sp>
      </p:grpSp>
      <p:grpSp>
        <p:nvGrpSpPr>
          <p:cNvPr id="44" name="Group 43">
            <a:extLst>
              <a:ext uri="{FF2B5EF4-FFF2-40B4-BE49-F238E27FC236}">
                <a16:creationId xmlns:a16="http://schemas.microsoft.com/office/drawing/2014/main" id="{F0096DA8-502B-7122-2D32-B6DDCA066F9F}"/>
              </a:ext>
            </a:extLst>
          </p:cNvPr>
          <p:cNvGrpSpPr/>
          <p:nvPr/>
        </p:nvGrpSpPr>
        <p:grpSpPr>
          <a:xfrm>
            <a:off x="4178393" y="4677236"/>
            <a:ext cx="552679" cy="324036"/>
            <a:chOff x="1515026" y="608174"/>
            <a:chExt cx="766515" cy="759721"/>
          </a:xfrm>
          <a:solidFill>
            <a:srgbClr val="960000"/>
          </a:solidFill>
        </p:grpSpPr>
        <p:sp>
          <p:nvSpPr>
            <p:cNvPr id="45" name="Rectangle 44">
              <a:extLst>
                <a:ext uri="{FF2B5EF4-FFF2-40B4-BE49-F238E27FC236}">
                  <a16:creationId xmlns:a16="http://schemas.microsoft.com/office/drawing/2014/main" id="{63846880-3A86-B04A-B823-2CD90D1B890B}"/>
                </a:ext>
              </a:extLst>
            </p:cNvPr>
            <p:cNvSpPr/>
            <p:nvPr/>
          </p:nvSpPr>
          <p:spPr>
            <a:xfrm>
              <a:off x="1515027" y="608174"/>
              <a:ext cx="766514" cy="759721"/>
            </a:xfrm>
            <a:prstGeom prst="rect">
              <a:avLst/>
            </a:prstGeom>
            <a:grpFill/>
            <a:ln>
              <a:noFill/>
            </a:ln>
            <a:effectLst>
              <a:outerShdw blurRad="40000" dist="23000" dir="5400000" rotWithShape="0">
                <a:srgbClr val="000000">
                  <a:alpha val="35000"/>
                </a:srgbClr>
              </a:outerShdw>
            </a:effectLst>
          </p:spPr>
          <p:txBody>
            <a:bodyPr/>
            <a:lstStyle/>
            <a:p>
              <a:endParaRPr lang="fi-FI"/>
            </a:p>
          </p:txBody>
        </p:sp>
        <p:sp>
          <p:nvSpPr>
            <p:cNvPr id="46" name="Rectangle 45">
              <a:extLst>
                <a:ext uri="{FF2B5EF4-FFF2-40B4-BE49-F238E27FC236}">
                  <a16:creationId xmlns:a16="http://schemas.microsoft.com/office/drawing/2014/main" id="{21F8C191-B58E-5C37-3578-A4127383E050}"/>
                </a:ext>
              </a:extLst>
            </p:cNvPr>
            <p:cNvSpPr/>
            <p:nvPr/>
          </p:nvSpPr>
          <p:spPr>
            <a:xfrm>
              <a:off x="1515026" y="608174"/>
              <a:ext cx="766514" cy="759721"/>
            </a:xfrm>
            <a:prstGeom prst="rect">
              <a:avLst/>
            </a:prstGeom>
            <a:grp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en-GB" sz="619" b="1" kern="0" err="1">
                  <a:solidFill>
                    <a:prstClr val="white"/>
                  </a:solidFill>
                  <a:latin typeface="Tahoma"/>
                </a:rPr>
                <a:t>Pakollinen</a:t>
              </a:r>
              <a:r>
                <a:rPr lang="en-GB" sz="619" b="1" kern="0">
                  <a:solidFill>
                    <a:prstClr val="white"/>
                  </a:solidFill>
                  <a:latin typeface="Tahoma"/>
                </a:rPr>
                <a:t> </a:t>
              </a:r>
            </a:p>
          </p:txBody>
        </p:sp>
      </p:grpSp>
      <p:grpSp>
        <p:nvGrpSpPr>
          <p:cNvPr id="47" name="Group 46">
            <a:extLst>
              <a:ext uri="{FF2B5EF4-FFF2-40B4-BE49-F238E27FC236}">
                <a16:creationId xmlns:a16="http://schemas.microsoft.com/office/drawing/2014/main" id="{657C99BB-78D6-6626-EB43-30BC102B1149}"/>
              </a:ext>
            </a:extLst>
          </p:cNvPr>
          <p:cNvGrpSpPr/>
          <p:nvPr/>
        </p:nvGrpSpPr>
        <p:grpSpPr>
          <a:xfrm>
            <a:off x="5410358" y="4680491"/>
            <a:ext cx="552678" cy="324036"/>
            <a:chOff x="1515027" y="608174"/>
            <a:chExt cx="766514" cy="759721"/>
          </a:xfrm>
          <a:solidFill>
            <a:srgbClr val="73B17F"/>
          </a:solidFill>
        </p:grpSpPr>
        <p:sp>
          <p:nvSpPr>
            <p:cNvPr id="48" name="Rectangle 47">
              <a:extLst>
                <a:ext uri="{FF2B5EF4-FFF2-40B4-BE49-F238E27FC236}">
                  <a16:creationId xmlns:a16="http://schemas.microsoft.com/office/drawing/2014/main" id="{B61B6F63-9784-DEFB-B463-5D06229B9153}"/>
                </a:ext>
              </a:extLst>
            </p:cNvPr>
            <p:cNvSpPr/>
            <p:nvPr/>
          </p:nvSpPr>
          <p:spPr>
            <a:xfrm>
              <a:off x="1515027" y="608174"/>
              <a:ext cx="766514" cy="759721"/>
            </a:xfrm>
            <a:prstGeom prst="rect">
              <a:avLst/>
            </a:prstGeom>
            <a:grpFill/>
            <a:ln>
              <a:noFill/>
            </a:ln>
            <a:effectLst>
              <a:outerShdw blurRad="40000" dist="23000" dir="5400000" rotWithShape="0">
                <a:srgbClr val="000000">
                  <a:alpha val="35000"/>
                </a:srgbClr>
              </a:outerShdw>
            </a:effectLst>
          </p:spPr>
          <p:txBody>
            <a:bodyPr/>
            <a:lstStyle/>
            <a:p>
              <a:endParaRPr lang="fi-FI"/>
            </a:p>
          </p:txBody>
        </p:sp>
        <p:sp>
          <p:nvSpPr>
            <p:cNvPr id="49" name="Rectangle 48">
              <a:extLst>
                <a:ext uri="{FF2B5EF4-FFF2-40B4-BE49-F238E27FC236}">
                  <a16:creationId xmlns:a16="http://schemas.microsoft.com/office/drawing/2014/main" id="{17769BE9-DB56-B98A-8509-7131AB0B833A}"/>
                </a:ext>
              </a:extLst>
            </p:cNvPr>
            <p:cNvSpPr/>
            <p:nvPr/>
          </p:nvSpPr>
          <p:spPr>
            <a:xfrm>
              <a:off x="1515027" y="608174"/>
              <a:ext cx="766514" cy="759721"/>
            </a:xfrm>
            <a:prstGeom prst="rect">
              <a:avLst/>
            </a:prstGeom>
            <a:grpFill/>
            <a:ln>
              <a:noFill/>
            </a:ln>
            <a:effectLst/>
          </p:spPr>
          <p:txBody>
            <a:bodyPr spcFirstLastPara="0" vert="horz" wrap="square" lIns="3929" tIns="3929" rIns="3929" bIns="3929" numCol="1" spcCol="1270" anchor="ctr" anchorCtr="0">
              <a:noAutofit/>
            </a:bodyPr>
            <a:lstStyle/>
            <a:p>
              <a:pPr algn="ctr" defTabSz="275035">
                <a:lnSpc>
                  <a:spcPct val="90000"/>
                </a:lnSpc>
                <a:spcBef>
                  <a:spcPct val="0"/>
                </a:spcBef>
                <a:spcAft>
                  <a:spcPct val="35000"/>
                </a:spcAft>
                <a:defRPr/>
              </a:pPr>
              <a:r>
                <a:rPr lang="en-GB" sz="619" b="1" kern="0" err="1">
                  <a:solidFill>
                    <a:prstClr val="white"/>
                  </a:solidFill>
                  <a:latin typeface="Tahoma"/>
                </a:rPr>
                <a:t>Optio</a:t>
              </a:r>
              <a:r>
                <a:rPr lang="en-GB" sz="619" b="1" kern="0">
                  <a:solidFill>
                    <a:prstClr val="white"/>
                  </a:solidFill>
                  <a:latin typeface="Tahoma"/>
                </a:rPr>
                <a:t>, </a:t>
              </a:r>
              <a:r>
                <a:rPr lang="en-GB" sz="619" b="1" kern="0" err="1">
                  <a:solidFill>
                    <a:prstClr val="white"/>
                  </a:solidFill>
                  <a:latin typeface="Tahoma"/>
                </a:rPr>
                <a:t>toimittajalle</a:t>
              </a:r>
              <a:r>
                <a:rPr lang="en-GB" sz="619" b="1" kern="0">
                  <a:solidFill>
                    <a:prstClr val="white"/>
                  </a:solidFill>
                  <a:latin typeface="Tahoma"/>
                </a:rPr>
                <a:t> </a:t>
              </a:r>
              <a:r>
                <a:rPr lang="en-GB" sz="619" b="1" kern="0" err="1">
                  <a:solidFill>
                    <a:prstClr val="white"/>
                  </a:solidFill>
                  <a:latin typeface="Tahoma"/>
                </a:rPr>
                <a:t>valinnainen</a:t>
              </a:r>
              <a:r>
                <a:rPr lang="en-GB" sz="619" b="1" kern="0">
                  <a:solidFill>
                    <a:prstClr val="white"/>
                  </a:solidFill>
                  <a:latin typeface="Tahoma"/>
                </a:rPr>
                <a:t> </a:t>
              </a:r>
            </a:p>
          </p:txBody>
        </p:sp>
      </p:grpSp>
      <p:sp>
        <p:nvSpPr>
          <p:cNvPr id="51" name="Rectangle: Rounded Corners 50">
            <a:extLst>
              <a:ext uri="{FF2B5EF4-FFF2-40B4-BE49-F238E27FC236}">
                <a16:creationId xmlns:a16="http://schemas.microsoft.com/office/drawing/2014/main" id="{DEF04EF2-46B0-F3AB-39D3-A7116E4344F1}"/>
              </a:ext>
            </a:extLst>
          </p:cNvPr>
          <p:cNvSpPr/>
          <p:nvPr/>
        </p:nvSpPr>
        <p:spPr>
          <a:xfrm rot="21091158">
            <a:off x="3378015" y="3067200"/>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40501045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6D057334-09D4-C1B9-4576-610A287F176B}"/>
              </a:ext>
            </a:extLst>
          </p:cNvPr>
          <p:cNvGraphicFramePr>
            <a:graphicFrameLocks noGrp="1"/>
          </p:cNvGraphicFramePr>
          <p:nvPr>
            <p:ph idx="1"/>
            <p:extLst>
              <p:ext uri="{D42A27DB-BD31-4B8C-83A1-F6EECF244321}">
                <p14:modId xmlns:p14="http://schemas.microsoft.com/office/powerpoint/2010/main" val="3115624166"/>
              </p:ext>
            </p:extLst>
          </p:nvPr>
        </p:nvGraphicFramePr>
        <p:xfrm>
          <a:off x="674688" y="903288"/>
          <a:ext cx="7775574" cy="2194560"/>
        </p:xfrm>
        <a:graphic>
          <a:graphicData uri="http://schemas.openxmlformats.org/drawingml/2006/table">
            <a:tbl>
              <a:tblPr firstRow="1" bandRow="1">
                <a:tableStyleId>{21E4AEA4-8DFA-4A89-87EB-49C32662AFE0}</a:tableStyleId>
              </a:tblPr>
              <a:tblGrid>
                <a:gridCol w="2628236">
                  <a:extLst>
                    <a:ext uri="{9D8B030D-6E8A-4147-A177-3AD203B41FA5}">
                      <a16:colId xmlns:a16="http://schemas.microsoft.com/office/drawing/2014/main" val="550742439"/>
                    </a:ext>
                  </a:extLst>
                </a:gridCol>
                <a:gridCol w="5147338">
                  <a:extLst>
                    <a:ext uri="{9D8B030D-6E8A-4147-A177-3AD203B41FA5}">
                      <a16:colId xmlns:a16="http://schemas.microsoft.com/office/drawing/2014/main" val="3971183199"/>
                    </a:ext>
                  </a:extLst>
                </a:gridCol>
              </a:tblGrid>
              <a:tr h="0">
                <a:tc>
                  <a:txBody>
                    <a:bodyPr/>
                    <a:lstStyle/>
                    <a:p>
                      <a:r>
                        <a:rPr lang="fi-FI" sz="1200"/>
                        <a:t>Rooli</a:t>
                      </a:r>
                    </a:p>
                  </a:txBody>
                  <a:tcPr/>
                </a:tc>
                <a:tc>
                  <a:txBody>
                    <a:bodyPr/>
                    <a:lstStyle/>
                    <a:p>
                      <a:r>
                        <a:rPr lang="fi-FI" sz="1200"/>
                        <a:t>Kuvaus roolista ja roolin käyttöoikeuksista</a:t>
                      </a:r>
                    </a:p>
                  </a:txBody>
                  <a:tcPr/>
                </a:tc>
                <a:extLst>
                  <a:ext uri="{0D108BD9-81ED-4DB2-BD59-A6C34878D82A}">
                    <a16:rowId xmlns:a16="http://schemas.microsoft.com/office/drawing/2014/main" val="996659939"/>
                  </a:ext>
                </a:extLst>
              </a:tr>
              <a:tr h="0">
                <a:tc>
                  <a:txBody>
                    <a:bodyPr/>
                    <a:lstStyle/>
                    <a:p>
                      <a:r>
                        <a:rPr lang="fi-FI" sz="1200" b="1"/>
                        <a:t>&lt;rooli 1&gt;</a:t>
                      </a:r>
                    </a:p>
                  </a:txBody>
                  <a:tcPr/>
                </a:tc>
                <a:tc>
                  <a:txBody>
                    <a:bodyPr/>
                    <a:lstStyle/>
                    <a:p>
                      <a:r>
                        <a:rPr lang="fi-FI" sz="1200"/>
                        <a:t>&lt;kuvaus 1&gt;</a:t>
                      </a:r>
                    </a:p>
                  </a:txBody>
                  <a:tcPr/>
                </a:tc>
                <a:extLst>
                  <a:ext uri="{0D108BD9-81ED-4DB2-BD59-A6C34878D82A}">
                    <a16:rowId xmlns:a16="http://schemas.microsoft.com/office/drawing/2014/main" val="3307639373"/>
                  </a:ext>
                </a:extLst>
              </a:tr>
              <a:tr h="0">
                <a:tc>
                  <a:txBody>
                    <a:bodyPr/>
                    <a:lstStyle/>
                    <a:p>
                      <a:r>
                        <a:rPr lang="fi-FI" sz="1200" b="1"/>
                        <a:t>&lt;rooli 2&gt;</a:t>
                      </a:r>
                    </a:p>
                  </a:txBody>
                  <a:tcPr/>
                </a:tc>
                <a:tc>
                  <a:txBody>
                    <a:bodyPr/>
                    <a:lstStyle/>
                    <a:p>
                      <a:r>
                        <a:rPr lang="fi-FI" sz="1200"/>
                        <a:t>&lt;kuvaus 2&gt;</a:t>
                      </a:r>
                    </a:p>
                  </a:txBody>
                  <a:tcPr/>
                </a:tc>
                <a:extLst>
                  <a:ext uri="{0D108BD9-81ED-4DB2-BD59-A6C34878D82A}">
                    <a16:rowId xmlns:a16="http://schemas.microsoft.com/office/drawing/2014/main" val="1764152949"/>
                  </a:ext>
                </a:extLst>
              </a:tr>
              <a:tr h="0">
                <a:tc>
                  <a:txBody>
                    <a:bodyPr/>
                    <a:lstStyle/>
                    <a:p>
                      <a:endParaRPr lang="fi-FI" sz="1200" b="1"/>
                    </a:p>
                  </a:txBody>
                  <a:tcPr/>
                </a:tc>
                <a:tc>
                  <a:txBody>
                    <a:bodyPr/>
                    <a:lstStyle/>
                    <a:p>
                      <a:endParaRPr lang="fi-FI" sz="1200"/>
                    </a:p>
                  </a:txBody>
                  <a:tcPr/>
                </a:tc>
                <a:extLst>
                  <a:ext uri="{0D108BD9-81ED-4DB2-BD59-A6C34878D82A}">
                    <a16:rowId xmlns:a16="http://schemas.microsoft.com/office/drawing/2014/main" val="137026250"/>
                  </a:ext>
                </a:extLst>
              </a:tr>
              <a:tr h="0">
                <a:tc>
                  <a:txBody>
                    <a:bodyPr/>
                    <a:lstStyle/>
                    <a:p>
                      <a:endParaRPr lang="fi-FI" sz="1200" b="1"/>
                    </a:p>
                  </a:txBody>
                  <a:tcPr/>
                </a:tc>
                <a:tc>
                  <a:txBody>
                    <a:bodyPr/>
                    <a:lstStyle/>
                    <a:p>
                      <a:endParaRPr lang="fi-FI" sz="1200"/>
                    </a:p>
                  </a:txBody>
                  <a:tcPr/>
                </a:tc>
                <a:extLst>
                  <a:ext uri="{0D108BD9-81ED-4DB2-BD59-A6C34878D82A}">
                    <a16:rowId xmlns:a16="http://schemas.microsoft.com/office/drawing/2014/main" val="75904288"/>
                  </a:ext>
                </a:extLst>
              </a:tr>
              <a:tr h="0">
                <a:tc>
                  <a:txBody>
                    <a:bodyPr/>
                    <a:lstStyle/>
                    <a:p>
                      <a:endParaRPr lang="fi-FI" sz="1200" b="1"/>
                    </a:p>
                  </a:txBody>
                  <a:tcPr/>
                </a:tc>
                <a:tc>
                  <a:txBody>
                    <a:bodyPr/>
                    <a:lstStyle/>
                    <a:p>
                      <a:endParaRPr lang="fi-FI" sz="1200"/>
                    </a:p>
                  </a:txBody>
                  <a:tcPr/>
                </a:tc>
                <a:extLst>
                  <a:ext uri="{0D108BD9-81ED-4DB2-BD59-A6C34878D82A}">
                    <a16:rowId xmlns:a16="http://schemas.microsoft.com/office/drawing/2014/main" val="975621551"/>
                  </a:ext>
                </a:extLst>
              </a:tr>
              <a:tr h="0">
                <a:tc>
                  <a:txBody>
                    <a:bodyPr/>
                    <a:lstStyle/>
                    <a:p>
                      <a:endParaRPr lang="fi-FI" sz="1200" b="1"/>
                    </a:p>
                  </a:txBody>
                  <a:tcPr/>
                </a:tc>
                <a:tc>
                  <a:txBody>
                    <a:bodyPr/>
                    <a:lstStyle/>
                    <a:p>
                      <a:endParaRPr lang="fi-FI" sz="1200"/>
                    </a:p>
                  </a:txBody>
                  <a:tcPr/>
                </a:tc>
                <a:extLst>
                  <a:ext uri="{0D108BD9-81ED-4DB2-BD59-A6C34878D82A}">
                    <a16:rowId xmlns:a16="http://schemas.microsoft.com/office/drawing/2014/main" val="2420356801"/>
                  </a:ext>
                </a:extLst>
              </a:tr>
              <a:tr h="0">
                <a:tc>
                  <a:txBody>
                    <a:bodyPr/>
                    <a:lstStyle/>
                    <a:p>
                      <a:endParaRPr lang="fi-FI" sz="1200" b="1"/>
                    </a:p>
                  </a:txBody>
                  <a:tcPr/>
                </a:tc>
                <a:tc>
                  <a:txBody>
                    <a:bodyPr/>
                    <a:lstStyle/>
                    <a:p>
                      <a:endParaRPr lang="fi-FI" sz="1200" dirty="0"/>
                    </a:p>
                  </a:txBody>
                  <a:tcPr/>
                </a:tc>
                <a:extLst>
                  <a:ext uri="{0D108BD9-81ED-4DB2-BD59-A6C34878D82A}">
                    <a16:rowId xmlns:a16="http://schemas.microsoft.com/office/drawing/2014/main" val="1018431666"/>
                  </a:ext>
                </a:extLst>
              </a:tr>
            </a:tbl>
          </a:graphicData>
        </a:graphic>
      </p:graphicFrame>
      <p:sp>
        <p:nvSpPr>
          <p:cNvPr id="3" name="Slide Number Placeholder 2">
            <a:extLst>
              <a:ext uri="{FF2B5EF4-FFF2-40B4-BE49-F238E27FC236}">
                <a16:creationId xmlns:a16="http://schemas.microsoft.com/office/drawing/2014/main" id="{348E11C7-717F-8630-9BFD-A92AE56A5E5C}"/>
              </a:ext>
            </a:extLst>
          </p:cNvPr>
          <p:cNvSpPr>
            <a:spLocks noGrp="1"/>
          </p:cNvSpPr>
          <p:nvPr>
            <p:ph type="sldNum" sz="quarter" idx="12"/>
          </p:nvPr>
        </p:nvSpPr>
        <p:spPr/>
        <p:txBody>
          <a:bodyPr/>
          <a:lstStyle/>
          <a:p>
            <a:fld id="{DDE9422E-AB18-498F-A7FF-179425C9812D}" type="slidenum">
              <a:rPr lang="fi-FI" smtClean="0"/>
              <a:pPr/>
              <a:t>15</a:t>
            </a:fld>
            <a:endParaRPr lang="fi-FI"/>
          </a:p>
        </p:txBody>
      </p:sp>
      <p:sp>
        <p:nvSpPr>
          <p:cNvPr id="4" name="Title 3">
            <a:extLst>
              <a:ext uri="{FF2B5EF4-FFF2-40B4-BE49-F238E27FC236}">
                <a16:creationId xmlns:a16="http://schemas.microsoft.com/office/drawing/2014/main" id="{48FC3730-75DF-2C68-4388-80A5F2829F40}"/>
              </a:ext>
            </a:extLst>
          </p:cNvPr>
          <p:cNvSpPr>
            <a:spLocks noGrp="1"/>
          </p:cNvSpPr>
          <p:nvPr>
            <p:ph type="title"/>
          </p:nvPr>
        </p:nvSpPr>
        <p:spPr>
          <a:xfrm>
            <a:off x="158699" y="120655"/>
            <a:ext cx="8853210" cy="675000"/>
          </a:xfrm>
        </p:spPr>
        <p:txBody>
          <a:bodyPr>
            <a:normAutofit/>
          </a:bodyPr>
          <a:lstStyle/>
          <a:p>
            <a:pPr algn="ctr"/>
            <a:r>
              <a:rPr lang="fi-FI" sz="2000" dirty="0">
                <a:solidFill>
                  <a:schemeClr val="accent2">
                    <a:lumMod val="50000"/>
                  </a:schemeClr>
                </a:solidFill>
              </a:rPr>
              <a:t>Keskeiset käyttäjäroolit</a:t>
            </a:r>
          </a:p>
        </p:txBody>
      </p:sp>
      <p:sp>
        <p:nvSpPr>
          <p:cNvPr id="6" name="Callout: Bent Line 5">
            <a:extLst>
              <a:ext uri="{FF2B5EF4-FFF2-40B4-BE49-F238E27FC236}">
                <a16:creationId xmlns:a16="http://schemas.microsoft.com/office/drawing/2014/main" id="{C4D2E8A9-8E53-DEC8-DC4B-E751A436C4A0}"/>
              </a:ext>
            </a:extLst>
          </p:cNvPr>
          <p:cNvSpPr/>
          <p:nvPr/>
        </p:nvSpPr>
        <p:spPr>
          <a:xfrm>
            <a:off x="7666979" y="2008978"/>
            <a:ext cx="1344930" cy="1000229"/>
          </a:xfrm>
          <a:prstGeom prst="borderCallout2">
            <a:avLst>
              <a:gd name="adj1" fmla="val 18750"/>
              <a:gd name="adj2" fmla="val -8333"/>
              <a:gd name="adj3" fmla="val 18750"/>
              <a:gd name="adj4" fmla="val -16667"/>
              <a:gd name="adj5" fmla="val -15505"/>
              <a:gd name="adj6" fmla="val -57213"/>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a:t>Taulukon lisäksi suositellaan visuaalista kuvausta – erityisesti jos on useita sisäisiä ja ulkoisia rooleja</a:t>
            </a:r>
          </a:p>
        </p:txBody>
      </p:sp>
    </p:spTree>
    <p:extLst>
      <p:ext uri="{BB962C8B-B14F-4D97-AF65-F5344CB8AC3E}">
        <p14:creationId xmlns:p14="http://schemas.microsoft.com/office/powerpoint/2010/main" val="699308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2A4682D-AC82-F987-D20A-2FEC6FFF7926}"/>
              </a:ext>
            </a:extLst>
          </p:cNvPr>
          <p:cNvSpPr>
            <a:spLocks noGrp="1"/>
          </p:cNvSpPr>
          <p:nvPr>
            <p:ph type="sldNum" sz="quarter" idx="12"/>
          </p:nvPr>
        </p:nvSpPr>
        <p:spPr/>
        <p:txBody>
          <a:bodyPr/>
          <a:lstStyle/>
          <a:p>
            <a:fld id="{DDE9422E-AB18-498F-A7FF-179425C9812D}" type="slidenum">
              <a:rPr lang="fi-FI" smtClean="0"/>
              <a:pPr/>
              <a:t>16</a:t>
            </a:fld>
            <a:endParaRPr lang="fi-FI"/>
          </a:p>
        </p:txBody>
      </p:sp>
      <p:sp>
        <p:nvSpPr>
          <p:cNvPr id="4" name="Title 3">
            <a:extLst>
              <a:ext uri="{FF2B5EF4-FFF2-40B4-BE49-F238E27FC236}">
                <a16:creationId xmlns:a16="http://schemas.microsoft.com/office/drawing/2014/main" id="{3A2C8565-6CDB-1828-745D-F199CA803466}"/>
              </a:ext>
            </a:extLst>
          </p:cNvPr>
          <p:cNvSpPr>
            <a:spLocks noGrp="1"/>
          </p:cNvSpPr>
          <p:nvPr>
            <p:ph type="title"/>
          </p:nvPr>
        </p:nvSpPr>
        <p:spPr>
          <a:xfrm>
            <a:off x="98241" y="120655"/>
            <a:ext cx="8873229" cy="675000"/>
          </a:xfrm>
        </p:spPr>
        <p:txBody>
          <a:bodyPr>
            <a:normAutofit/>
          </a:bodyPr>
          <a:lstStyle/>
          <a:p>
            <a:pPr algn="ctr"/>
            <a:r>
              <a:rPr lang="fi-FI" sz="2000" dirty="0">
                <a:solidFill>
                  <a:schemeClr val="accent2">
                    <a:lumMod val="50000"/>
                  </a:schemeClr>
                </a:solidFill>
              </a:rPr>
              <a:t>Esimerkki: hankintajärjestelmän roolikartta</a:t>
            </a:r>
          </a:p>
        </p:txBody>
      </p:sp>
      <p:graphicFrame>
        <p:nvGraphicFramePr>
          <p:cNvPr id="5" name="Content Placeholder 4">
            <a:extLst>
              <a:ext uri="{FF2B5EF4-FFF2-40B4-BE49-F238E27FC236}">
                <a16:creationId xmlns:a16="http://schemas.microsoft.com/office/drawing/2014/main" id="{208EACE0-A91D-FAED-F952-59F5EF5A2B46}"/>
              </a:ext>
            </a:extLst>
          </p:cNvPr>
          <p:cNvGraphicFramePr>
            <a:graphicFrameLocks/>
          </p:cNvGraphicFramePr>
          <p:nvPr/>
        </p:nvGraphicFramePr>
        <p:xfrm>
          <a:off x="1485605" y="1165251"/>
          <a:ext cx="6480572" cy="36921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oup 5">
            <a:extLst>
              <a:ext uri="{FF2B5EF4-FFF2-40B4-BE49-F238E27FC236}">
                <a16:creationId xmlns:a16="http://schemas.microsoft.com/office/drawing/2014/main" id="{93D2BDE0-DCC4-1124-2839-7F1A150F3DE1}"/>
              </a:ext>
            </a:extLst>
          </p:cNvPr>
          <p:cNvGrpSpPr/>
          <p:nvPr/>
        </p:nvGrpSpPr>
        <p:grpSpPr>
          <a:xfrm>
            <a:off x="1863833" y="1077406"/>
            <a:ext cx="237954" cy="336536"/>
            <a:chOff x="1878473" y="1865266"/>
            <a:chExt cx="464746" cy="657287"/>
          </a:xfrm>
        </p:grpSpPr>
        <p:grpSp>
          <p:nvGrpSpPr>
            <p:cNvPr id="7" name="Group 399">
              <a:extLst>
                <a:ext uri="{FF2B5EF4-FFF2-40B4-BE49-F238E27FC236}">
                  <a16:creationId xmlns:a16="http://schemas.microsoft.com/office/drawing/2014/main" id="{6EB3884C-A9C0-3B0C-C896-4A6667E1FADA}"/>
                </a:ext>
              </a:extLst>
            </p:cNvPr>
            <p:cNvGrpSpPr>
              <a:grpSpLocks/>
            </p:cNvGrpSpPr>
            <p:nvPr/>
          </p:nvGrpSpPr>
          <p:grpSpPr bwMode="auto">
            <a:xfrm>
              <a:off x="2114984" y="1865266"/>
              <a:ext cx="228235" cy="657287"/>
              <a:chOff x="1608" y="2774"/>
              <a:chExt cx="240" cy="638"/>
            </a:xfrm>
          </p:grpSpPr>
          <p:sp>
            <p:nvSpPr>
              <p:cNvPr id="14" name="Freeform 400">
                <a:extLst>
                  <a:ext uri="{FF2B5EF4-FFF2-40B4-BE49-F238E27FC236}">
                    <a16:creationId xmlns:a16="http://schemas.microsoft.com/office/drawing/2014/main" id="{25908C13-EB71-0585-2E9E-0C97E377FFD3}"/>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5" name="Freeform 401">
                <a:extLst>
                  <a:ext uri="{FF2B5EF4-FFF2-40B4-BE49-F238E27FC236}">
                    <a16:creationId xmlns:a16="http://schemas.microsoft.com/office/drawing/2014/main" id="{6F0818A7-6540-7C0F-95DB-19DC313FFDBD}"/>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6" name="Freeform 402">
                <a:extLst>
                  <a:ext uri="{FF2B5EF4-FFF2-40B4-BE49-F238E27FC236}">
                    <a16:creationId xmlns:a16="http://schemas.microsoft.com/office/drawing/2014/main" id="{4FABB762-D4D7-FBC9-4C0A-BE7B2B9BA403}"/>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7" name="Freeform 403">
                <a:extLst>
                  <a:ext uri="{FF2B5EF4-FFF2-40B4-BE49-F238E27FC236}">
                    <a16:creationId xmlns:a16="http://schemas.microsoft.com/office/drawing/2014/main" id="{0691F596-CBEA-CC34-2B95-75717E4DF786}"/>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8" name="Freeform 404">
                <a:extLst>
                  <a:ext uri="{FF2B5EF4-FFF2-40B4-BE49-F238E27FC236}">
                    <a16:creationId xmlns:a16="http://schemas.microsoft.com/office/drawing/2014/main" id="{1F9CA5D5-906C-25B4-02FA-858703ED6C79}"/>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9" name="Freeform 405">
                <a:extLst>
                  <a:ext uri="{FF2B5EF4-FFF2-40B4-BE49-F238E27FC236}">
                    <a16:creationId xmlns:a16="http://schemas.microsoft.com/office/drawing/2014/main" id="{521CA3E5-347C-F593-4B86-4B77CEAC9CE8}"/>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0" name="Freeform 406">
                <a:extLst>
                  <a:ext uri="{FF2B5EF4-FFF2-40B4-BE49-F238E27FC236}">
                    <a16:creationId xmlns:a16="http://schemas.microsoft.com/office/drawing/2014/main" id="{71846ADC-9C25-3756-377F-8F967FD0352D}"/>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1" name="Freeform 407">
                <a:extLst>
                  <a:ext uri="{FF2B5EF4-FFF2-40B4-BE49-F238E27FC236}">
                    <a16:creationId xmlns:a16="http://schemas.microsoft.com/office/drawing/2014/main" id="{C7427BF3-902F-DC4C-DD5B-9619FE52A5BF}"/>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2" name="Freeform 408">
                <a:extLst>
                  <a:ext uri="{FF2B5EF4-FFF2-40B4-BE49-F238E27FC236}">
                    <a16:creationId xmlns:a16="http://schemas.microsoft.com/office/drawing/2014/main" id="{81E14E88-7AD6-8F97-5164-685EA98AB9A9}"/>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8" name="Group 157">
              <a:extLst>
                <a:ext uri="{FF2B5EF4-FFF2-40B4-BE49-F238E27FC236}">
                  <a16:creationId xmlns:a16="http://schemas.microsoft.com/office/drawing/2014/main" id="{3F74B4E4-9091-07D9-5D50-6CF09DC87496}"/>
                </a:ext>
              </a:extLst>
            </p:cNvPr>
            <p:cNvGrpSpPr>
              <a:grpSpLocks/>
            </p:cNvGrpSpPr>
            <p:nvPr/>
          </p:nvGrpSpPr>
          <p:grpSpPr bwMode="auto">
            <a:xfrm>
              <a:off x="1878473" y="1865266"/>
              <a:ext cx="254156" cy="657287"/>
              <a:chOff x="940" y="1053"/>
              <a:chExt cx="266" cy="635"/>
            </a:xfrm>
          </p:grpSpPr>
          <p:sp>
            <p:nvSpPr>
              <p:cNvPr id="9" name="Freeform 158">
                <a:extLst>
                  <a:ext uri="{FF2B5EF4-FFF2-40B4-BE49-F238E27FC236}">
                    <a16:creationId xmlns:a16="http://schemas.microsoft.com/office/drawing/2014/main" id="{96A353C6-7816-D9A2-C65F-61F8DADC5097}"/>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0" name="Freeform 159">
                <a:extLst>
                  <a:ext uri="{FF2B5EF4-FFF2-40B4-BE49-F238E27FC236}">
                    <a16:creationId xmlns:a16="http://schemas.microsoft.com/office/drawing/2014/main" id="{436A5156-4FB7-F0A5-45FF-4829F2615F11}"/>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1" name="Freeform 160">
                <a:extLst>
                  <a:ext uri="{FF2B5EF4-FFF2-40B4-BE49-F238E27FC236}">
                    <a16:creationId xmlns:a16="http://schemas.microsoft.com/office/drawing/2014/main" id="{760FCB24-6BCE-75A2-5EA9-EA136BFCFAF8}"/>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2" name="Oval 161">
                <a:extLst>
                  <a:ext uri="{FF2B5EF4-FFF2-40B4-BE49-F238E27FC236}">
                    <a16:creationId xmlns:a16="http://schemas.microsoft.com/office/drawing/2014/main" id="{AB0ECCC0-0590-4A77-A366-1282B91B09FA}"/>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3" name="Freeform 162">
                <a:extLst>
                  <a:ext uri="{FF2B5EF4-FFF2-40B4-BE49-F238E27FC236}">
                    <a16:creationId xmlns:a16="http://schemas.microsoft.com/office/drawing/2014/main" id="{4DF96367-3B0A-745B-480A-8CA1DCDB71DE}"/>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23" name="Group 22">
            <a:extLst>
              <a:ext uri="{FF2B5EF4-FFF2-40B4-BE49-F238E27FC236}">
                <a16:creationId xmlns:a16="http://schemas.microsoft.com/office/drawing/2014/main" id="{D38B5EBD-E6A7-B0E5-4891-9104DDFC3917}"/>
              </a:ext>
            </a:extLst>
          </p:cNvPr>
          <p:cNvGrpSpPr/>
          <p:nvPr/>
        </p:nvGrpSpPr>
        <p:grpSpPr>
          <a:xfrm>
            <a:off x="3300065" y="1077406"/>
            <a:ext cx="237954" cy="336536"/>
            <a:chOff x="1878473" y="1865266"/>
            <a:chExt cx="464746" cy="657287"/>
          </a:xfrm>
        </p:grpSpPr>
        <p:grpSp>
          <p:nvGrpSpPr>
            <p:cNvPr id="24" name="Group 399">
              <a:extLst>
                <a:ext uri="{FF2B5EF4-FFF2-40B4-BE49-F238E27FC236}">
                  <a16:creationId xmlns:a16="http://schemas.microsoft.com/office/drawing/2014/main" id="{041729A7-2904-C18F-896B-DA295196ABFF}"/>
                </a:ext>
              </a:extLst>
            </p:cNvPr>
            <p:cNvGrpSpPr>
              <a:grpSpLocks/>
            </p:cNvGrpSpPr>
            <p:nvPr/>
          </p:nvGrpSpPr>
          <p:grpSpPr bwMode="auto">
            <a:xfrm>
              <a:off x="2114984" y="1865266"/>
              <a:ext cx="228235" cy="657287"/>
              <a:chOff x="1608" y="2774"/>
              <a:chExt cx="240" cy="638"/>
            </a:xfrm>
          </p:grpSpPr>
          <p:sp>
            <p:nvSpPr>
              <p:cNvPr id="31" name="Freeform 400">
                <a:extLst>
                  <a:ext uri="{FF2B5EF4-FFF2-40B4-BE49-F238E27FC236}">
                    <a16:creationId xmlns:a16="http://schemas.microsoft.com/office/drawing/2014/main" id="{9E76DEA2-2856-C6F6-3AE1-4B21926AA5C4}"/>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32" name="Freeform 401">
                <a:extLst>
                  <a:ext uri="{FF2B5EF4-FFF2-40B4-BE49-F238E27FC236}">
                    <a16:creationId xmlns:a16="http://schemas.microsoft.com/office/drawing/2014/main" id="{FA549936-823E-E484-6C31-979F518F37EE}"/>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33" name="Freeform 402">
                <a:extLst>
                  <a:ext uri="{FF2B5EF4-FFF2-40B4-BE49-F238E27FC236}">
                    <a16:creationId xmlns:a16="http://schemas.microsoft.com/office/drawing/2014/main" id="{D2FD41B3-B91A-DF5A-F035-B2CA7CFDF815}"/>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34" name="Freeform 403">
                <a:extLst>
                  <a:ext uri="{FF2B5EF4-FFF2-40B4-BE49-F238E27FC236}">
                    <a16:creationId xmlns:a16="http://schemas.microsoft.com/office/drawing/2014/main" id="{AA03C8A9-F4F3-C1FB-08DA-7C3F2C230D75}"/>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35" name="Freeform 404">
                <a:extLst>
                  <a:ext uri="{FF2B5EF4-FFF2-40B4-BE49-F238E27FC236}">
                    <a16:creationId xmlns:a16="http://schemas.microsoft.com/office/drawing/2014/main" id="{E8BCA6B6-CF3C-3DE9-372E-43AA5CC202CD}"/>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36" name="Freeform 405">
                <a:extLst>
                  <a:ext uri="{FF2B5EF4-FFF2-40B4-BE49-F238E27FC236}">
                    <a16:creationId xmlns:a16="http://schemas.microsoft.com/office/drawing/2014/main" id="{51C32F8D-0A28-3BEF-DBC1-925E774726C1}"/>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37" name="Freeform 406">
                <a:extLst>
                  <a:ext uri="{FF2B5EF4-FFF2-40B4-BE49-F238E27FC236}">
                    <a16:creationId xmlns:a16="http://schemas.microsoft.com/office/drawing/2014/main" id="{809A1725-0C9A-1017-D82D-51939CD8E5C4}"/>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38" name="Freeform 407">
                <a:extLst>
                  <a:ext uri="{FF2B5EF4-FFF2-40B4-BE49-F238E27FC236}">
                    <a16:creationId xmlns:a16="http://schemas.microsoft.com/office/drawing/2014/main" id="{CCE0558D-10C2-9A5C-797D-E3D205368741}"/>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39" name="Freeform 408">
                <a:extLst>
                  <a:ext uri="{FF2B5EF4-FFF2-40B4-BE49-F238E27FC236}">
                    <a16:creationId xmlns:a16="http://schemas.microsoft.com/office/drawing/2014/main" id="{156132A2-5620-A07E-1349-8E2CB48AC301}"/>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25" name="Group 157">
              <a:extLst>
                <a:ext uri="{FF2B5EF4-FFF2-40B4-BE49-F238E27FC236}">
                  <a16:creationId xmlns:a16="http://schemas.microsoft.com/office/drawing/2014/main" id="{70CA43DC-2AFB-A8F2-5E1C-E447981335F7}"/>
                </a:ext>
              </a:extLst>
            </p:cNvPr>
            <p:cNvGrpSpPr>
              <a:grpSpLocks/>
            </p:cNvGrpSpPr>
            <p:nvPr/>
          </p:nvGrpSpPr>
          <p:grpSpPr bwMode="auto">
            <a:xfrm>
              <a:off x="1878473" y="1865266"/>
              <a:ext cx="254156" cy="657287"/>
              <a:chOff x="940" y="1053"/>
              <a:chExt cx="266" cy="635"/>
            </a:xfrm>
          </p:grpSpPr>
          <p:sp>
            <p:nvSpPr>
              <p:cNvPr id="26" name="Freeform 158">
                <a:extLst>
                  <a:ext uri="{FF2B5EF4-FFF2-40B4-BE49-F238E27FC236}">
                    <a16:creationId xmlns:a16="http://schemas.microsoft.com/office/drawing/2014/main" id="{B8A4A7BF-6B50-4FD4-3E7C-1AE0D5E3DCC7}"/>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7" name="Freeform 159">
                <a:extLst>
                  <a:ext uri="{FF2B5EF4-FFF2-40B4-BE49-F238E27FC236}">
                    <a16:creationId xmlns:a16="http://schemas.microsoft.com/office/drawing/2014/main" id="{B1F09803-13BC-118A-4212-88F933F5088C}"/>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8" name="Freeform 160">
                <a:extLst>
                  <a:ext uri="{FF2B5EF4-FFF2-40B4-BE49-F238E27FC236}">
                    <a16:creationId xmlns:a16="http://schemas.microsoft.com/office/drawing/2014/main" id="{50FFD10B-5C34-B026-07D2-39432D46DE36}"/>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9" name="Oval 161">
                <a:extLst>
                  <a:ext uri="{FF2B5EF4-FFF2-40B4-BE49-F238E27FC236}">
                    <a16:creationId xmlns:a16="http://schemas.microsoft.com/office/drawing/2014/main" id="{E2CBD1EE-EFBC-D677-8669-FE818F5D918B}"/>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30" name="Freeform 162">
                <a:extLst>
                  <a:ext uri="{FF2B5EF4-FFF2-40B4-BE49-F238E27FC236}">
                    <a16:creationId xmlns:a16="http://schemas.microsoft.com/office/drawing/2014/main" id="{580F45ED-FAB8-48A4-4488-D9F9E00246F5}"/>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40" name="Group 39">
            <a:extLst>
              <a:ext uri="{FF2B5EF4-FFF2-40B4-BE49-F238E27FC236}">
                <a16:creationId xmlns:a16="http://schemas.microsoft.com/office/drawing/2014/main" id="{823AF1FF-72C3-B025-714D-968AA8D3C017}"/>
              </a:ext>
            </a:extLst>
          </p:cNvPr>
          <p:cNvGrpSpPr/>
          <p:nvPr/>
        </p:nvGrpSpPr>
        <p:grpSpPr>
          <a:xfrm>
            <a:off x="4834163" y="1081098"/>
            <a:ext cx="237954" cy="336536"/>
            <a:chOff x="1878473" y="1865266"/>
            <a:chExt cx="464746" cy="657287"/>
          </a:xfrm>
        </p:grpSpPr>
        <p:grpSp>
          <p:nvGrpSpPr>
            <p:cNvPr id="41" name="Group 399">
              <a:extLst>
                <a:ext uri="{FF2B5EF4-FFF2-40B4-BE49-F238E27FC236}">
                  <a16:creationId xmlns:a16="http://schemas.microsoft.com/office/drawing/2014/main" id="{F6E6F53B-0A7E-37FD-F715-85F20F59328A}"/>
                </a:ext>
              </a:extLst>
            </p:cNvPr>
            <p:cNvGrpSpPr>
              <a:grpSpLocks/>
            </p:cNvGrpSpPr>
            <p:nvPr/>
          </p:nvGrpSpPr>
          <p:grpSpPr bwMode="auto">
            <a:xfrm>
              <a:off x="2114984" y="1865266"/>
              <a:ext cx="228235" cy="657287"/>
              <a:chOff x="1608" y="2774"/>
              <a:chExt cx="240" cy="638"/>
            </a:xfrm>
          </p:grpSpPr>
          <p:sp>
            <p:nvSpPr>
              <p:cNvPr id="48" name="Freeform 400">
                <a:extLst>
                  <a:ext uri="{FF2B5EF4-FFF2-40B4-BE49-F238E27FC236}">
                    <a16:creationId xmlns:a16="http://schemas.microsoft.com/office/drawing/2014/main" id="{B420B8F4-D356-1C34-017E-AA567890EA9D}"/>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49" name="Freeform 401">
                <a:extLst>
                  <a:ext uri="{FF2B5EF4-FFF2-40B4-BE49-F238E27FC236}">
                    <a16:creationId xmlns:a16="http://schemas.microsoft.com/office/drawing/2014/main" id="{57644AAE-7255-B8B6-96E8-6CDDBB98E9EF}"/>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50" name="Freeform 402">
                <a:extLst>
                  <a:ext uri="{FF2B5EF4-FFF2-40B4-BE49-F238E27FC236}">
                    <a16:creationId xmlns:a16="http://schemas.microsoft.com/office/drawing/2014/main" id="{93325CEF-CF14-815F-E44C-0E403320527C}"/>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51" name="Freeform 403">
                <a:extLst>
                  <a:ext uri="{FF2B5EF4-FFF2-40B4-BE49-F238E27FC236}">
                    <a16:creationId xmlns:a16="http://schemas.microsoft.com/office/drawing/2014/main" id="{0F3FF49D-7E4F-E310-3EA4-119F88B57BE1}"/>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52" name="Freeform 404">
                <a:extLst>
                  <a:ext uri="{FF2B5EF4-FFF2-40B4-BE49-F238E27FC236}">
                    <a16:creationId xmlns:a16="http://schemas.microsoft.com/office/drawing/2014/main" id="{CA90828A-1A01-B69B-0667-5823DB30B689}"/>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53" name="Freeform 405">
                <a:extLst>
                  <a:ext uri="{FF2B5EF4-FFF2-40B4-BE49-F238E27FC236}">
                    <a16:creationId xmlns:a16="http://schemas.microsoft.com/office/drawing/2014/main" id="{54FC2404-7C09-116E-2D57-6948EBB4F4ED}"/>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54" name="Freeform 406">
                <a:extLst>
                  <a:ext uri="{FF2B5EF4-FFF2-40B4-BE49-F238E27FC236}">
                    <a16:creationId xmlns:a16="http://schemas.microsoft.com/office/drawing/2014/main" id="{154D2154-DF42-2251-D1B6-87B8E3EB258A}"/>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55" name="Freeform 407">
                <a:extLst>
                  <a:ext uri="{FF2B5EF4-FFF2-40B4-BE49-F238E27FC236}">
                    <a16:creationId xmlns:a16="http://schemas.microsoft.com/office/drawing/2014/main" id="{6DEBCF26-EB8D-6BA1-3F02-F13C9ECA79B1}"/>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56" name="Freeform 408">
                <a:extLst>
                  <a:ext uri="{FF2B5EF4-FFF2-40B4-BE49-F238E27FC236}">
                    <a16:creationId xmlns:a16="http://schemas.microsoft.com/office/drawing/2014/main" id="{D8A73EA7-5740-5F10-4EBB-A5AC60CFAC8B}"/>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42" name="Group 157">
              <a:extLst>
                <a:ext uri="{FF2B5EF4-FFF2-40B4-BE49-F238E27FC236}">
                  <a16:creationId xmlns:a16="http://schemas.microsoft.com/office/drawing/2014/main" id="{C4296A33-1408-9885-7914-5C7D449EBA6F}"/>
                </a:ext>
              </a:extLst>
            </p:cNvPr>
            <p:cNvGrpSpPr>
              <a:grpSpLocks/>
            </p:cNvGrpSpPr>
            <p:nvPr/>
          </p:nvGrpSpPr>
          <p:grpSpPr bwMode="auto">
            <a:xfrm>
              <a:off x="1878473" y="1865266"/>
              <a:ext cx="254156" cy="657287"/>
              <a:chOff x="940" y="1053"/>
              <a:chExt cx="266" cy="635"/>
            </a:xfrm>
          </p:grpSpPr>
          <p:sp>
            <p:nvSpPr>
              <p:cNvPr id="43" name="Freeform 158">
                <a:extLst>
                  <a:ext uri="{FF2B5EF4-FFF2-40B4-BE49-F238E27FC236}">
                    <a16:creationId xmlns:a16="http://schemas.microsoft.com/office/drawing/2014/main" id="{9AD91FC4-992E-BFB3-E1F5-45B647D22BD1}"/>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44" name="Freeform 159">
                <a:extLst>
                  <a:ext uri="{FF2B5EF4-FFF2-40B4-BE49-F238E27FC236}">
                    <a16:creationId xmlns:a16="http://schemas.microsoft.com/office/drawing/2014/main" id="{96BFDA48-F6D3-83B2-FC3B-DB9E0A80B6DF}"/>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45" name="Freeform 160">
                <a:extLst>
                  <a:ext uri="{FF2B5EF4-FFF2-40B4-BE49-F238E27FC236}">
                    <a16:creationId xmlns:a16="http://schemas.microsoft.com/office/drawing/2014/main" id="{39ED6447-8689-1F0C-A76A-6F1FDD6C8B9A}"/>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46" name="Oval 161">
                <a:extLst>
                  <a:ext uri="{FF2B5EF4-FFF2-40B4-BE49-F238E27FC236}">
                    <a16:creationId xmlns:a16="http://schemas.microsoft.com/office/drawing/2014/main" id="{23842C87-3536-98AF-892F-5425C44B0BCC}"/>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47" name="Freeform 162">
                <a:extLst>
                  <a:ext uri="{FF2B5EF4-FFF2-40B4-BE49-F238E27FC236}">
                    <a16:creationId xmlns:a16="http://schemas.microsoft.com/office/drawing/2014/main" id="{27D0062E-642B-97D0-AB29-3EA86966FC9F}"/>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57" name="Group 56">
            <a:extLst>
              <a:ext uri="{FF2B5EF4-FFF2-40B4-BE49-F238E27FC236}">
                <a16:creationId xmlns:a16="http://schemas.microsoft.com/office/drawing/2014/main" id="{FDA191A9-9ED2-E5AF-9B63-0814259E3298}"/>
              </a:ext>
            </a:extLst>
          </p:cNvPr>
          <p:cNvGrpSpPr/>
          <p:nvPr/>
        </p:nvGrpSpPr>
        <p:grpSpPr>
          <a:xfrm>
            <a:off x="6317933" y="1081370"/>
            <a:ext cx="237954" cy="336536"/>
            <a:chOff x="1878473" y="1865266"/>
            <a:chExt cx="464746" cy="657287"/>
          </a:xfrm>
        </p:grpSpPr>
        <p:grpSp>
          <p:nvGrpSpPr>
            <p:cNvPr id="58" name="Group 399">
              <a:extLst>
                <a:ext uri="{FF2B5EF4-FFF2-40B4-BE49-F238E27FC236}">
                  <a16:creationId xmlns:a16="http://schemas.microsoft.com/office/drawing/2014/main" id="{E74CBA28-73F1-504D-D823-7C4563D9E9CA}"/>
                </a:ext>
              </a:extLst>
            </p:cNvPr>
            <p:cNvGrpSpPr>
              <a:grpSpLocks/>
            </p:cNvGrpSpPr>
            <p:nvPr/>
          </p:nvGrpSpPr>
          <p:grpSpPr bwMode="auto">
            <a:xfrm>
              <a:off x="2114984" y="1865266"/>
              <a:ext cx="228235" cy="657287"/>
              <a:chOff x="1608" y="2774"/>
              <a:chExt cx="240" cy="638"/>
            </a:xfrm>
          </p:grpSpPr>
          <p:sp>
            <p:nvSpPr>
              <p:cNvPr id="65" name="Freeform 400">
                <a:extLst>
                  <a:ext uri="{FF2B5EF4-FFF2-40B4-BE49-F238E27FC236}">
                    <a16:creationId xmlns:a16="http://schemas.microsoft.com/office/drawing/2014/main" id="{7CFCB354-46F7-A0FA-9705-F9FF2CCDBEC5}"/>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66" name="Freeform 401">
                <a:extLst>
                  <a:ext uri="{FF2B5EF4-FFF2-40B4-BE49-F238E27FC236}">
                    <a16:creationId xmlns:a16="http://schemas.microsoft.com/office/drawing/2014/main" id="{DB7102D6-4530-B20C-ECDB-B0B22A0A75AB}"/>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67" name="Freeform 402">
                <a:extLst>
                  <a:ext uri="{FF2B5EF4-FFF2-40B4-BE49-F238E27FC236}">
                    <a16:creationId xmlns:a16="http://schemas.microsoft.com/office/drawing/2014/main" id="{C193F77E-23E4-367D-0A98-5A34434B84AF}"/>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68" name="Freeform 403">
                <a:extLst>
                  <a:ext uri="{FF2B5EF4-FFF2-40B4-BE49-F238E27FC236}">
                    <a16:creationId xmlns:a16="http://schemas.microsoft.com/office/drawing/2014/main" id="{753AC344-5B13-843B-EEA2-6B3CD8D9FFB4}"/>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69" name="Freeform 404">
                <a:extLst>
                  <a:ext uri="{FF2B5EF4-FFF2-40B4-BE49-F238E27FC236}">
                    <a16:creationId xmlns:a16="http://schemas.microsoft.com/office/drawing/2014/main" id="{62F1C4F7-C071-72EB-429B-0B9718537AA2}"/>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70" name="Freeform 405">
                <a:extLst>
                  <a:ext uri="{FF2B5EF4-FFF2-40B4-BE49-F238E27FC236}">
                    <a16:creationId xmlns:a16="http://schemas.microsoft.com/office/drawing/2014/main" id="{EE28B8AF-C300-40FF-994F-261FF36DAF17}"/>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71" name="Freeform 406">
                <a:extLst>
                  <a:ext uri="{FF2B5EF4-FFF2-40B4-BE49-F238E27FC236}">
                    <a16:creationId xmlns:a16="http://schemas.microsoft.com/office/drawing/2014/main" id="{8E77970B-8EBA-C682-351F-634D09E4464F}"/>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72" name="Freeform 407">
                <a:extLst>
                  <a:ext uri="{FF2B5EF4-FFF2-40B4-BE49-F238E27FC236}">
                    <a16:creationId xmlns:a16="http://schemas.microsoft.com/office/drawing/2014/main" id="{3398F38C-8FA7-1164-D41C-27469C5528F1}"/>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73" name="Freeform 408">
                <a:extLst>
                  <a:ext uri="{FF2B5EF4-FFF2-40B4-BE49-F238E27FC236}">
                    <a16:creationId xmlns:a16="http://schemas.microsoft.com/office/drawing/2014/main" id="{CEE47FDC-AB1A-F967-E30F-290D52B05494}"/>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59" name="Group 157">
              <a:extLst>
                <a:ext uri="{FF2B5EF4-FFF2-40B4-BE49-F238E27FC236}">
                  <a16:creationId xmlns:a16="http://schemas.microsoft.com/office/drawing/2014/main" id="{253ACA5B-F9B1-B962-B78E-56DFFCE8891A}"/>
                </a:ext>
              </a:extLst>
            </p:cNvPr>
            <p:cNvGrpSpPr>
              <a:grpSpLocks/>
            </p:cNvGrpSpPr>
            <p:nvPr/>
          </p:nvGrpSpPr>
          <p:grpSpPr bwMode="auto">
            <a:xfrm>
              <a:off x="1878473" y="1865266"/>
              <a:ext cx="254156" cy="657287"/>
              <a:chOff x="940" y="1053"/>
              <a:chExt cx="266" cy="635"/>
            </a:xfrm>
          </p:grpSpPr>
          <p:sp>
            <p:nvSpPr>
              <p:cNvPr id="60" name="Freeform 158">
                <a:extLst>
                  <a:ext uri="{FF2B5EF4-FFF2-40B4-BE49-F238E27FC236}">
                    <a16:creationId xmlns:a16="http://schemas.microsoft.com/office/drawing/2014/main" id="{211E174B-6567-1E4C-6B8E-2E43FF8EE945}"/>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61" name="Freeform 159">
                <a:extLst>
                  <a:ext uri="{FF2B5EF4-FFF2-40B4-BE49-F238E27FC236}">
                    <a16:creationId xmlns:a16="http://schemas.microsoft.com/office/drawing/2014/main" id="{E8FC6BDB-DC92-1C30-2839-149952230B37}"/>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62" name="Freeform 160">
                <a:extLst>
                  <a:ext uri="{FF2B5EF4-FFF2-40B4-BE49-F238E27FC236}">
                    <a16:creationId xmlns:a16="http://schemas.microsoft.com/office/drawing/2014/main" id="{06203843-4F46-1C62-5A26-BC2B4B7A01AD}"/>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63" name="Oval 161">
                <a:extLst>
                  <a:ext uri="{FF2B5EF4-FFF2-40B4-BE49-F238E27FC236}">
                    <a16:creationId xmlns:a16="http://schemas.microsoft.com/office/drawing/2014/main" id="{64FE87CD-EA6A-971E-4922-EA80AE7DA8AC}"/>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64" name="Freeform 162">
                <a:extLst>
                  <a:ext uri="{FF2B5EF4-FFF2-40B4-BE49-F238E27FC236}">
                    <a16:creationId xmlns:a16="http://schemas.microsoft.com/office/drawing/2014/main" id="{218352FE-F0FF-C318-FF99-095EB5FC9A1A}"/>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74" name="Group 73">
            <a:extLst>
              <a:ext uri="{FF2B5EF4-FFF2-40B4-BE49-F238E27FC236}">
                <a16:creationId xmlns:a16="http://schemas.microsoft.com/office/drawing/2014/main" id="{3238700C-846A-B155-B0D9-E774EB73C6FF}"/>
              </a:ext>
            </a:extLst>
          </p:cNvPr>
          <p:cNvGrpSpPr/>
          <p:nvPr/>
        </p:nvGrpSpPr>
        <p:grpSpPr>
          <a:xfrm>
            <a:off x="1870301" y="2033049"/>
            <a:ext cx="237954" cy="336536"/>
            <a:chOff x="1878473" y="1865266"/>
            <a:chExt cx="464746" cy="657287"/>
          </a:xfrm>
        </p:grpSpPr>
        <p:grpSp>
          <p:nvGrpSpPr>
            <p:cNvPr id="75" name="Group 399">
              <a:extLst>
                <a:ext uri="{FF2B5EF4-FFF2-40B4-BE49-F238E27FC236}">
                  <a16:creationId xmlns:a16="http://schemas.microsoft.com/office/drawing/2014/main" id="{A4298633-14F9-FE26-4246-720D29DDA554}"/>
                </a:ext>
              </a:extLst>
            </p:cNvPr>
            <p:cNvGrpSpPr>
              <a:grpSpLocks/>
            </p:cNvGrpSpPr>
            <p:nvPr/>
          </p:nvGrpSpPr>
          <p:grpSpPr bwMode="auto">
            <a:xfrm>
              <a:off x="2114984" y="1865266"/>
              <a:ext cx="228235" cy="657287"/>
              <a:chOff x="1608" y="2774"/>
              <a:chExt cx="240" cy="638"/>
            </a:xfrm>
          </p:grpSpPr>
          <p:sp>
            <p:nvSpPr>
              <p:cNvPr id="82" name="Freeform 400">
                <a:extLst>
                  <a:ext uri="{FF2B5EF4-FFF2-40B4-BE49-F238E27FC236}">
                    <a16:creationId xmlns:a16="http://schemas.microsoft.com/office/drawing/2014/main" id="{4F1CA59C-BD29-2DA0-BD68-66EB2736473A}"/>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83" name="Freeform 401">
                <a:extLst>
                  <a:ext uri="{FF2B5EF4-FFF2-40B4-BE49-F238E27FC236}">
                    <a16:creationId xmlns:a16="http://schemas.microsoft.com/office/drawing/2014/main" id="{11B1EC51-B896-B2F6-65D4-9F7FDFC35263}"/>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84" name="Freeform 402">
                <a:extLst>
                  <a:ext uri="{FF2B5EF4-FFF2-40B4-BE49-F238E27FC236}">
                    <a16:creationId xmlns:a16="http://schemas.microsoft.com/office/drawing/2014/main" id="{8773207F-917D-A149-B264-F8E713F831B5}"/>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85" name="Freeform 403">
                <a:extLst>
                  <a:ext uri="{FF2B5EF4-FFF2-40B4-BE49-F238E27FC236}">
                    <a16:creationId xmlns:a16="http://schemas.microsoft.com/office/drawing/2014/main" id="{19040334-D508-83C2-4B7F-5570CB7CDD8F}"/>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86" name="Freeform 404">
                <a:extLst>
                  <a:ext uri="{FF2B5EF4-FFF2-40B4-BE49-F238E27FC236}">
                    <a16:creationId xmlns:a16="http://schemas.microsoft.com/office/drawing/2014/main" id="{E114E3D1-7848-0D6C-62D4-A02F855D2E86}"/>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87" name="Freeform 405">
                <a:extLst>
                  <a:ext uri="{FF2B5EF4-FFF2-40B4-BE49-F238E27FC236}">
                    <a16:creationId xmlns:a16="http://schemas.microsoft.com/office/drawing/2014/main" id="{E07DE168-9C70-6931-320E-E93BECE610F1}"/>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88" name="Freeform 406">
                <a:extLst>
                  <a:ext uri="{FF2B5EF4-FFF2-40B4-BE49-F238E27FC236}">
                    <a16:creationId xmlns:a16="http://schemas.microsoft.com/office/drawing/2014/main" id="{6AE194D5-2EA2-7D31-4874-D37901E15DF1}"/>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89" name="Freeform 407">
                <a:extLst>
                  <a:ext uri="{FF2B5EF4-FFF2-40B4-BE49-F238E27FC236}">
                    <a16:creationId xmlns:a16="http://schemas.microsoft.com/office/drawing/2014/main" id="{4F9CD95F-8068-B12C-96B8-398118D8BC62}"/>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90" name="Freeform 408">
                <a:extLst>
                  <a:ext uri="{FF2B5EF4-FFF2-40B4-BE49-F238E27FC236}">
                    <a16:creationId xmlns:a16="http://schemas.microsoft.com/office/drawing/2014/main" id="{71754717-7D08-B195-B298-55B57CE20C6F}"/>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76" name="Group 157">
              <a:extLst>
                <a:ext uri="{FF2B5EF4-FFF2-40B4-BE49-F238E27FC236}">
                  <a16:creationId xmlns:a16="http://schemas.microsoft.com/office/drawing/2014/main" id="{DFD0955D-2A39-7AA3-A55A-67B3186F00E9}"/>
                </a:ext>
              </a:extLst>
            </p:cNvPr>
            <p:cNvGrpSpPr>
              <a:grpSpLocks/>
            </p:cNvGrpSpPr>
            <p:nvPr/>
          </p:nvGrpSpPr>
          <p:grpSpPr bwMode="auto">
            <a:xfrm>
              <a:off x="1878473" y="1865266"/>
              <a:ext cx="254156" cy="657287"/>
              <a:chOff x="940" y="1053"/>
              <a:chExt cx="266" cy="635"/>
            </a:xfrm>
          </p:grpSpPr>
          <p:sp>
            <p:nvSpPr>
              <p:cNvPr id="77" name="Freeform 158">
                <a:extLst>
                  <a:ext uri="{FF2B5EF4-FFF2-40B4-BE49-F238E27FC236}">
                    <a16:creationId xmlns:a16="http://schemas.microsoft.com/office/drawing/2014/main" id="{DC866752-D33E-D561-CE3D-44890DF8B7F5}"/>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78" name="Freeform 159">
                <a:extLst>
                  <a:ext uri="{FF2B5EF4-FFF2-40B4-BE49-F238E27FC236}">
                    <a16:creationId xmlns:a16="http://schemas.microsoft.com/office/drawing/2014/main" id="{D7E55FD7-B54B-2985-6ED9-725908923D1A}"/>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79" name="Freeform 160">
                <a:extLst>
                  <a:ext uri="{FF2B5EF4-FFF2-40B4-BE49-F238E27FC236}">
                    <a16:creationId xmlns:a16="http://schemas.microsoft.com/office/drawing/2014/main" id="{DCEC2781-810A-18B9-7ED3-212190E427E5}"/>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80" name="Oval 161">
                <a:extLst>
                  <a:ext uri="{FF2B5EF4-FFF2-40B4-BE49-F238E27FC236}">
                    <a16:creationId xmlns:a16="http://schemas.microsoft.com/office/drawing/2014/main" id="{47118846-DEA1-0511-A305-BA7268EC8ECF}"/>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81" name="Freeform 162">
                <a:extLst>
                  <a:ext uri="{FF2B5EF4-FFF2-40B4-BE49-F238E27FC236}">
                    <a16:creationId xmlns:a16="http://schemas.microsoft.com/office/drawing/2014/main" id="{4133A15F-245D-046E-2628-A931361C2949}"/>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91" name="Group 90">
            <a:extLst>
              <a:ext uri="{FF2B5EF4-FFF2-40B4-BE49-F238E27FC236}">
                <a16:creationId xmlns:a16="http://schemas.microsoft.com/office/drawing/2014/main" id="{641D70BC-44F4-57E0-D785-98D0FE7E8DB8}"/>
              </a:ext>
            </a:extLst>
          </p:cNvPr>
          <p:cNvGrpSpPr/>
          <p:nvPr/>
        </p:nvGrpSpPr>
        <p:grpSpPr>
          <a:xfrm>
            <a:off x="3306533" y="2033049"/>
            <a:ext cx="237954" cy="336536"/>
            <a:chOff x="1878473" y="1865266"/>
            <a:chExt cx="464746" cy="657287"/>
          </a:xfrm>
        </p:grpSpPr>
        <p:grpSp>
          <p:nvGrpSpPr>
            <p:cNvPr id="92" name="Group 399">
              <a:extLst>
                <a:ext uri="{FF2B5EF4-FFF2-40B4-BE49-F238E27FC236}">
                  <a16:creationId xmlns:a16="http://schemas.microsoft.com/office/drawing/2014/main" id="{AB9512B4-32CB-5C0F-AAB0-231F58DC1048}"/>
                </a:ext>
              </a:extLst>
            </p:cNvPr>
            <p:cNvGrpSpPr>
              <a:grpSpLocks/>
            </p:cNvGrpSpPr>
            <p:nvPr/>
          </p:nvGrpSpPr>
          <p:grpSpPr bwMode="auto">
            <a:xfrm>
              <a:off x="2114984" y="1865266"/>
              <a:ext cx="228235" cy="657287"/>
              <a:chOff x="1608" y="2774"/>
              <a:chExt cx="240" cy="638"/>
            </a:xfrm>
          </p:grpSpPr>
          <p:sp>
            <p:nvSpPr>
              <p:cNvPr id="99" name="Freeform 400">
                <a:extLst>
                  <a:ext uri="{FF2B5EF4-FFF2-40B4-BE49-F238E27FC236}">
                    <a16:creationId xmlns:a16="http://schemas.microsoft.com/office/drawing/2014/main" id="{B18B945A-DB4C-9426-29D1-0705549E3089}"/>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00" name="Freeform 401">
                <a:extLst>
                  <a:ext uri="{FF2B5EF4-FFF2-40B4-BE49-F238E27FC236}">
                    <a16:creationId xmlns:a16="http://schemas.microsoft.com/office/drawing/2014/main" id="{13EEBAF3-AB7D-AB1E-9D7F-5650C30E381D}"/>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01" name="Freeform 402">
                <a:extLst>
                  <a:ext uri="{FF2B5EF4-FFF2-40B4-BE49-F238E27FC236}">
                    <a16:creationId xmlns:a16="http://schemas.microsoft.com/office/drawing/2014/main" id="{A0E6E1D4-A5BA-E5A1-B070-AEF914E5D339}"/>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02" name="Freeform 403">
                <a:extLst>
                  <a:ext uri="{FF2B5EF4-FFF2-40B4-BE49-F238E27FC236}">
                    <a16:creationId xmlns:a16="http://schemas.microsoft.com/office/drawing/2014/main" id="{577102EB-C586-B75C-2B34-EA6376242D3D}"/>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03" name="Freeform 404">
                <a:extLst>
                  <a:ext uri="{FF2B5EF4-FFF2-40B4-BE49-F238E27FC236}">
                    <a16:creationId xmlns:a16="http://schemas.microsoft.com/office/drawing/2014/main" id="{7D29B1A6-7CBA-2D8C-5B36-1CA5CD5AAD2A}"/>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04" name="Freeform 405">
                <a:extLst>
                  <a:ext uri="{FF2B5EF4-FFF2-40B4-BE49-F238E27FC236}">
                    <a16:creationId xmlns:a16="http://schemas.microsoft.com/office/drawing/2014/main" id="{2AFE07EA-0C05-A6ED-2514-A6F9F738E445}"/>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05" name="Freeform 406">
                <a:extLst>
                  <a:ext uri="{FF2B5EF4-FFF2-40B4-BE49-F238E27FC236}">
                    <a16:creationId xmlns:a16="http://schemas.microsoft.com/office/drawing/2014/main" id="{01F7C57B-E529-7476-9F44-716610443FF6}"/>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06" name="Freeform 407">
                <a:extLst>
                  <a:ext uri="{FF2B5EF4-FFF2-40B4-BE49-F238E27FC236}">
                    <a16:creationId xmlns:a16="http://schemas.microsoft.com/office/drawing/2014/main" id="{4B432DC3-CBB4-0905-6A36-2B40CCDBC9FC}"/>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07" name="Freeform 408">
                <a:extLst>
                  <a:ext uri="{FF2B5EF4-FFF2-40B4-BE49-F238E27FC236}">
                    <a16:creationId xmlns:a16="http://schemas.microsoft.com/office/drawing/2014/main" id="{EBBD19F6-54AA-A245-6954-4E82007F5E96}"/>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93" name="Group 157">
              <a:extLst>
                <a:ext uri="{FF2B5EF4-FFF2-40B4-BE49-F238E27FC236}">
                  <a16:creationId xmlns:a16="http://schemas.microsoft.com/office/drawing/2014/main" id="{0BA52BCD-D251-3842-A8AB-D5FD66184F79}"/>
                </a:ext>
              </a:extLst>
            </p:cNvPr>
            <p:cNvGrpSpPr>
              <a:grpSpLocks/>
            </p:cNvGrpSpPr>
            <p:nvPr/>
          </p:nvGrpSpPr>
          <p:grpSpPr bwMode="auto">
            <a:xfrm>
              <a:off x="1878473" y="1865266"/>
              <a:ext cx="254156" cy="657287"/>
              <a:chOff x="940" y="1053"/>
              <a:chExt cx="266" cy="635"/>
            </a:xfrm>
          </p:grpSpPr>
          <p:sp>
            <p:nvSpPr>
              <p:cNvPr id="94" name="Freeform 158">
                <a:extLst>
                  <a:ext uri="{FF2B5EF4-FFF2-40B4-BE49-F238E27FC236}">
                    <a16:creationId xmlns:a16="http://schemas.microsoft.com/office/drawing/2014/main" id="{CFAF3469-03EE-F1A7-F349-8C7D9CB18F9E}"/>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95" name="Freeform 159">
                <a:extLst>
                  <a:ext uri="{FF2B5EF4-FFF2-40B4-BE49-F238E27FC236}">
                    <a16:creationId xmlns:a16="http://schemas.microsoft.com/office/drawing/2014/main" id="{B74433AE-7DD3-4DD9-C95D-98361798B2A5}"/>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96" name="Freeform 160">
                <a:extLst>
                  <a:ext uri="{FF2B5EF4-FFF2-40B4-BE49-F238E27FC236}">
                    <a16:creationId xmlns:a16="http://schemas.microsoft.com/office/drawing/2014/main" id="{C5AFE25C-F407-B6FA-97D2-7F042C321AFB}"/>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97" name="Oval 161">
                <a:extLst>
                  <a:ext uri="{FF2B5EF4-FFF2-40B4-BE49-F238E27FC236}">
                    <a16:creationId xmlns:a16="http://schemas.microsoft.com/office/drawing/2014/main" id="{E519E536-7D9B-25C6-0D49-119E31773C43}"/>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98" name="Freeform 162">
                <a:extLst>
                  <a:ext uri="{FF2B5EF4-FFF2-40B4-BE49-F238E27FC236}">
                    <a16:creationId xmlns:a16="http://schemas.microsoft.com/office/drawing/2014/main" id="{63187F55-C990-E749-9653-F67CF4248779}"/>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108" name="Group 107">
            <a:extLst>
              <a:ext uri="{FF2B5EF4-FFF2-40B4-BE49-F238E27FC236}">
                <a16:creationId xmlns:a16="http://schemas.microsoft.com/office/drawing/2014/main" id="{E6817E31-2F40-DE76-B1D6-32E738213BC5}"/>
              </a:ext>
            </a:extLst>
          </p:cNvPr>
          <p:cNvGrpSpPr/>
          <p:nvPr/>
        </p:nvGrpSpPr>
        <p:grpSpPr>
          <a:xfrm>
            <a:off x="4840631" y="2036741"/>
            <a:ext cx="237954" cy="336536"/>
            <a:chOff x="1878473" y="1865266"/>
            <a:chExt cx="464746" cy="657287"/>
          </a:xfrm>
        </p:grpSpPr>
        <p:grpSp>
          <p:nvGrpSpPr>
            <p:cNvPr id="109" name="Group 399">
              <a:extLst>
                <a:ext uri="{FF2B5EF4-FFF2-40B4-BE49-F238E27FC236}">
                  <a16:creationId xmlns:a16="http://schemas.microsoft.com/office/drawing/2014/main" id="{8962D86E-188B-B98C-FACB-3F0098EFE142}"/>
                </a:ext>
              </a:extLst>
            </p:cNvPr>
            <p:cNvGrpSpPr>
              <a:grpSpLocks/>
            </p:cNvGrpSpPr>
            <p:nvPr/>
          </p:nvGrpSpPr>
          <p:grpSpPr bwMode="auto">
            <a:xfrm>
              <a:off x="2114984" y="1865266"/>
              <a:ext cx="228235" cy="657287"/>
              <a:chOff x="1608" y="2774"/>
              <a:chExt cx="240" cy="638"/>
            </a:xfrm>
          </p:grpSpPr>
          <p:sp>
            <p:nvSpPr>
              <p:cNvPr id="116" name="Freeform 400">
                <a:extLst>
                  <a:ext uri="{FF2B5EF4-FFF2-40B4-BE49-F238E27FC236}">
                    <a16:creationId xmlns:a16="http://schemas.microsoft.com/office/drawing/2014/main" id="{9ADE37CE-57CF-4F8F-F1F7-CDBFDD8B8D7C}"/>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17" name="Freeform 401">
                <a:extLst>
                  <a:ext uri="{FF2B5EF4-FFF2-40B4-BE49-F238E27FC236}">
                    <a16:creationId xmlns:a16="http://schemas.microsoft.com/office/drawing/2014/main" id="{44C612B5-9E2D-FA6F-5693-F937AA10E4CE}"/>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18" name="Freeform 402">
                <a:extLst>
                  <a:ext uri="{FF2B5EF4-FFF2-40B4-BE49-F238E27FC236}">
                    <a16:creationId xmlns:a16="http://schemas.microsoft.com/office/drawing/2014/main" id="{2846B2A0-1626-9AA4-B343-58989AAEA6C2}"/>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19" name="Freeform 403">
                <a:extLst>
                  <a:ext uri="{FF2B5EF4-FFF2-40B4-BE49-F238E27FC236}">
                    <a16:creationId xmlns:a16="http://schemas.microsoft.com/office/drawing/2014/main" id="{5383B095-F08B-CA62-12D5-28F443A7FB74}"/>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20" name="Freeform 404">
                <a:extLst>
                  <a:ext uri="{FF2B5EF4-FFF2-40B4-BE49-F238E27FC236}">
                    <a16:creationId xmlns:a16="http://schemas.microsoft.com/office/drawing/2014/main" id="{E5BB41FA-E82A-1E49-D2ED-EDF9FAF0752B}"/>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21" name="Freeform 405">
                <a:extLst>
                  <a:ext uri="{FF2B5EF4-FFF2-40B4-BE49-F238E27FC236}">
                    <a16:creationId xmlns:a16="http://schemas.microsoft.com/office/drawing/2014/main" id="{159E8C6D-1367-E245-EB01-0BB616B4C120}"/>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22" name="Freeform 406">
                <a:extLst>
                  <a:ext uri="{FF2B5EF4-FFF2-40B4-BE49-F238E27FC236}">
                    <a16:creationId xmlns:a16="http://schemas.microsoft.com/office/drawing/2014/main" id="{7BEAF4CE-EA03-F0B6-BB61-6957ED39F022}"/>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23" name="Freeform 407">
                <a:extLst>
                  <a:ext uri="{FF2B5EF4-FFF2-40B4-BE49-F238E27FC236}">
                    <a16:creationId xmlns:a16="http://schemas.microsoft.com/office/drawing/2014/main" id="{CD0D0305-3EDC-1D1E-71DE-89986BA8717F}"/>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24" name="Freeform 408">
                <a:extLst>
                  <a:ext uri="{FF2B5EF4-FFF2-40B4-BE49-F238E27FC236}">
                    <a16:creationId xmlns:a16="http://schemas.microsoft.com/office/drawing/2014/main" id="{5D6D5576-8E2B-1C16-C6A3-DF1EEE583317}"/>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110" name="Group 157">
              <a:extLst>
                <a:ext uri="{FF2B5EF4-FFF2-40B4-BE49-F238E27FC236}">
                  <a16:creationId xmlns:a16="http://schemas.microsoft.com/office/drawing/2014/main" id="{F34187DF-0E4A-0A05-D94C-BC125D941998}"/>
                </a:ext>
              </a:extLst>
            </p:cNvPr>
            <p:cNvGrpSpPr>
              <a:grpSpLocks/>
            </p:cNvGrpSpPr>
            <p:nvPr/>
          </p:nvGrpSpPr>
          <p:grpSpPr bwMode="auto">
            <a:xfrm>
              <a:off x="1878473" y="1865266"/>
              <a:ext cx="254156" cy="657287"/>
              <a:chOff x="940" y="1053"/>
              <a:chExt cx="266" cy="635"/>
            </a:xfrm>
          </p:grpSpPr>
          <p:sp>
            <p:nvSpPr>
              <p:cNvPr id="111" name="Freeform 158">
                <a:extLst>
                  <a:ext uri="{FF2B5EF4-FFF2-40B4-BE49-F238E27FC236}">
                    <a16:creationId xmlns:a16="http://schemas.microsoft.com/office/drawing/2014/main" id="{BDB056A7-5612-F8EC-5A53-3D179254DBD1}"/>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12" name="Freeform 159">
                <a:extLst>
                  <a:ext uri="{FF2B5EF4-FFF2-40B4-BE49-F238E27FC236}">
                    <a16:creationId xmlns:a16="http://schemas.microsoft.com/office/drawing/2014/main" id="{B2FCC3F8-ED76-E121-7C13-114687FE00A2}"/>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13" name="Freeform 160">
                <a:extLst>
                  <a:ext uri="{FF2B5EF4-FFF2-40B4-BE49-F238E27FC236}">
                    <a16:creationId xmlns:a16="http://schemas.microsoft.com/office/drawing/2014/main" id="{D00AAD70-E30C-F091-578C-E09C29F38986}"/>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14" name="Oval 161">
                <a:extLst>
                  <a:ext uri="{FF2B5EF4-FFF2-40B4-BE49-F238E27FC236}">
                    <a16:creationId xmlns:a16="http://schemas.microsoft.com/office/drawing/2014/main" id="{5C751581-327F-7B89-E6B2-FCD6A133E8BD}"/>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15" name="Freeform 162">
                <a:extLst>
                  <a:ext uri="{FF2B5EF4-FFF2-40B4-BE49-F238E27FC236}">
                    <a16:creationId xmlns:a16="http://schemas.microsoft.com/office/drawing/2014/main" id="{03E18E51-4C40-75B2-DEA9-ABEB1D84169A}"/>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125" name="Group 124">
            <a:extLst>
              <a:ext uri="{FF2B5EF4-FFF2-40B4-BE49-F238E27FC236}">
                <a16:creationId xmlns:a16="http://schemas.microsoft.com/office/drawing/2014/main" id="{86FD9668-AF85-CA20-C0AA-D66B93641C0E}"/>
              </a:ext>
            </a:extLst>
          </p:cNvPr>
          <p:cNvGrpSpPr/>
          <p:nvPr/>
        </p:nvGrpSpPr>
        <p:grpSpPr>
          <a:xfrm>
            <a:off x="6324401" y="2037013"/>
            <a:ext cx="237954" cy="336536"/>
            <a:chOff x="1878473" y="1865266"/>
            <a:chExt cx="464746" cy="657287"/>
          </a:xfrm>
        </p:grpSpPr>
        <p:grpSp>
          <p:nvGrpSpPr>
            <p:cNvPr id="126" name="Group 399">
              <a:extLst>
                <a:ext uri="{FF2B5EF4-FFF2-40B4-BE49-F238E27FC236}">
                  <a16:creationId xmlns:a16="http://schemas.microsoft.com/office/drawing/2014/main" id="{3180DE0D-F117-B279-9DCF-069D265F9297}"/>
                </a:ext>
              </a:extLst>
            </p:cNvPr>
            <p:cNvGrpSpPr>
              <a:grpSpLocks/>
            </p:cNvGrpSpPr>
            <p:nvPr/>
          </p:nvGrpSpPr>
          <p:grpSpPr bwMode="auto">
            <a:xfrm>
              <a:off x="2114984" y="1865266"/>
              <a:ext cx="228235" cy="657287"/>
              <a:chOff x="1608" y="2774"/>
              <a:chExt cx="240" cy="638"/>
            </a:xfrm>
          </p:grpSpPr>
          <p:sp>
            <p:nvSpPr>
              <p:cNvPr id="133" name="Freeform 400">
                <a:extLst>
                  <a:ext uri="{FF2B5EF4-FFF2-40B4-BE49-F238E27FC236}">
                    <a16:creationId xmlns:a16="http://schemas.microsoft.com/office/drawing/2014/main" id="{1124C8E9-CB8F-0C30-CBC5-587B0551F29F}"/>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34" name="Freeform 401">
                <a:extLst>
                  <a:ext uri="{FF2B5EF4-FFF2-40B4-BE49-F238E27FC236}">
                    <a16:creationId xmlns:a16="http://schemas.microsoft.com/office/drawing/2014/main" id="{03E2578E-179F-D786-FCDE-FDF1402CD98C}"/>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35" name="Freeform 402">
                <a:extLst>
                  <a:ext uri="{FF2B5EF4-FFF2-40B4-BE49-F238E27FC236}">
                    <a16:creationId xmlns:a16="http://schemas.microsoft.com/office/drawing/2014/main" id="{7F8ECDBD-8B9A-7BE1-E826-46E2488BCCD6}"/>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36" name="Freeform 403">
                <a:extLst>
                  <a:ext uri="{FF2B5EF4-FFF2-40B4-BE49-F238E27FC236}">
                    <a16:creationId xmlns:a16="http://schemas.microsoft.com/office/drawing/2014/main" id="{D3808F8A-176F-1809-6383-BF641992850A}"/>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37" name="Freeform 404">
                <a:extLst>
                  <a:ext uri="{FF2B5EF4-FFF2-40B4-BE49-F238E27FC236}">
                    <a16:creationId xmlns:a16="http://schemas.microsoft.com/office/drawing/2014/main" id="{D1C59FAD-0930-2BE7-2ADD-6BC87640D10C}"/>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38" name="Freeform 405">
                <a:extLst>
                  <a:ext uri="{FF2B5EF4-FFF2-40B4-BE49-F238E27FC236}">
                    <a16:creationId xmlns:a16="http://schemas.microsoft.com/office/drawing/2014/main" id="{37DB81F6-B19A-0818-9851-B4210B59DA59}"/>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39" name="Freeform 406">
                <a:extLst>
                  <a:ext uri="{FF2B5EF4-FFF2-40B4-BE49-F238E27FC236}">
                    <a16:creationId xmlns:a16="http://schemas.microsoft.com/office/drawing/2014/main" id="{F8FF4D96-C227-2B52-5D41-CF55A5BC8CBF}"/>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40" name="Freeform 407">
                <a:extLst>
                  <a:ext uri="{FF2B5EF4-FFF2-40B4-BE49-F238E27FC236}">
                    <a16:creationId xmlns:a16="http://schemas.microsoft.com/office/drawing/2014/main" id="{0F1D6A07-4131-8D07-987A-379BC787D050}"/>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41" name="Freeform 408">
                <a:extLst>
                  <a:ext uri="{FF2B5EF4-FFF2-40B4-BE49-F238E27FC236}">
                    <a16:creationId xmlns:a16="http://schemas.microsoft.com/office/drawing/2014/main" id="{40C23678-8527-2C3B-4239-C7C6A24DF077}"/>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127" name="Group 157">
              <a:extLst>
                <a:ext uri="{FF2B5EF4-FFF2-40B4-BE49-F238E27FC236}">
                  <a16:creationId xmlns:a16="http://schemas.microsoft.com/office/drawing/2014/main" id="{D44C1800-FA5F-BED7-96C6-24F92333F112}"/>
                </a:ext>
              </a:extLst>
            </p:cNvPr>
            <p:cNvGrpSpPr>
              <a:grpSpLocks/>
            </p:cNvGrpSpPr>
            <p:nvPr/>
          </p:nvGrpSpPr>
          <p:grpSpPr bwMode="auto">
            <a:xfrm>
              <a:off x="1878473" y="1865266"/>
              <a:ext cx="254156" cy="657287"/>
              <a:chOff x="940" y="1053"/>
              <a:chExt cx="266" cy="635"/>
            </a:xfrm>
          </p:grpSpPr>
          <p:sp>
            <p:nvSpPr>
              <p:cNvPr id="128" name="Freeform 158">
                <a:extLst>
                  <a:ext uri="{FF2B5EF4-FFF2-40B4-BE49-F238E27FC236}">
                    <a16:creationId xmlns:a16="http://schemas.microsoft.com/office/drawing/2014/main" id="{92650E1B-2BE7-344E-2A8A-554035C5BA7B}"/>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29" name="Freeform 159">
                <a:extLst>
                  <a:ext uri="{FF2B5EF4-FFF2-40B4-BE49-F238E27FC236}">
                    <a16:creationId xmlns:a16="http://schemas.microsoft.com/office/drawing/2014/main" id="{3BC1D447-4F5B-36E9-16F6-E295D2145722}"/>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30" name="Freeform 160">
                <a:extLst>
                  <a:ext uri="{FF2B5EF4-FFF2-40B4-BE49-F238E27FC236}">
                    <a16:creationId xmlns:a16="http://schemas.microsoft.com/office/drawing/2014/main" id="{94109E1B-B5B7-E27E-7FE1-32F0AA06748F}"/>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31" name="Oval 161">
                <a:extLst>
                  <a:ext uri="{FF2B5EF4-FFF2-40B4-BE49-F238E27FC236}">
                    <a16:creationId xmlns:a16="http://schemas.microsoft.com/office/drawing/2014/main" id="{8ED29284-321B-BF09-8E5F-032F6F9B70EE}"/>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32" name="Freeform 162">
                <a:extLst>
                  <a:ext uri="{FF2B5EF4-FFF2-40B4-BE49-F238E27FC236}">
                    <a16:creationId xmlns:a16="http://schemas.microsoft.com/office/drawing/2014/main" id="{8FA494D0-AF23-D694-D5ED-0786CA73CE05}"/>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142" name="Group 141">
            <a:extLst>
              <a:ext uri="{FF2B5EF4-FFF2-40B4-BE49-F238E27FC236}">
                <a16:creationId xmlns:a16="http://schemas.microsoft.com/office/drawing/2014/main" id="{E5D72A1F-568C-A7B8-765B-CB209BC56299}"/>
              </a:ext>
            </a:extLst>
          </p:cNvPr>
          <p:cNvGrpSpPr/>
          <p:nvPr/>
        </p:nvGrpSpPr>
        <p:grpSpPr>
          <a:xfrm>
            <a:off x="1870301" y="3005157"/>
            <a:ext cx="237954" cy="336536"/>
            <a:chOff x="1878473" y="1865266"/>
            <a:chExt cx="464746" cy="657287"/>
          </a:xfrm>
        </p:grpSpPr>
        <p:grpSp>
          <p:nvGrpSpPr>
            <p:cNvPr id="143" name="Group 399">
              <a:extLst>
                <a:ext uri="{FF2B5EF4-FFF2-40B4-BE49-F238E27FC236}">
                  <a16:creationId xmlns:a16="http://schemas.microsoft.com/office/drawing/2014/main" id="{51B8D3B6-8E79-A3B9-1234-BA033C0883F8}"/>
                </a:ext>
              </a:extLst>
            </p:cNvPr>
            <p:cNvGrpSpPr>
              <a:grpSpLocks/>
            </p:cNvGrpSpPr>
            <p:nvPr/>
          </p:nvGrpSpPr>
          <p:grpSpPr bwMode="auto">
            <a:xfrm>
              <a:off x="2114984" y="1865266"/>
              <a:ext cx="228235" cy="657287"/>
              <a:chOff x="1608" y="2774"/>
              <a:chExt cx="240" cy="638"/>
            </a:xfrm>
          </p:grpSpPr>
          <p:sp>
            <p:nvSpPr>
              <p:cNvPr id="150" name="Freeform 400">
                <a:extLst>
                  <a:ext uri="{FF2B5EF4-FFF2-40B4-BE49-F238E27FC236}">
                    <a16:creationId xmlns:a16="http://schemas.microsoft.com/office/drawing/2014/main" id="{E9245D23-9885-98F8-5E26-756175272EE7}"/>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51" name="Freeform 401">
                <a:extLst>
                  <a:ext uri="{FF2B5EF4-FFF2-40B4-BE49-F238E27FC236}">
                    <a16:creationId xmlns:a16="http://schemas.microsoft.com/office/drawing/2014/main" id="{EBE46FA5-4030-A187-B5DE-C4AA1736B14B}"/>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52" name="Freeform 402">
                <a:extLst>
                  <a:ext uri="{FF2B5EF4-FFF2-40B4-BE49-F238E27FC236}">
                    <a16:creationId xmlns:a16="http://schemas.microsoft.com/office/drawing/2014/main" id="{4917789E-B3BA-8912-2081-E57A173199B9}"/>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53" name="Freeform 403">
                <a:extLst>
                  <a:ext uri="{FF2B5EF4-FFF2-40B4-BE49-F238E27FC236}">
                    <a16:creationId xmlns:a16="http://schemas.microsoft.com/office/drawing/2014/main" id="{FBC6AE67-70F6-3C93-282A-328B32ADF11A}"/>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54" name="Freeform 404">
                <a:extLst>
                  <a:ext uri="{FF2B5EF4-FFF2-40B4-BE49-F238E27FC236}">
                    <a16:creationId xmlns:a16="http://schemas.microsoft.com/office/drawing/2014/main" id="{ACD89C4D-346F-539C-9DBB-70B1E5FC5EB9}"/>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55" name="Freeform 405">
                <a:extLst>
                  <a:ext uri="{FF2B5EF4-FFF2-40B4-BE49-F238E27FC236}">
                    <a16:creationId xmlns:a16="http://schemas.microsoft.com/office/drawing/2014/main" id="{F3CC56C7-5D4A-4172-96F5-F00FEA7CA65E}"/>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56" name="Freeform 406">
                <a:extLst>
                  <a:ext uri="{FF2B5EF4-FFF2-40B4-BE49-F238E27FC236}">
                    <a16:creationId xmlns:a16="http://schemas.microsoft.com/office/drawing/2014/main" id="{088C0FBA-2715-CD24-DCFC-F8073BD8F2AF}"/>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57" name="Freeform 407">
                <a:extLst>
                  <a:ext uri="{FF2B5EF4-FFF2-40B4-BE49-F238E27FC236}">
                    <a16:creationId xmlns:a16="http://schemas.microsoft.com/office/drawing/2014/main" id="{F934DEE4-B8AD-1D6A-75A8-B3CE28F0A241}"/>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58" name="Freeform 408">
                <a:extLst>
                  <a:ext uri="{FF2B5EF4-FFF2-40B4-BE49-F238E27FC236}">
                    <a16:creationId xmlns:a16="http://schemas.microsoft.com/office/drawing/2014/main" id="{03895B37-4B8C-F62D-4C7E-D016F08D0620}"/>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144" name="Group 157">
              <a:extLst>
                <a:ext uri="{FF2B5EF4-FFF2-40B4-BE49-F238E27FC236}">
                  <a16:creationId xmlns:a16="http://schemas.microsoft.com/office/drawing/2014/main" id="{1CE5A2F2-E446-DA7B-5D03-E4D9A60839AE}"/>
                </a:ext>
              </a:extLst>
            </p:cNvPr>
            <p:cNvGrpSpPr>
              <a:grpSpLocks/>
            </p:cNvGrpSpPr>
            <p:nvPr/>
          </p:nvGrpSpPr>
          <p:grpSpPr bwMode="auto">
            <a:xfrm>
              <a:off x="1878473" y="1865266"/>
              <a:ext cx="254156" cy="657287"/>
              <a:chOff x="940" y="1053"/>
              <a:chExt cx="266" cy="635"/>
            </a:xfrm>
          </p:grpSpPr>
          <p:sp>
            <p:nvSpPr>
              <p:cNvPr id="145" name="Freeform 158">
                <a:extLst>
                  <a:ext uri="{FF2B5EF4-FFF2-40B4-BE49-F238E27FC236}">
                    <a16:creationId xmlns:a16="http://schemas.microsoft.com/office/drawing/2014/main" id="{B1E4C48A-E65C-ACB3-23AE-241E8F4F250C}"/>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46" name="Freeform 159">
                <a:extLst>
                  <a:ext uri="{FF2B5EF4-FFF2-40B4-BE49-F238E27FC236}">
                    <a16:creationId xmlns:a16="http://schemas.microsoft.com/office/drawing/2014/main" id="{06BFAC4B-83F7-E65C-D256-F69E9218A2DD}"/>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47" name="Freeform 160">
                <a:extLst>
                  <a:ext uri="{FF2B5EF4-FFF2-40B4-BE49-F238E27FC236}">
                    <a16:creationId xmlns:a16="http://schemas.microsoft.com/office/drawing/2014/main" id="{B997AC0B-D3D9-D51C-8D37-0724048A6072}"/>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48" name="Oval 161">
                <a:extLst>
                  <a:ext uri="{FF2B5EF4-FFF2-40B4-BE49-F238E27FC236}">
                    <a16:creationId xmlns:a16="http://schemas.microsoft.com/office/drawing/2014/main" id="{AFA840AB-DCA5-FF25-5354-3B707ED9D5AD}"/>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49" name="Freeform 162">
                <a:extLst>
                  <a:ext uri="{FF2B5EF4-FFF2-40B4-BE49-F238E27FC236}">
                    <a16:creationId xmlns:a16="http://schemas.microsoft.com/office/drawing/2014/main" id="{F32274B7-88DA-02DA-4E31-6FAF6A6BF355}"/>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159" name="Group 158">
            <a:extLst>
              <a:ext uri="{FF2B5EF4-FFF2-40B4-BE49-F238E27FC236}">
                <a16:creationId xmlns:a16="http://schemas.microsoft.com/office/drawing/2014/main" id="{E6673EF1-082E-A209-C630-2F3D01EDE6B7}"/>
              </a:ext>
            </a:extLst>
          </p:cNvPr>
          <p:cNvGrpSpPr/>
          <p:nvPr/>
        </p:nvGrpSpPr>
        <p:grpSpPr>
          <a:xfrm>
            <a:off x="3306533" y="3005157"/>
            <a:ext cx="237954" cy="336536"/>
            <a:chOff x="1878473" y="1865266"/>
            <a:chExt cx="464746" cy="657287"/>
          </a:xfrm>
        </p:grpSpPr>
        <p:grpSp>
          <p:nvGrpSpPr>
            <p:cNvPr id="160" name="Group 399">
              <a:extLst>
                <a:ext uri="{FF2B5EF4-FFF2-40B4-BE49-F238E27FC236}">
                  <a16:creationId xmlns:a16="http://schemas.microsoft.com/office/drawing/2014/main" id="{10AD1EB3-5680-8F02-2FA9-92FE02758E21}"/>
                </a:ext>
              </a:extLst>
            </p:cNvPr>
            <p:cNvGrpSpPr>
              <a:grpSpLocks/>
            </p:cNvGrpSpPr>
            <p:nvPr/>
          </p:nvGrpSpPr>
          <p:grpSpPr bwMode="auto">
            <a:xfrm>
              <a:off x="2114984" y="1865266"/>
              <a:ext cx="228235" cy="657287"/>
              <a:chOff x="1608" y="2774"/>
              <a:chExt cx="240" cy="638"/>
            </a:xfrm>
          </p:grpSpPr>
          <p:sp>
            <p:nvSpPr>
              <p:cNvPr id="167" name="Freeform 400">
                <a:extLst>
                  <a:ext uri="{FF2B5EF4-FFF2-40B4-BE49-F238E27FC236}">
                    <a16:creationId xmlns:a16="http://schemas.microsoft.com/office/drawing/2014/main" id="{A8A13D14-52E8-FA7E-A775-65DC6E903C0F}"/>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68" name="Freeform 401">
                <a:extLst>
                  <a:ext uri="{FF2B5EF4-FFF2-40B4-BE49-F238E27FC236}">
                    <a16:creationId xmlns:a16="http://schemas.microsoft.com/office/drawing/2014/main" id="{52B95912-6CEB-CD23-E087-AF69252695B2}"/>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69" name="Freeform 402">
                <a:extLst>
                  <a:ext uri="{FF2B5EF4-FFF2-40B4-BE49-F238E27FC236}">
                    <a16:creationId xmlns:a16="http://schemas.microsoft.com/office/drawing/2014/main" id="{075BE3B3-02F0-2CCB-FC69-5421595FA1E9}"/>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70" name="Freeform 403">
                <a:extLst>
                  <a:ext uri="{FF2B5EF4-FFF2-40B4-BE49-F238E27FC236}">
                    <a16:creationId xmlns:a16="http://schemas.microsoft.com/office/drawing/2014/main" id="{D53912B6-AC2C-C23D-0FB0-7ECA2C93F043}"/>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71" name="Freeform 404">
                <a:extLst>
                  <a:ext uri="{FF2B5EF4-FFF2-40B4-BE49-F238E27FC236}">
                    <a16:creationId xmlns:a16="http://schemas.microsoft.com/office/drawing/2014/main" id="{C3EF4E04-0BEC-7325-0555-835076D9D244}"/>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72" name="Freeform 405">
                <a:extLst>
                  <a:ext uri="{FF2B5EF4-FFF2-40B4-BE49-F238E27FC236}">
                    <a16:creationId xmlns:a16="http://schemas.microsoft.com/office/drawing/2014/main" id="{23147DF8-2578-4AA9-F806-DE37F3E5EE93}"/>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73" name="Freeform 406">
                <a:extLst>
                  <a:ext uri="{FF2B5EF4-FFF2-40B4-BE49-F238E27FC236}">
                    <a16:creationId xmlns:a16="http://schemas.microsoft.com/office/drawing/2014/main" id="{18300EAD-ADEB-56BA-3A8A-D64D5A409AB5}"/>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74" name="Freeform 407">
                <a:extLst>
                  <a:ext uri="{FF2B5EF4-FFF2-40B4-BE49-F238E27FC236}">
                    <a16:creationId xmlns:a16="http://schemas.microsoft.com/office/drawing/2014/main" id="{FDE1D0C7-5ED2-2A79-A2D5-6C5E200342BF}"/>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75" name="Freeform 408">
                <a:extLst>
                  <a:ext uri="{FF2B5EF4-FFF2-40B4-BE49-F238E27FC236}">
                    <a16:creationId xmlns:a16="http://schemas.microsoft.com/office/drawing/2014/main" id="{A2DA3D61-6CE1-959A-9460-F51F9582A6D1}"/>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161" name="Group 157">
              <a:extLst>
                <a:ext uri="{FF2B5EF4-FFF2-40B4-BE49-F238E27FC236}">
                  <a16:creationId xmlns:a16="http://schemas.microsoft.com/office/drawing/2014/main" id="{DA1A89FA-ABF4-D81E-2800-3796AD0C24FD}"/>
                </a:ext>
              </a:extLst>
            </p:cNvPr>
            <p:cNvGrpSpPr>
              <a:grpSpLocks/>
            </p:cNvGrpSpPr>
            <p:nvPr/>
          </p:nvGrpSpPr>
          <p:grpSpPr bwMode="auto">
            <a:xfrm>
              <a:off x="1878473" y="1865266"/>
              <a:ext cx="254156" cy="657287"/>
              <a:chOff x="940" y="1053"/>
              <a:chExt cx="266" cy="635"/>
            </a:xfrm>
          </p:grpSpPr>
          <p:sp>
            <p:nvSpPr>
              <p:cNvPr id="162" name="Freeform 158">
                <a:extLst>
                  <a:ext uri="{FF2B5EF4-FFF2-40B4-BE49-F238E27FC236}">
                    <a16:creationId xmlns:a16="http://schemas.microsoft.com/office/drawing/2014/main" id="{F3314D84-9EBF-B604-0BE0-5793189662EE}"/>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63" name="Freeform 159">
                <a:extLst>
                  <a:ext uri="{FF2B5EF4-FFF2-40B4-BE49-F238E27FC236}">
                    <a16:creationId xmlns:a16="http://schemas.microsoft.com/office/drawing/2014/main" id="{129937F0-97BD-A86C-46CC-DDB608CFC62D}"/>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64" name="Freeform 160">
                <a:extLst>
                  <a:ext uri="{FF2B5EF4-FFF2-40B4-BE49-F238E27FC236}">
                    <a16:creationId xmlns:a16="http://schemas.microsoft.com/office/drawing/2014/main" id="{8B28C4C1-D6DE-E6E2-622E-03CFA51CD24D}"/>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65" name="Oval 161">
                <a:extLst>
                  <a:ext uri="{FF2B5EF4-FFF2-40B4-BE49-F238E27FC236}">
                    <a16:creationId xmlns:a16="http://schemas.microsoft.com/office/drawing/2014/main" id="{613619D5-5D38-46BE-1B31-F146D1F33620}"/>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66" name="Freeform 162">
                <a:extLst>
                  <a:ext uri="{FF2B5EF4-FFF2-40B4-BE49-F238E27FC236}">
                    <a16:creationId xmlns:a16="http://schemas.microsoft.com/office/drawing/2014/main" id="{582EDA4A-8E19-7998-A879-3C68AC6C7978}"/>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176" name="Group 175">
            <a:extLst>
              <a:ext uri="{FF2B5EF4-FFF2-40B4-BE49-F238E27FC236}">
                <a16:creationId xmlns:a16="http://schemas.microsoft.com/office/drawing/2014/main" id="{BD3ECFD3-8749-B5E7-25C1-DF4C1C5BC9A2}"/>
              </a:ext>
            </a:extLst>
          </p:cNvPr>
          <p:cNvGrpSpPr/>
          <p:nvPr/>
        </p:nvGrpSpPr>
        <p:grpSpPr>
          <a:xfrm>
            <a:off x="4840631" y="3008849"/>
            <a:ext cx="237954" cy="336536"/>
            <a:chOff x="1878473" y="1865266"/>
            <a:chExt cx="464746" cy="657287"/>
          </a:xfrm>
        </p:grpSpPr>
        <p:grpSp>
          <p:nvGrpSpPr>
            <p:cNvPr id="177" name="Group 399">
              <a:extLst>
                <a:ext uri="{FF2B5EF4-FFF2-40B4-BE49-F238E27FC236}">
                  <a16:creationId xmlns:a16="http://schemas.microsoft.com/office/drawing/2014/main" id="{1399518D-ADA3-3EF6-D003-CA16F182B09A}"/>
                </a:ext>
              </a:extLst>
            </p:cNvPr>
            <p:cNvGrpSpPr>
              <a:grpSpLocks/>
            </p:cNvGrpSpPr>
            <p:nvPr/>
          </p:nvGrpSpPr>
          <p:grpSpPr bwMode="auto">
            <a:xfrm>
              <a:off x="2114984" y="1865266"/>
              <a:ext cx="228235" cy="657287"/>
              <a:chOff x="1608" y="2774"/>
              <a:chExt cx="240" cy="638"/>
            </a:xfrm>
          </p:grpSpPr>
          <p:sp>
            <p:nvSpPr>
              <p:cNvPr id="184" name="Freeform 400">
                <a:extLst>
                  <a:ext uri="{FF2B5EF4-FFF2-40B4-BE49-F238E27FC236}">
                    <a16:creationId xmlns:a16="http://schemas.microsoft.com/office/drawing/2014/main" id="{C1F2E229-4635-53F9-7329-34A8F3934ABE}"/>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85" name="Freeform 401">
                <a:extLst>
                  <a:ext uri="{FF2B5EF4-FFF2-40B4-BE49-F238E27FC236}">
                    <a16:creationId xmlns:a16="http://schemas.microsoft.com/office/drawing/2014/main" id="{6B21F320-7BC4-2B27-0A6A-09FD2E62E4A5}"/>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86" name="Freeform 402">
                <a:extLst>
                  <a:ext uri="{FF2B5EF4-FFF2-40B4-BE49-F238E27FC236}">
                    <a16:creationId xmlns:a16="http://schemas.microsoft.com/office/drawing/2014/main" id="{267AA3EF-F6CC-4286-357C-6C9DFC0E01DB}"/>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87" name="Freeform 403">
                <a:extLst>
                  <a:ext uri="{FF2B5EF4-FFF2-40B4-BE49-F238E27FC236}">
                    <a16:creationId xmlns:a16="http://schemas.microsoft.com/office/drawing/2014/main" id="{0CE40F48-6307-7FA7-604A-EBBFDFC65605}"/>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88" name="Freeform 404">
                <a:extLst>
                  <a:ext uri="{FF2B5EF4-FFF2-40B4-BE49-F238E27FC236}">
                    <a16:creationId xmlns:a16="http://schemas.microsoft.com/office/drawing/2014/main" id="{73ED9C26-7218-39EF-1F3F-F371827F44B1}"/>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89" name="Freeform 405">
                <a:extLst>
                  <a:ext uri="{FF2B5EF4-FFF2-40B4-BE49-F238E27FC236}">
                    <a16:creationId xmlns:a16="http://schemas.microsoft.com/office/drawing/2014/main" id="{CAB459AB-619A-0F4A-D651-0D04F4013358}"/>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90" name="Freeform 406">
                <a:extLst>
                  <a:ext uri="{FF2B5EF4-FFF2-40B4-BE49-F238E27FC236}">
                    <a16:creationId xmlns:a16="http://schemas.microsoft.com/office/drawing/2014/main" id="{5F65FCD8-0FB6-8982-EF71-29E04045F92F}"/>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191" name="Freeform 407">
                <a:extLst>
                  <a:ext uri="{FF2B5EF4-FFF2-40B4-BE49-F238E27FC236}">
                    <a16:creationId xmlns:a16="http://schemas.microsoft.com/office/drawing/2014/main" id="{DB67516B-9722-90AD-CDCF-3516F5893D7D}"/>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92" name="Freeform 408">
                <a:extLst>
                  <a:ext uri="{FF2B5EF4-FFF2-40B4-BE49-F238E27FC236}">
                    <a16:creationId xmlns:a16="http://schemas.microsoft.com/office/drawing/2014/main" id="{17B7B7B4-D643-7EC2-27CE-8579D1D38893}"/>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178" name="Group 157">
              <a:extLst>
                <a:ext uri="{FF2B5EF4-FFF2-40B4-BE49-F238E27FC236}">
                  <a16:creationId xmlns:a16="http://schemas.microsoft.com/office/drawing/2014/main" id="{31EC8B4B-D1B5-3574-9E1B-76BB4E0CA1E1}"/>
                </a:ext>
              </a:extLst>
            </p:cNvPr>
            <p:cNvGrpSpPr>
              <a:grpSpLocks/>
            </p:cNvGrpSpPr>
            <p:nvPr/>
          </p:nvGrpSpPr>
          <p:grpSpPr bwMode="auto">
            <a:xfrm>
              <a:off x="1878473" y="1865266"/>
              <a:ext cx="254156" cy="657287"/>
              <a:chOff x="940" y="1053"/>
              <a:chExt cx="266" cy="635"/>
            </a:xfrm>
          </p:grpSpPr>
          <p:sp>
            <p:nvSpPr>
              <p:cNvPr id="179" name="Freeform 158">
                <a:extLst>
                  <a:ext uri="{FF2B5EF4-FFF2-40B4-BE49-F238E27FC236}">
                    <a16:creationId xmlns:a16="http://schemas.microsoft.com/office/drawing/2014/main" id="{7EEDCB6A-EB37-F0A0-B3A0-AF2B394F7C72}"/>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80" name="Freeform 159">
                <a:extLst>
                  <a:ext uri="{FF2B5EF4-FFF2-40B4-BE49-F238E27FC236}">
                    <a16:creationId xmlns:a16="http://schemas.microsoft.com/office/drawing/2014/main" id="{A9A00062-C8BA-23B5-0522-FBB6E79B8EF8}"/>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81" name="Freeform 160">
                <a:extLst>
                  <a:ext uri="{FF2B5EF4-FFF2-40B4-BE49-F238E27FC236}">
                    <a16:creationId xmlns:a16="http://schemas.microsoft.com/office/drawing/2014/main" id="{0766AD69-8346-69D2-43D9-04F9C1F67938}"/>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82" name="Oval 161">
                <a:extLst>
                  <a:ext uri="{FF2B5EF4-FFF2-40B4-BE49-F238E27FC236}">
                    <a16:creationId xmlns:a16="http://schemas.microsoft.com/office/drawing/2014/main" id="{F56C381D-6C23-0E1D-BC46-57EE1A0E0911}"/>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83" name="Freeform 162">
                <a:extLst>
                  <a:ext uri="{FF2B5EF4-FFF2-40B4-BE49-F238E27FC236}">
                    <a16:creationId xmlns:a16="http://schemas.microsoft.com/office/drawing/2014/main" id="{547F93B7-00CA-1351-6460-A9812F941019}"/>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193" name="Group 192">
            <a:extLst>
              <a:ext uri="{FF2B5EF4-FFF2-40B4-BE49-F238E27FC236}">
                <a16:creationId xmlns:a16="http://schemas.microsoft.com/office/drawing/2014/main" id="{ED89619D-F028-9161-2F33-27FAB0CB9D37}"/>
              </a:ext>
            </a:extLst>
          </p:cNvPr>
          <p:cNvGrpSpPr/>
          <p:nvPr/>
        </p:nvGrpSpPr>
        <p:grpSpPr>
          <a:xfrm>
            <a:off x="6324401" y="3009121"/>
            <a:ext cx="237954" cy="336536"/>
            <a:chOff x="1878473" y="1865266"/>
            <a:chExt cx="464746" cy="657287"/>
          </a:xfrm>
        </p:grpSpPr>
        <p:grpSp>
          <p:nvGrpSpPr>
            <p:cNvPr id="194" name="Group 399">
              <a:extLst>
                <a:ext uri="{FF2B5EF4-FFF2-40B4-BE49-F238E27FC236}">
                  <a16:creationId xmlns:a16="http://schemas.microsoft.com/office/drawing/2014/main" id="{D1FCACBB-EEC0-E2B8-0C98-FD34EB68ECE1}"/>
                </a:ext>
              </a:extLst>
            </p:cNvPr>
            <p:cNvGrpSpPr>
              <a:grpSpLocks/>
            </p:cNvGrpSpPr>
            <p:nvPr/>
          </p:nvGrpSpPr>
          <p:grpSpPr bwMode="auto">
            <a:xfrm>
              <a:off x="2114984" y="1865266"/>
              <a:ext cx="228235" cy="657287"/>
              <a:chOff x="1608" y="2774"/>
              <a:chExt cx="240" cy="638"/>
            </a:xfrm>
          </p:grpSpPr>
          <p:sp>
            <p:nvSpPr>
              <p:cNvPr id="201" name="Freeform 400">
                <a:extLst>
                  <a:ext uri="{FF2B5EF4-FFF2-40B4-BE49-F238E27FC236}">
                    <a16:creationId xmlns:a16="http://schemas.microsoft.com/office/drawing/2014/main" id="{E696DE6E-B97B-889A-7CD7-BA3545BC5242}"/>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02" name="Freeform 401">
                <a:extLst>
                  <a:ext uri="{FF2B5EF4-FFF2-40B4-BE49-F238E27FC236}">
                    <a16:creationId xmlns:a16="http://schemas.microsoft.com/office/drawing/2014/main" id="{82CDB0A6-1CAC-5556-F06C-80B1BDC99573}"/>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03" name="Freeform 402">
                <a:extLst>
                  <a:ext uri="{FF2B5EF4-FFF2-40B4-BE49-F238E27FC236}">
                    <a16:creationId xmlns:a16="http://schemas.microsoft.com/office/drawing/2014/main" id="{4AB3F65D-3003-A7D1-E179-016EBB7B8217}"/>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04" name="Freeform 403">
                <a:extLst>
                  <a:ext uri="{FF2B5EF4-FFF2-40B4-BE49-F238E27FC236}">
                    <a16:creationId xmlns:a16="http://schemas.microsoft.com/office/drawing/2014/main" id="{7453D756-F863-98BF-9139-5A97D804F52E}"/>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05" name="Freeform 404">
                <a:extLst>
                  <a:ext uri="{FF2B5EF4-FFF2-40B4-BE49-F238E27FC236}">
                    <a16:creationId xmlns:a16="http://schemas.microsoft.com/office/drawing/2014/main" id="{E6AC09C6-91D5-6F9F-C9F6-D5A14E0406F5}"/>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06" name="Freeform 405">
                <a:extLst>
                  <a:ext uri="{FF2B5EF4-FFF2-40B4-BE49-F238E27FC236}">
                    <a16:creationId xmlns:a16="http://schemas.microsoft.com/office/drawing/2014/main" id="{FED309BC-C0AA-0F85-A5C1-DE06A2CA521F}"/>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07" name="Freeform 406">
                <a:extLst>
                  <a:ext uri="{FF2B5EF4-FFF2-40B4-BE49-F238E27FC236}">
                    <a16:creationId xmlns:a16="http://schemas.microsoft.com/office/drawing/2014/main" id="{B9C7B2BA-C0A1-9043-305F-A973D970ABE6}"/>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08" name="Freeform 407">
                <a:extLst>
                  <a:ext uri="{FF2B5EF4-FFF2-40B4-BE49-F238E27FC236}">
                    <a16:creationId xmlns:a16="http://schemas.microsoft.com/office/drawing/2014/main" id="{05FD1423-80A5-782D-0D46-878283CD4938}"/>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09" name="Freeform 408">
                <a:extLst>
                  <a:ext uri="{FF2B5EF4-FFF2-40B4-BE49-F238E27FC236}">
                    <a16:creationId xmlns:a16="http://schemas.microsoft.com/office/drawing/2014/main" id="{9A160E81-5A8A-51E1-4D60-2A086DFC8294}"/>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195" name="Group 157">
              <a:extLst>
                <a:ext uri="{FF2B5EF4-FFF2-40B4-BE49-F238E27FC236}">
                  <a16:creationId xmlns:a16="http://schemas.microsoft.com/office/drawing/2014/main" id="{A5646F67-7EB2-8E1A-DEE9-3546ABA4BC0C}"/>
                </a:ext>
              </a:extLst>
            </p:cNvPr>
            <p:cNvGrpSpPr>
              <a:grpSpLocks/>
            </p:cNvGrpSpPr>
            <p:nvPr/>
          </p:nvGrpSpPr>
          <p:grpSpPr bwMode="auto">
            <a:xfrm>
              <a:off x="1878473" y="1865266"/>
              <a:ext cx="254156" cy="657287"/>
              <a:chOff x="940" y="1053"/>
              <a:chExt cx="266" cy="635"/>
            </a:xfrm>
          </p:grpSpPr>
          <p:sp>
            <p:nvSpPr>
              <p:cNvPr id="196" name="Freeform 158">
                <a:extLst>
                  <a:ext uri="{FF2B5EF4-FFF2-40B4-BE49-F238E27FC236}">
                    <a16:creationId xmlns:a16="http://schemas.microsoft.com/office/drawing/2014/main" id="{A779ABB6-FEB1-44B7-C5B5-6DA38F6FC2CD}"/>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97" name="Freeform 159">
                <a:extLst>
                  <a:ext uri="{FF2B5EF4-FFF2-40B4-BE49-F238E27FC236}">
                    <a16:creationId xmlns:a16="http://schemas.microsoft.com/office/drawing/2014/main" id="{44627471-CCC4-31CB-F36E-23E584ADD044}"/>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198" name="Freeform 160">
                <a:extLst>
                  <a:ext uri="{FF2B5EF4-FFF2-40B4-BE49-F238E27FC236}">
                    <a16:creationId xmlns:a16="http://schemas.microsoft.com/office/drawing/2014/main" id="{3E5F3BFA-773F-8429-DD9F-B46FD046C6FD}"/>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199" name="Oval 161">
                <a:extLst>
                  <a:ext uri="{FF2B5EF4-FFF2-40B4-BE49-F238E27FC236}">
                    <a16:creationId xmlns:a16="http://schemas.microsoft.com/office/drawing/2014/main" id="{638AAD98-4301-6059-3410-5C75A73DEB8A}"/>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00" name="Freeform 162">
                <a:extLst>
                  <a:ext uri="{FF2B5EF4-FFF2-40B4-BE49-F238E27FC236}">
                    <a16:creationId xmlns:a16="http://schemas.microsoft.com/office/drawing/2014/main" id="{05B4C6C5-FEFC-339A-62A8-5746018E773B}"/>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210" name="Group 209">
            <a:extLst>
              <a:ext uri="{FF2B5EF4-FFF2-40B4-BE49-F238E27FC236}">
                <a16:creationId xmlns:a16="http://schemas.microsoft.com/office/drawing/2014/main" id="{A0F32FAC-DE73-2859-4783-B3E7D89183ED}"/>
              </a:ext>
            </a:extLst>
          </p:cNvPr>
          <p:cNvGrpSpPr/>
          <p:nvPr/>
        </p:nvGrpSpPr>
        <p:grpSpPr>
          <a:xfrm>
            <a:off x="2619917" y="3933114"/>
            <a:ext cx="237954" cy="336536"/>
            <a:chOff x="1878473" y="1865266"/>
            <a:chExt cx="464746" cy="657287"/>
          </a:xfrm>
        </p:grpSpPr>
        <p:grpSp>
          <p:nvGrpSpPr>
            <p:cNvPr id="211" name="Group 399">
              <a:extLst>
                <a:ext uri="{FF2B5EF4-FFF2-40B4-BE49-F238E27FC236}">
                  <a16:creationId xmlns:a16="http://schemas.microsoft.com/office/drawing/2014/main" id="{AFB55876-3619-BF2D-1010-CB0C0A3D7B69}"/>
                </a:ext>
              </a:extLst>
            </p:cNvPr>
            <p:cNvGrpSpPr>
              <a:grpSpLocks/>
            </p:cNvGrpSpPr>
            <p:nvPr/>
          </p:nvGrpSpPr>
          <p:grpSpPr bwMode="auto">
            <a:xfrm>
              <a:off x="2114984" y="1865266"/>
              <a:ext cx="228235" cy="657287"/>
              <a:chOff x="1608" y="2774"/>
              <a:chExt cx="240" cy="638"/>
            </a:xfrm>
          </p:grpSpPr>
          <p:sp>
            <p:nvSpPr>
              <p:cNvPr id="218" name="Freeform 400">
                <a:extLst>
                  <a:ext uri="{FF2B5EF4-FFF2-40B4-BE49-F238E27FC236}">
                    <a16:creationId xmlns:a16="http://schemas.microsoft.com/office/drawing/2014/main" id="{8E56FF6E-9B75-0D76-5A1E-221BC7C6D8DF}"/>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19" name="Freeform 401">
                <a:extLst>
                  <a:ext uri="{FF2B5EF4-FFF2-40B4-BE49-F238E27FC236}">
                    <a16:creationId xmlns:a16="http://schemas.microsoft.com/office/drawing/2014/main" id="{9169BE81-1065-E19F-B9F2-62C361678EB8}"/>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20" name="Freeform 402">
                <a:extLst>
                  <a:ext uri="{FF2B5EF4-FFF2-40B4-BE49-F238E27FC236}">
                    <a16:creationId xmlns:a16="http://schemas.microsoft.com/office/drawing/2014/main" id="{55E212DC-4C5A-3EFB-97E0-94A37FA91469}"/>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21" name="Freeform 403">
                <a:extLst>
                  <a:ext uri="{FF2B5EF4-FFF2-40B4-BE49-F238E27FC236}">
                    <a16:creationId xmlns:a16="http://schemas.microsoft.com/office/drawing/2014/main" id="{752C950E-1536-4217-AA9F-2AA37AD2BD74}"/>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22" name="Freeform 404">
                <a:extLst>
                  <a:ext uri="{FF2B5EF4-FFF2-40B4-BE49-F238E27FC236}">
                    <a16:creationId xmlns:a16="http://schemas.microsoft.com/office/drawing/2014/main" id="{B0D7EF10-F296-E1EE-F9C2-8EA3F5D72BAC}"/>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23" name="Freeform 405">
                <a:extLst>
                  <a:ext uri="{FF2B5EF4-FFF2-40B4-BE49-F238E27FC236}">
                    <a16:creationId xmlns:a16="http://schemas.microsoft.com/office/drawing/2014/main" id="{25D1B6C8-5128-13B7-CBDC-B26959AD7F2C}"/>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24" name="Freeform 406">
                <a:extLst>
                  <a:ext uri="{FF2B5EF4-FFF2-40B4-BE49-F238E27FC236}">
                    <a16:creationId xmlns:a16="http://schemas.microsoft.com/office/drawing/2014/main" id="{7EAA1063-A420-4234-1C46-02D352D5F8BA}"/>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25" name="Freeform 407">
                <a:extLst>
                  <a:ext uri="{FF2B5EF4-FFF2-40B4-BE49-F238E27FC236}">
                    <a16:creationId xmlns:a16="http://schemas.microsoft.com/office/drawing/2014/main" id="{8E1FE944-94B2-6323-7E15-BA91857439DF}"/>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26" name="Freeform 408">
                <a:extLst>
                  <a:ext uri="{FF2B5EF4-FFF2-40B4-BE49-F238E27FC236}">
                    <a16:creationId xmlns:a16="http://schemas.microsoft.com/office/drawing/2014/main" id="{C6208644-CBE6-05B2-285C-032AEB599098}"/>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212" name="Group 157">
              <a:extLst>
                <a:ext uri="{FF2B5EF4-FFF2-40B4-BE49-F238E27FC236}">
                  <a16:creationId xmlns:a16="http://schemas.microsoft.com/office/drawing/2014/main" id="{3A6A1DA6-53D6-2F3C-4008-917939B18141}"/>
                </a:ext>
              </a:extLst>
            </p:cNvPr>
            <p:cNvGrpSpPr>
              <a:grpSpLocks/>
            </p:cNvGrpSpPr>
            <p:nvPr/>
          </p:nvGrpSpPr>
          <p:grpSpPr bwMode="auto">
            <a:xfrm>
              <a:off x="1878473" y="1865266"/>
              <a:ext cx="254156" cy="657287"/>
              <a:chOff x="940" y="1053"/>
              <a:chExt cx="266" cy="635"/>
            </a:xfrm>
          </p:grpSpPr>
          <p:sp>
            <p:nvSpPr>
              <p:cNvPr id="213" name="Freeform 158">
                <a:extLst>
                  <a:ext uri="{FF2B5EF4-FFF2-40B4-BE49-F238E27FC236}">
                    <a16:creationId xmlns:a16="http://schemas.microsoft.com/office/drawing/2014/main" id="{92299C76-3B42-D0D1-C7EC-7CF256DD37DA}"/>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14" name="Freeform 159">
                <a:extLst>
                  <a:ext uri="{FF2B5EF4-FFF2-40B4-BE49-F238E27FC236}">
                    <a16:creationId xmlns:a16="http://schemas.microsoft.com/office/drawing/2014/main" id="{7EF47D6C-85B4-7D97-587B-4303B216F706}"/>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15" name="Freeform 160">
                <a:extLst>
                  <a:ext uri="{FF2B5EF4-FFF2-40B4-BE49-F238E27FC236}">
                    <a16:creationId xmlns:a16="http://schemas.microsoft.com/office/drawing/2014/main" id="{5B05CBAB-5093-6034-A08B-9D07F29E05F1}"/>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16" name="Oval 161">
                <a:extLst>
                  <a:ext uri="{FF2B5EF4-FFF2-40B4-BE49-F238E27FC236}">
                    <a16:creationId xmlns:a16="http://schemas.microsoft.com/office/drawing/2014/main" id="{30E7D5D8-8BB9-BFD9-76CE-1C40FA76928C}"/>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17" name="Freeform 162">
                <a:extLst>
                  <a:ext uri="{FF2B5EF4-FFF2-40B4-BE49-F238E27FC236}">
                    <a16:creationId xmlns:a16="http://schemas.microsoft.com/office/drawing/2014/main" id="{39E923BB-3F36-1C5A-BE34-AEBF69D248D4}"/>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227" name="Group 226">
            <a:extLst>
              <a:ext uri="{FF2B5EF4-FFF2-40B4-BE49-F238E27FC236}">
                <a16:creationId xmlns:a16="http://schemas.microsoft.com/office/drawing/2014/main" id="{3B4CEC40-8144-F808-3CF2-9EFC3E16EB2D}"/>
              </a:ext>
            </a:extLst>
          </p:cNvPr>
          <p:cNvGrpSpPr/>
          <p:nvPr/>
        </p:nvGrpSpPr>
        <p:grpSpPr>
          <a:xfrm>
            <a:off x="4056149" y="3933114"/>
            <a:ext cx="237954" cy="336536"/>
            <a:chOff x="1878473" y="1865266"/>
            <a:chExt cx="464746" cy="657287"/>
          </a:xfrm>
        </p:grpSpPr>
        <p:grpSp>
          <p:nvGrpSpPr>
            <p:cNvPr id="228" name="Group 399">
              <a:extLst>
                <a:ext uri="{FF2B5EF4-FFF2-40B4-BE49-F238E27FC236}">
                  <a16:creationId xmlns:a16="http://schemas.microsoft.com/office/drawing/2014/main" id="{18506DB3-4032-58BE-D2C1-FEDB00C64534}"/>
                </a:ext>
              </a:extLst>
            </p:cNvPr>
            <p:cNvGrpSpPr>
              <a:grpSpLocks/>
            </p:cNvGrpSpPr>
            <p:nvPr/>
          </p:nvGrpSpPr>
          <p:grpSpPr bwMode="auto">
            <a:xfrm>
              <a:off x="2114984" y="1865266"/>
              <a:ext cx="228235" cy="657287"/>
              <a:chOff x="1608" y="2774"/>
              <a:chExt cx="240" cy="638"/>
            </a:xfrm>
          </p:grpSpPr>
          <p:sp>
            <p:nvSpPr>
              <p:cNvPr id="235" name="Freeform 400">
                <a:extLst>
                  <a:ext uri="{FF2B5EF4-FFF2-40B4-BE49-F238E27FC236}">
                    <a16:creationId xmlns:a16="http://schemas.microsoft.com/office/drawing/2014/main" id="{72E143D4-C6E4-42F2-6B92-CAE0E186DF84}"/>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36" name="Freeform 401">
                <a:extLst>
                  <a:ext uri="{FF2B5EF4-FFF2-40B4-BE49-F238E27FC236}">
                    <a16:creationId xmlns:a16="http://schemas.microsoft.com/office/drawing/2014/main" id="{EE919229-A021-78EE-FA5E-5AAF246CA19F}"/>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37" name="Freeform 402">
                <a:extLst>
                  <a:ext uri="{FF2B5EF4-FFF2-40B4-BE49-F238E27FC236}">
                    <a16:creationId xmlns:a16="http://schemas.microsoft.com/office/drawing/2014/main" id="{42A003A0-6E22-7BBE-F907-C27BBECFD2CE}"/>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38" name="Freeform 403">
                <a:extLst>
                  <a:ext uri="{FF2B5EF4-FFF2-40B4-BE49-F238E27FC236}">
                    <a16:creationId xmlns:a16="http://schemas.microsoft.com/office/drawing/2014/main" id="{F3B65581-6259-F8F8-5D34-50347F581BE8}"/>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39" name="Freeform 404">
                <a:extLst>
                  <a:ext uri="{FF2B5EF4-FFF2-40B4-BE49-F238E27FC236}">
                    <a16:creationId xmlns:a16="http://schemas.microsoft.com/office/drawing/2014/main" id="{B9E7F2E4-0DB1-193C-1DEF-B3A5BB410F68}"/>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40" name="Freeform 405">
                <a:extLst>
                  <a:ext uri="{FF2B5EF4-FFF2-40B4-BE49-F238E27FC236}">
                    <a16:creationId xmlns:a16="http://schemas.microsoft.com/office/drawing/2014/main" id="{66B6685C-40A7-AC18-CCBA-72700D64A388}"/>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41" name="Freeform 406">
                <a:extLst>
                  <a:ext uri="{FF2B5EF4-FFF2-40B4-BE49-F238E27FC236}">
                    <a16:creationId xmlns:a16="http://schemas.microsoft.com/office/drawing/2014/main" id="{87A52CA4-FEE7-EF23-BDA7-B5FF235CD6FB}"/>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42" name="Freeform 407">
                <a:extLst>
                  <a:ext uri="{FF2B5EF4-FFF2-40B4-BE49-F238E27FC236}">
                    <a16:creationId xmlns:a16="http://schemas.microsoft.com/office/drawing/2014/main" id="{738EFA7E-DC94-EEB4-CADD-894145313E75}"/>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43" name="Freeform 408">
                <a:extLst>
                  <a:ext uri="{FF2B5EF4-FFF2-40B4-BE49-F238E27FC236}">
                    <a16:creationId xmlns:a16="http://schemas.microsoft.com/office/drawing/2014/main" id="{E6A5847D-AC14-0844-06B6-879066DA47D2}"/>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229" name="Group 157">
              <a:extLst>
                <a:ext uri="{FF2B5EF4-FFF2-40B4-BE49-F238E27FC236}">
                  <a16:creationId xmlns:a16="http://schemas.microsoft.com/office/drawing/2014/main" id="{3094FCFA-FA77-C739-2C4E-F95F0EC25DA9}"/>
                </a:ext>
              </a:extLst>
            </p:cNvPr>
            <p:cNvGrpSpPr>
              <a:grpSpLocks/>
            </p:cNvGrpSpPr>
            <p:nvPr/>
          </p:nvGrpSpPr>
          <p:grpSpPr bwMode="auto">
            <a:xfrm>
              <a:off x="1878473" y="1865266"/>
              <a:ext cx="254156" cy="657287"/>
              <a:chOff x="940" y="1053"/>
              <a:chExt cx="266" cy="635"/>
            </a:xfrm>
          </p:grpSpPr>
          <p:sp>
            <p:nvSpPr>
              <p:cNvPr id="230" name="Freeform 158">
                <a:extLst>
                  <a:ext uri="{FF2B5EF4-FFF2-40B4-BE49-F238E27FC236}">
                    <a16:creationId xmlns:a16="http://schemas.microsoft.com/office/drawing/2014/main" id="{AD0F61CC-6F72-F035-2E71-E1AC0B9D93BA}"/>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31" name="Freeform 159">
                <a:extLst>
                  <a:ext uri="{FF2B5EF4-FFF2-40B4-BE49-F238E27FC236}">
                    <a16:creationId xmlns:a16="http://schemas.microsoft.com/office/drawing/2014/main" id="{3EAC8372-8C8A-AB0A-00C5-CD4986844E65}"/>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32" name="Freeform 160">
                <a:extLst>
                  <a:ext uri="{FF2B5EF4-FFF2-40B4-BE49-F238E27FC236}">
                    <a16:creationId xmlns:a16="http://schemas.microsoft.com/office/drawing/2014/main" id="{318815AF-1A7D-88E3-173D-16BA8E36195E}"/>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33" name="Oval 161">
                <a:extLst>
                  <a:ext uri="{FF2B5EF4-FFF2-40B4-BE49-F238E27FC236}">
                    <a16:creationId xmlns:a16="http://schemas.microsoft.com/office/drawing/2014/main" id="{6B6C1514-4115-30E6-0950-D7D8D6AFB90C}"/>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34" name="Freeform 162">
                <a:extLst>
                  <a:ext uri="{FF2B5EF4-FFF2-40B4-BE49-F238E27FC236}">
                    <a16:creationId xmlns:a16="http://schemas.microsoft.com/office/drawing/2014/main" id="{C45D3192-125E-77BA-8FC4-1BE1764B3024}"/>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grpSp>
        <p:nvGrpSpPr>
          <p:cNvPr id="244" name="Group 243">
            <a:extLst>
              <a:ext uri="{FF2B5EF4-FFF2-40B4-BE49-F238E27FC236}">
                <a16:creationId xmlns:a16="http://schemas.microsoft.com/office/drawing/2014/main" id="{E7D300C4-37F3-3E87-5599-13AD4346B946}"/>
              </a:ext>
            </a:extLst>
          </p:cNvPr>
          <p:cNvGrpSpPr/>
          <p:nvPr/>
        </p:nvGrpSpPr>
        <p:grpSpPr>
          <a:xfrm>
            <a:off x="5590247" y="3936806"/>
            <a:ext cx="237954" cy="336536"/>
            <a:chOff x="1878473" y="1865266"/>
            <a:chExt cx="464746" cy="657287"/>
          </a:xfrm>
        </p:grpSpPr>
        <p:grpSp>
          <p:nvGrpSpPr>
            <p:cNvPr id="245" name="Group 399">
              <a:extLst>
                <a:ext uri="{FF2B5EF4-FFF2-40B4-BE49-F238E27FC236}">
                  <a16:creationId xmlns:a16="http://schemas.microsoft.com/office/drawing/2014/main" id="{AE7DEFD8-724E-FC8C-178C-E74EE353167F}"/>
                </a:ext>
              </a:extLst>
            </p:cNvPr>
            <p:cNvGrpSpPr>
              <a:grpSpLocks/>
            </p:cNvGrpSpPr>
            <p:nvPr/>
          </p:nvGrpSpPr>
          <p:grpSpPr bwMode="auto">
            <a:xfrm>
              <a:off x="2114984" y="1865266"/>
              <a:ext cx="228235" cy="657287"/>
              <a:chOff x="1608" y="2774"/>
              <a:chExt cx="240" cy="638"/>
            </a:xfrm>
          </p:grpSpPr>
          <p:sp>
            <p:nvSpPr>
              <p:cNvPr id="252" name="Freeform 400">
                <a:extLst>
                  <a:ext uri="{FF2B5EF4-FFF2-40B4-BE49-F238E27FC236}">
                    <a16:creationId xmlns:a16="http://schemas.microsoft.com/office/drawing/2014/main" id="{5189C6B0-BA94-B2FC-7AAE-C2E7BB55711D}"/>
                  </a:ext>
                </a:extLst>
              </p:cNvPr>
              <p:cNvSpPr>
                <a:spLocks/>
              </p:cNvSpPr>
              <p:nvPr/>
            </p:nvSpPr>
            <p:spPr bwMode="gray">
              <a:xfrm>
                <a:off x="1668" y="3065"/>
                <a:ext cx="124" cy="347"/>
              </a:xfrm>
              <a:custGeom>
                <a:avLst/>
                <a:gdLst>
                  <a:gd name="T0" fmla="*/ 81 w 92"/>
                  <a:gd name="T1" fmla="*/ 2 h 256"/>
                  <a:gd name="T2" fmla="*/ 81 w 92"/>
                  <a:gd name="T3" fmla="*/ 2 h 256"/>
                  <a:gd name="T4" fmla="*/ 4 w 92"/>
                  <a:gd name="T5" fmla="*/ 0 h 256"/>
                  <a:gd name="T6" fmla="*/ 1 w 92"/>
                  <a:gd name="T7" fmla="*/ 29 h 256"/>
                  <a:gd name="T8" fmla="*/ 11 w 92"/>
                  <a:gd name="T9" fmla="*/ 216 h 256"/>
                  <a:gd name="T10" fmla="*/ 45 w 92"/>
                  <a:gd name="T11" fmla="*/ 215 h 256"/>
                  <a:gd name="T12" fmla="*/ 42 w 92"/>
                  <a:gd name="T13" fmla="*/ 54 h 256"/>
                  <a:gd name="T14" fmla="*/ 33 w 92"/>
                  <a:gd name="T15" fmla="*/ 42 h 256"/>
                  <a:gd name="T16" fmla="*/ 42 w 92"/>
                  <a:gd name="T17" fmla="*/ 54 h 256"/>
                  <a:gd name="T18" fmla="*/ 45 w 92"/>
                  <a:gd name="T19" fmla="*/ 215 h 256"/>
                  <a:gd name="T20" fmla="*/ 45 w 92"/>
                  <a:gd name="T21" fmla="*/ 222 h 256"/>
                  <a:gd name="T22" fmla="*/ 82 w 92"/>
                  <a:gd name="T23" fmla="*/ 229 h 256"/>
                  <a:gd name="T24" fmla="*/ 87 w 92"/>
                  <a:gd name="T25" fmla="*/ 52 h 256"/>
                  <a:gd name="T26" fmla="*/ 81 w 92"/>
                  <a:gd name="T27" fmla="*/ 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2" h="256">
                    <a:moveTo>
                      <a:pt x="81" y="2"/>
                    </a:moveTo>
                    <a:cubicBezTo>
                      <a:pt x="81" y="3"/>
                      <a:pt x="81" y="3"/>
                      <a:pt x="81" y="2"/>
                    </a:cubicBezTo>
                    <a:cubicBezTo>
                      <a:pt x="78" y="13"/>
                      <a:pt x="3" y="5"/>
                      <a:pt x="4" y="0"/>
                    </a:cubicBezTo>
                    <a:cubicBezTo>
                      <a:pt x="0" y="18"/>
                      <a:pt x="0" y="25"/>
                      <a:pt x="1" y="29"/>
                    </a:cubicBezTo>
                    <a:cubicBezTo>
                      <a:pt x="3" y="48"/>
                      <a:pt x="11" y="129"/>
                      <a:pt x="11" y="216"/>
                    </a:cubicBezTo>
                    <a:cubicBezTo>
                      <a:pt x="11" y="239"/>
                      <a:pt x="44" y="235"/>
                      <a:pt x="45" y="215"/>
                    </a:cubicBezTo>
                    <a:cubicBezTo>
                      <a:pt x="44" y="181"/>
                      <a:pt x="43" y="58"/>
                      <a:pt x="42" y="54"/>
                    </a:cubicBezTo>
                    <a:cubicBezTo>
                      <a:pt x="42" y="50"/>
                      <a:pt x="33" y="49"/>
                      <a:pt x="33" y="42"/>
                    </a:cubicBezTo>
                    <a:cubicBezTo>
                      <a:pt x="33" y="49"/>
                      <a:pt x="42" y="50"/>
                      <a:pt x="42" y="54"/>
                    </a:cubicBezTo>
                    <a:cubicBezTo>
                      <a:pt x="43" y="58"/>
                      <a:pt x="44" y="181"/>
                      <a:pt x="45" y="215"/>
                    </a:cubicBezTo>
                    <a:cubicBezTo>
                      <a:pt x="45" y="217"/>
                      <a:pt x="45" y="222"/>
                      <a:pt x="45" y="222"/>
                    </a:cubicBezTo>
                    <a:cubicBezTo>
                      <a:pt x="47" y="256"/>
                      <a:pt x="82" y="246"/>
                      <a:pt x="82" y="229"/>
                    </a:cubicBezTo>
                    <a:cubicBezTo>
                      <a:pt x="82" y="161"/>
                      <a:pt x="84" y="67"/>
                      <a:pt x="87" y="52"/>
                    </a:cubicBezTo>
                    <a:cubicBezTo>
                      <a:pt x="92" y="27"/>
                      <a:pt x="83" y="5"/>
                      <a:pt x="81" y="2"/>
                    </a:cubicBezTo>
                    <a:close/>
                  </a:path>
                </a:pathLst>
              </a:custGeom>
              <a:solidFill>
                <a:schemeClr val="bg1">
                  <a:lumMod val="65000"/>
                </a:schemeClr>
              </a:solidFill>
              <a:ln w="6350" cap="flat" cmpd="sng">
                <a:solidFill>
                  <a:srgbClr val="5F5F5F"/>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53" name="Freeform 401">
                <a:extLst>
                  <a:ext uri="{FF2B5EF4-FFF2-40B4-BE49-F238E27FC236}">
                    <a16:creationId xmlns:a16="http://schemas.microsoft.com/office/drawing/2014/main" id="{8D07C02D-051F-939D-3237-063CD03D748D}"/>
                  </a:ext>
                </a:extLst>
              </p:cNvPr>
              <p:cNvSpPr>
                <a:spLocks noEditPoints="1"/>
              </p:cNvSpPr>
              <p:nvPr/>
            </p:nvSpPr>
            <p:spPr bwMode="gray">
              <a:xfrm>
                <a:off x="1608" y="2862"/>
                <a:ext cx="240" cy="291"/>
              </a:xfrm>
              <a:custGeom>
                <a:avLst/>
                <a:gdLst>
                  <a:gd name="T0" fmla="*/ 172 w 177"/>
                  <a:gd name="T1" fmla="*/ 191 h 215"/>
                  <a:gd name="T2" fmla="*/ 151 w 177"/>
                  <a:gd name="T3" fmla="*/ 43 h 215"/>
                  <a:gd name="T4" fmla="*/ 125 w 177"/>
                  <a:gd name="T5" fmla="*/ 18 h 215"/>
                  <a:gd name="T6" fmla="*/ 91 w 177"/>
                  <a:gd name="T7" fmla="*/ 9 h 215"/>
                  <a:gd name="T8" fmla="*/ 61 w 177"/>
                  <a:gd name="T9" fmla="*/ 1 h 215"/>
                  <a:gd name="T10" fmla="*/ 31 w 177"/>
                  <a:gd name="T11" fmla="*/ 11 h 215"/>
                  <a:gd name="T12" fmla="*/ 4 w 177"/>
                  <a:gd name="T13" fmla="*/ 156 h 215"/>
                  <a:gd name="T14" fmla="*/ 26 w 177"/>
                  <a:gd name="T15" fmla="*/ 165 h 215"/>
                  <a:gd name="T16" fmla="*/ 41 w 177"/>
                  <a:gd name="T17" fmla="*/ 69 h 215"/>
                  <a:gd name="T18" fmla="*/ 49 w 177"/>
                  <a:gd name="T19" fmla="*/ 84 h 215"/>
                  <a:gd name="T20" fmla="*/ 48 w 177"/>
                  <a:gd name="T21" fmla="*/ 150 h 215"/>
                  <a:gd name="T22" fmla="*/ 58 w 177"/>
                  <a:gd name="T23" fmla="*/ 161 h 215"/>
                  <a:gd name="T24" fmla="*/ 102 w 177"/>
                  <a:gd name="T25" fmla="*/ 172 h 215"/>
                  <a:gd name="T26" fmla="*/ 125 w 177"/>
                  <a:gd name="T27" fmla="*/ 152 h 215"/>
                  <a:gd name="T28" fmla="*/ 127 w 177"/>
                  <a:gd name="T29" fmla="*/ 66 h 215"/>
                  <a:gd name="T30" fmla="*/ 129 w 177"/>
                  <a:gd name="T31" fmla="*/ 84 h 215"/>
                  <a:gd name="T32" fmla="*/ 150 w 177"/>
                  <a:gd name="T33" fmla="*/ 200 h 215"/>
                  <a:gd name="T34" fmla="*/ 172 w 177"/>
                  <a:gd name="T35" fmla="*/ 191 h 215"/>
                  <a:gd name="T36" fmla="*/ 43 w 177"/>
                  <a:gd name="T37" fmla="*/ 55 h 215"/>
                  <a:gd name="T38" fmla="*/ 45 w 177"/>
                  <a:gd name="T39" fmla="*/ 44 h 215"/>
                  <a:gd name="T40" fmla="*/ 44 w 177"/>
                  <a:gd name="T41" fmla="*/ 54 h 215"/>
                  <a:gd name="T42" fmla="*/ 44 w 177"/>
                  <a:gd name="T43" fmla="*/ 53 h 215"/>
                  <a:gd name="T44" fmla="*/ 43 w 177"/>
                  <a:gd name="T45" fmla="*/ 5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7" h="215">
                    <a:moveTo>
                      <a:pt x="172" y="191"/>
                    </a:moveTo>
                    <a:cubicBezTo>
                      <a:pt x="168" y="170"/>
                      <a:pt x="154" y="61"/>
                      <a:pt x="151" y="43"/>
                    </a:cubicBezTo>
                    <a:cubicBezTo>
                      <a:pt x="148" y="26"/>
                      <a:pt x="133" y="21"/>
                      <a:pt x="125" y="18"/>
                    </a:cubicBezTo>
                    <a:cubicBezTo>
                      <a:pt x="118" y="16"/>
                      <a:pt x="104" y="13"/>
                      <a:pt x="91" y="9"/>
                    </a:cubicBezTo>
                    <a:cubicBezTo>
                      <a:pt x="80" y="6"/>
                      <a:pt x="70" y="3"/>
                      <a:pt x="61" y="1"/>
                    </a:cubicBezTo>
                    <a:cubicBezTo>
                      <a:pt x="52" y="0"/>
                      <a:pt x="34" y="3"/>
                      <a:pt x="31" y="11"/>
                    </a:cubicBezTo>
                    <a:cubicBezTo>
                      <a:pt x="30" y="16"/>
                      <a:pt x="9" y="136"/>
                      <a:pt x="4" y="156"/>
                    </a:cubicBezTo>
                    <a:cubicBezTo>
                      <a:pt x="0" y="175"/>
                      <a:pt x="22" y="179"/>
                      <a:pt x="26" y="165"/>
                    </a:cubicBezTo>
                    <a:cubicBezTo>
                      <a:pt x="28" y="158"/>
                      <a:pt x="37" y="103"/>
                      <a:pt x="41" y="69"/>
                    </a:cubicBezTo>
                    <a:cubicBezTo>
                      <a:pt x="42" y="75"/>
                      <a:pt x="44" y="80"/>
                      <a:pt x="49" y="84"/>
                    </a:cubicBezTo>
                    <a:cubicBezTo>
                      <a:pt x="52" y="99"/>
                      <a:pt x="54" y="118"/>
                      <a:pt x="48" y="150"/>
                    </a:cubicBezTo>
                    <a:cubicBezTo>
                      <a:pt x="48" y="155"/>
                      <a:pt x="52" y="160"/>
                      <a:pt x="58" y="161"/>
                    </a:cubicBezTo>
                    <a:cubicBezTo>
                      <a:pt x="70" y="163"/>
                      <a:pt x="95" y="170"/>
                      <a:pt x="102" y="172"/>
                    </a:cubicBezTo>
                    <a:cubicBezTo>
                      <a:pt x="111" y="173"/>
                      <a:pt x="129" y="161"/>
                      <a:pt x="125" y="152"/>
                    </a:cubicBezTo>
                    <a:cubicBezTo>
                      <a:pt x="114" y="132"/>
                      <a:pt x="125" y="78"/>
                      <a:pt x="127" y="66"/>
                    </a:cubicBezTo>
                    <a:cubicBezTo>
                      <a:pt x="127" y="66"/>
                      <a:pt x="129" y="78"/>
                      <a:pt x="129" y="84"/>
                    </a:cubicBezTo>
                    <a:cubicBezTo>
                      <a:pt x="132" y="106"/>
                      <a:pt x="140" y="146"/>
                      <a:pt x="150" y="200"/>
                    </a:cubicBezTo>
                    <a:cubicBezTo>
                      <a:pt x="153" y="215"/>
                      <a:pt x="177" y="214"/>
                      <a:pt x="172" y="191"/>
                    </a:cubicBezTo>
                    <a:close/>
                    <a:moveTo>
                      <a:pt x="43" y="55"/>
                    </a:moveTo>
                    <a:cubicBezTo>
                      <a:pt x="45" y="47"/>
                      <a:pt x="45" y="42"/>
                      <a:pt x="45" y="44"/>
                    </a:cubicBezTo>
                    <a:cubicBezTo>
                      <a:pt x="44" y="47"/>
                      <a:pt x="44" y="51"/>
                      <a:pt x="44" y="54"/>
                    </a:cubicBezTo>
                    <a:cubicBezTo>
                      <a:pt x="44" y="53"/>
                      <a:pt x="44" y="53"/>
                      <a:pt x="44" y="53"/>
                    </a:cubicBezTo>
                    <a:cubicBezTo>
                      <a:pt x="44" y="54"/>
                      <a:pt x="44" y="55"/>
                      <a:pt x="43" y="55"/>
                    </a:cubicBezTo>
                    <a:close/>
                  </a:path>
                </a:pathLst>
              </a:custGeom>
              <a:solidFill>
                <a:schemeClr val="accent3">
                  <a:lumMod val="20000"/>
                  <a:lumOff val="80000"/>
                </a:schemeClr>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54" name="Freeform 402">
                <a:extLst>
                  <a:ext uri="{FF2B5EF4-FFF2-40B4-BE49-F238E27FC236}">
                    <a16:creationId xmlns:a16="http://schemas.microsoft.com/office/drawing/2014/main" id="{C346E262-D54F-AC7E-CEAD-908F2CAF7057}"/>
                  </a:ext>
                </a:extLst>
              </p:cNvPr>
              <p:cNvSpPr>
                <a:spLocks/>
              </p:cNvSpPr>
              <p:nvPr/>
            </p:nvSpPr>
            <p:spPr bwMode="gray">
              <a:xfrm>
                <a:off x="1699" y="2877"/>
                <a:ext cx="61" cy="71"/>
              </a:xfrm>
              <a:custGeom>
                <a:avLst/>
                <a:gdLst>
                  <a:gd name="T0" fmla="*/ 0 w 45"/>
                  <a:gd name="T1" fmla="*/ 0 h 52"/>
                  <a:gd name="T2" fmla="*/ 3 w 45"/>
                  <a:gd name="T3" fmla="*/ 52 h 52"/>
                  <a:gd name="T4" fmla="*/ 45 w 45"/>
                  <a:gd name="T5" fmla="*/ 7 h 52"/>
                  <a:gd name="T6" fmla="*/ 0 w 45"/>
                  <a:gd name="T7" fmla="*/ 0 h 52"/>
                </a:gdLst>
                <a:ahLst/>
                <a:cxnLst>
                  <a:cxn ang="0">
                    <a:pos x="T0" y="T1"/>
                  </a:cxn>
                  <a:cxn ang="0">
                    <a:pos x="T2" y="T3"/>
                  </a:cxn>
                  <a:cxn ang="0">
                    <a:pos x="T4" y="T5"/>
                  </a:cxn>
                  <a:cxn ang="0">
                    <a:pos x="T6" y="T7"/>
                  </a:cxn>
                </a:cxnLst>
                <a:rect l="0" t="0" r="r" b="b"/>
                <a:pathLst>
                  <a:path w="45" h="52">
                    <a:moveTo>
                      <a:pt x="0" y="0"/>
                    </a:moveTo>
                    <a:cubicBezTo>
                      <a:pt x="3" y="52"/>
                      <a:pt x="3" y="52"/>
                      <a:pt x="3" y="52"/>
                    </a:cubicBezTo>
                    <a:cubicBezTo>
                      <a:pt x="6" y="40"/>
                      <a:pt x="45" y="7"/>
                      <a:pt x="45" y="7"/>
                    </a:cubicBezTo>
                    <a:lnTo>
                      <a:pt x="0" y="0"/>
                    </a:ln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55" name="Freeform 403">
                <a:extLst>
                  <a:ext uri="{FF2B5EF4-FFF2-40B4-BE49-F238E27FC236}">
                    <a16:creationId xmlns:a16="http://schemas.microsoft.com/office/drawing/2014/main" id="{D5F8D16C-BF92-9502-9EF1-9C2425C1D764}"/>
                  </a:ext>
                </a:extLst>
              </p:cNvPr>
              <p:cNvSpPr>
                <a:spLocks/>
              </p:cNvSpPr>
              <p:nvPr/>
            </p:nvSpPr>
            <p:spPr bwMode="gray">
              <a:xfrm>
                <a:off x="1691" y="2847"/>
                <a:ext cx="78" cy="48"/>
              </a:xfrm>
              <a:custGeom>
                <a:avLst/>
                <a:gdLst>
                  <a:gd name="T0" fmla="*/ 26 w 58"/>
                  <a:gd name="T1" fmla="*/ 34 h 35"/>
                  <a:gd name="T2" fmla="*/ 9 w 58"/>
                  <a:gd name="T3" fmla="*/ 20 h 35"/>
                  <a:gd name="T4" fmla="*/ 14 w 58"/>
                  <a:gd name="T5" fmla="*/ 11 h 35"/>
                  <a:gd name="T6" fmla="*/ 47 w 58"/>
                  <a:gd name="T7" fmla="*/ 14 h 35"/>
                  <a:gd name="T8" fmla="*/ 50 w 58"/>
                  <a:gd name="T9" fmla="*/ 25 h 35"/>
                  <a:gd name="T10" fmla="*/ 26 w 58"/>
                  <a:gd name="T11" fmla="*/ 34 h 35"/>
                </a:gdLst>
                <a:ahLst/>
                <a:cxnLst>
                  <a:cxn ang="0">
                    <a:pos x="T0" y="T1"/>
                  </a:cxn>
                  <a:cxn ang="0">
                    <a:pos x="T2" y="T3"/>
                  </a:cxn>
                  <a:cxn ang="0">
                    <a:pos x="T4" y="T5"/>
                  </a:cxn>
                  <a:cxn ang="0">
                    <a:pos x="T6" y="T7"/>
                  </a:cxn>
                  <a:cxn ang="0">
                    <a:pos x="T8" y="T9"/>
                  </a:cxn>
                  <a:cxn ang="0">
                    <a:pos x="T10" y="T11"/>
                  </a:cxn>
                </a:cxnLst>
                <a:rect l="0" t="0" r="r" b="b"/>
                <a:pathLst>
                  <a:path w="58" h="35">
                    <a:moveTo>
                      <a:pt x="26" y="34"/>
                    </a:moveTo>
                    <a:cubicBezTo>
                      <a:pt x="12" y="32"/>
                      <a:pt x="0" y="22"/>
                      <a:pt x="9" y="20"/>
                    </a:cubicBezTo>
                    <a:cubicBezTo>
                      <a:pt x="15" y="18"/>
                      <a:pt x="12" y="13"/>
                      <a:pt x="14" y="11"/>
                    </a:cubicBezTo>
                    <a:cubicBezTo>
                      <a:pt x="16" y="8"/>
                      <a:pt x="47" y="0"/>
                      <a:pt x="47" y="14"/>
                    </a:cubicBezTo>
                    <a:cubicBezTo>
                      <a:pt x="47" y="18"/>
                      <a:pt x="42" y="22"/>
                      <a:pt x="50" y="25"/>
                    </a:cubicBezTo>
                    <a:cubicBezTo>
                      <a:pt x="58" y="29"/>
                      <a:pt x="40" y="35"/>
                      <a:pt x="26" y="34"/>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56" name="Freeform 404">
                <a:extLst>
                  <a:ext uri="{FF2B5EF4-FFF2-40B4-BE49-F238E27FC236}">
                    <a16:creationId xmlns:a16="http://schemas.microsoft.com/office/drawing/2014/main" id="{E5797C34-F22D-55C9-B944-20D252622609}"/>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57" name="Freeform 405">
                <a:extLst>
                  <a:ext uri="{FF2B5EF4-FFF2-40B4-BE49-F238E27FC236}">
                    <a16:creationId xmlns:a16="http://schemas.microsoft.com/office/drawing/2014/main" id="{CFEED7D7-AB7F-7E4B-DBBB-15C2D1577507}"/>
                  </a:ext>
                </a:extLst>
              </p:cNvPr>
              <p:cNvSpPr>
                <a:spLocks/>
              </p:cNvSpPr>
              <p:nvPr/>
            </p:nvSpPr>
            <p:spPr bwMode="gray">
              <a:xfrm>
                <a:off x="1679" y="2781"/>
                <a:ext cx="98" cy="99"/>
              </a:xfrm>
              <a:custGeom>
                <a:avLst/>
                <a:gdLst>
                  <a:gd name="T0" fmla="*/ 35 w 73"/>
                  <a:gd name="T1" fmla="*/ 1 h 73"/>
                  <a:gd name="T2" fmla="*/ 0 w 73"/>
                  <a:gd name="T3" fmla="*/ 38 h 73"/>
                  <a:gd name="T4" fmla="*/ 38 w 73"/>
                  <a:gd name="T5" fmla="*/ 72 h 73"/>
                  <a:gd name="T6" fmla="*/ 72 w 73"/>
                  <a:gd name="T7" fmla="*/ 35 h 73"/>
                  <a:gd name="T8" fmla="*/ 35 w 73"/>
                  <a:gd name="T9" fmla="*/ 1 h 73"/>
                </a:gdLst>
                <a:ahLst/>
                <a:cxnLst>
                  <a:cxn ang="0">
                    <a:pos x="T0" y="T1"/>
                  </a:cxn>
                  <a:cxn ang="0">
                    <a:pos x="T2" y="T3"/>
                  </a:cxn>
                  <a:cxn ang="0">
                    <a:pos x="T4" y="T5"/>
                  </a:cxn>
                  <a:cxn ang="0">
                    <a:pos x="T6" y="T7"/>
                  </a:cxn>
                  <a:cxn ang="0">
                    <a:pos x="T8" y="T9"/>
                  </a:cxn>
                </a:cxnLst>
                <a:rect l="0" t="0" r="r" b="b"/>
                <a:pathLst>
                  <a:path w="73" h="73">
                    <a:moveTo>
                      <a:pt x="35" y="1"/>
                    </a:moveTo>
                    <a:cubicBezTo>
                      <a:pt x="15" y="2"/>
                      <a:pt x="0" y="19"/>
                      <a:pt x="0" y="38"/>
                    </a:cubicBezTo>
                    <a:cubicBezTo>
                      <a:pt x="1" y="58"/>
                      <a:pt x="18" y="73"/>
                      <a:pt x="38" y="72"/>
                    </a:cubicBezTo>
                    <a:cubicBezTo>
                      <a:pt x="58" y="71"/>
                      <a:pt x="73" y="55"/>
                      <a:pt x="72" y="35"/>
                    </a:cubicBezTo>
                    <a:cubicBezTo>
                      <a:pt x="71" y="16"/>
                      <a:pt x="54" y="0"/>
                      <a:pt x="35" y="1"/>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58" name="Freeform 406">
                <a:extLst>
                  <a:ext uri="{FF2B5EF4-FFF2-40B4-BE49-F238E27FC236}">
                    <a16:creationId xmlns:a16="http://schemas.microsoft.com/office/drawing/2014/main" id="{0B989649-040E-0155-772B-EED2A3FB678E}"/>
                  </a:ext>
                </a:extLst>
              </p:cNvPr>
              <p:cNvSpPr>
                <a:spLocks/>
              </p:cNvSpPr>
              <p:nvPr/>
            </p:nvSpPr>
            <p:spPr bwMode="gray">
              <a:xfrm>
                <a:off x="1658" y="2934"/>
                <a:ext cx="27" cy="49"/>
              </a:xfrm>
              <a:custGeom>
                <a:avLst/>
                <a:gdLst>
                  <a:gd name="T0" fmla="*/ 7 w 20"/>
                  <a:gd name="T1" fmla="*/ 0 h 36"/>
                  <a:gd name="T2" fmla="*/ 20 w 20"/>
                  <a:gd name="T3" fmla="*/ 36 h 36"/>
                </a:gdLst>
                <a:ahLst/>
                <a:cxnLst>
                  <a:cxn ang="0">
                    <a:pos x="T0" y="T1"/>
                  </a:cxn>
                  <a:cxn ang="0">
                    <a:pos x="T2" y="T3"/>
                  </a:cxn>
                </a:cxnLst>
                <a:rect l="0" t="0" r="r" b="b"/>
                <a:pathLst>
                  <a:path w="20" h="36">
                    <a:moveTo>
                      <a:pt x="7" y="0"/>
                    </a:moveTo>
                    <a:cubicBezTo>
                      <a:pt x="3" y="9"/>
                      <a:pt x="0" y="30"/>
                      <a:pt x="20" y="36"/>
                    </a:cubicBezTo>
                  </a:path>
                </a:pathLst>
              </a:custGeom>
              <a:noFill/>
              <a:ln w="6350" cap="flat" cmpd="sng">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fi-FI" sz="1013"/>
              </a:p>
            </p:txBody>
          </p:sp>
          <p:sp>
            <p:nvSpPr>
              <p:cNvPr id="259" name="Freeform 407">
                <a:extLst>
                  <a:ext uri="{FF2B5EF4-FFF2-40B4-BE49-F238E27FC236}">
                    <a16:creationId xmlns:a16="http://schemas.microsoft.com/office/drawing/2014/main" id="{9CF05FB0-35B2-1F0E-699F-DF350ADC8219}"/>
                  </a:ext>
                </a:extLst>
              </p:cNvPr>
              <p:cNvSpPr>
                <a:spLocks/>
              </p:cNvSpPr>
              <p:nvPr/>
            </p:nvSpPr>
            <p:spPr bwMode="gray">
              <a:xfrm>
                <a:off x="1712" y="2949"/>
                <a:ext cx="26" cy="47"/>
              </a:xfrm>
              <a:custGeom>
                <a:avLst/>
                <a:gdLst>
                  <a:gd name="T0" fmla="*/ 7 w 19"/>
                  <a:gd name="T1" fmla="*/ 0 h 35"/>
                  <a:gd name="T2" fmla="*/ 19 w 19"/>
                  <a:gd name="T3" fmla="*/ 35 h 35"/>
                </a:gdLst>
                <a:ahLst/>
                <a:cxnLst>
                  <a:cxn ang="0">
                    <a:pos x="T0" y="T1"/>
                  </a:cxn>
                  <a:cxn ang="0">
                    <a:pos x="T2" y="T3"/>
                  </a:cxn>
                </a:cxnLst>
                <a:rect l="0" t="0" r="r" b="b"/>
                <a:pathLst>
                  <a:path w="19" h="35">
                    <a:moveTo>
                      <a:pt x="7" y="0"/>
                    </a:moveTo>
                    <a:cubicBezTo>
                      <a:pt x="3" y="8"/>
                      <a:pt x="0" y="29"/>
                      <a:pt x="19" y="35"/>
                    </a:cubicBezTo>
                  </a:path>
                </a:pathLst>
              </a:custGeom>
              <a:solidFill>
                <a:srgbClr val="5F5F5F"/>
              </a:solidFill>
              <a:ln w="6350"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60" name="Freeform 408">
                <a:extLst>
                  <a:ext uri="{FF2B5EF4-FFF2-40B4-BE49-F238E27FC236}">
                    <a16:creationId xmlns:a16="http://schemas.microsoft.com/office/drawing/2014/main" id="{6E375651-C0C5-2D81-7652-C72DA640CF8B}"/>
                  </a:ext>
                </a:extLst>
              </p:cNvPr>
              <p:cNvSpPr>
                <a:spLocks/>
              </p:cNvSpPr>
              <p:nvPr/>
            </p:nvSpPr>
            <p:spPr bwMode="gray">
              <a:xfrm>
                <a:off x="1664" y="2774"/>
                <a:ext cx="139" cy="118"/>
              </a:xfrm>
              <a:custGeom>
                <a:avLst/>
                <a:gdLst>
                  <a:gd name="T0" fmla="*/ 88 w 103"/>
                  <a:gd name="T1" fmla="*/ 60 h 87"/>
                  <a:gd name="T2" fmla="*/ 58 w 103"/>
                  <a:gd name="T3" fmla="*/ 6 h 87"/>
                  <a:gd name="T4" fmla="*/ 10 w 103"/>
                  <a:gd name="T5" fmla="*/ 39 h 87"/>
                  <a:gd name="T6" fmla="*/ 9 w 103"/>
                  <a:gd name="T7" fmla="*/ 39 h 87"/>
                  <a:gd name="T8" fmla="*/ 0 w 103"/>
                  <a:gd name="T9" fmla="*/ 59 h 87"/>
                  <a:gd name="T10" fmla="*/ 17 w 103"/>
                  <a:gd name="T11" fmla="*/ 61 h 87"/>
                  <a:gd name="T12" fmla="*/ 12 w 103"/>
                  <a:gd name="T13" fmla="*/ 38 h 87"/>
                  <a:gd name="T14" fmla="*/ 30 w 103"/>
                  <a:gd name="T15" fmla="*/ 26 h 87"/>
                  <a:gd name="T16" fmla="*/ 57 w 103"/>
                  <a:gd name="T17" fmla="*/ 58 h 87"/>
                  <a:gd name="T18" fmla="*/ 92 w 103"/>
                  <a:gd name="T19" fmla="*/ 75 h 87"/>
                  <a:gd name="T20" fmla="*/ 88 w 103"/>
                  <a:gd name="T21" fmla="*/ 6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 h="87">
                    <a:moveTo>
                      <a:pt x="88" y="60"/>
                    </a:moveTo>
                    <a:cubicBezTo>
                      <a:pt x="88" y="34"/>
                      <a:pt x="82" y="13"/>
                      <a:pt x="58" y="6"/>
                    </a:cubicBezTo>
                    <a:cubicBezTo>
                      <a:pt x="36" y="0"/>
                      <a:pt x="8" y="13"/>
                      <a:pt x="10" y="39"/>
                    </a:cubicBezTo>
                    <a:cubicBezTo>
                      <a:pt x="9" y="39"/>
                      <a:pt x="9" y="39"/>
                      <a:pt x="9" y="39"/>
                    </a:cubicBezTo>
                    <a:cubicBezTo>
                      <a:pt x="9" y="45"/>
                      <a:pt x="9" y="61"/>
                      <a:pt x="0" y="59"/>
                    </a:cubicBezTo>
                    <a:cubicBezTo>
                      <a:pt x="0" y="62"/>
                      <a:pt x="24" y="69"/>
                      <a:pt x="17" y="61"/>
                    </a:cubicBezTo>
                    <a:cubicBezTo>
                      <a:pt x="14" y="58"/>
                      <a:pt x="10" y="44"/>
                      <a:pt x="12" y="38"/>
                    </a:cubicBezTo>
                    <a:cubicBezTo>
                      <a:pt x="15" y="28"/>
                      <a:pt x="20" y="26"/>
                      <a:pt x="30" y="26"/>
                    </a:cubicBezTo>
                    <a:cubicBezTo>
                      <a:pt x="41" y="26"/>
                      <a:pt x="68" y="38"/>
                      <a:pt x="57" y="58"/>
                    </a:cubicBezTo>
                    <a:cubicBezTo>
                      <a:pt x="46" y="77"/>
                      <a:pt x="80" y="87"/>
                      <a:pt x="92" y="75"/>
                    </a:cubicBezTo>
                    <a:cubicBezTo>
                      <a:pt x="103" y="64"/>
                      <a:pt x="88" y="70"/>
                      <a:pt x="88" y="60"/>
                    </a:cubicBezTo>
                    <a:close/>
                  </a:path>
                </a:pathLst>
              </a:custGeom>
              <a:solidFill>
                <a:schemeClr val="bg1"/>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nvGrpSpPr>
            <p:cNvPr id="246" name="Group 157">
              <a:extLst>
                <a:ext uri="{FF2B5EF4-FFF2-40B4-BE49-F238E27FC236}">
                  <a16:creationId xmlns:a16="http://schemas.microsoft.com/office/drawing/2014/main" id="{FDA7CCB0-2CF9-0591-ED85-5B7C8FB3ABD3}"/>
                </a:ext>
              </a:extLst>
            </p:cNvPr>
            <p:cNvGrpSpPr>
              <a:grpSpLocks/>
            </p:cNvGrpSpPr>
            <p:nvPr/>
          </p:nvGrpSpPr>
          <p:grpSpPr bwMode="auto">
            <a:xfrm>
              <a:off x="1878473" y="1865266"/>
              <a:ext cx="254156" cy="657287"/>
              <a:chOff x="940" y="1053"/>
              <a:chExt cx="266" cy="635"/>
            </a:xfrm>
          </p:grpSpPr>
          <p:sp>
            <p:nvSpPr>
              <p:cNvPr id="247" name="Freeform 158">
                <a:extLst>
                  <a:ext uri="{FF2B5EF4-FFF2-40B4-BE49-F238E27FC236}">
                    <a16:creationId xmlns:a16="http://schemas.microsoft.com/office/drawing/2014/main" id="{332DF7A8-E46F-E861-894D-7FB526051873}"/>
                  </a:ext>
                </a:extLst>
              </p:cNvPr>
              <p:cNvSpPr>
                <a:spLocks/>
              </p:cNvSpPr>
              <p:nvPr/>
            </p:nvSpPr>
            <p:spPr bwMode="gray">
              <a:xfrm>
                <a:off x="1007" y="1359"/>
                <a:ext cx="121" cy="329"/>
              </a:xfrm>
              <a:custGeom>
                <a:avLst/>
                <a:gdLst>
                  <a:gd name="T0" fmla="*/ 89 w 90"/>
                  <a:gd name="T1" fmla="*/ 156 h 245"/>
                  <a:gd name="T2" fmla="*/ 90 w 90"/>
                  <a:gd name="T3" fmla="*/ 7 h 245"/>
                  <a:gd name="T4" fmla="*/ 89 w 90"/>
                  <a:gd name="T5" fmla="*/ 5 h 245"/>
                  <a:gd name="T6" fmla="*/ 63 w 90"/>
                  <a:gd name="T7" fmla="*/ 20 h 245"/>
                  <a:gd name="T8" fmla="*/ 12 w 90"/>
                  <a:gd name="T9" fmla="*/ 10 h 245"/>
                  <a:gd name="T10" fmla="*/ 3 w 90"/>
                  <a:gd name="T11" fmla="*/ 0 h 245"/>
                  <a:gd name="T12" fmla="*/ 3 w 90"/>
                  <a:gd name="T13" fmla="*/ 36 h 245"/>
                  <a:gd name="T14" fmla="*/ 2 w 90"/>
                  <a:gd name="T15" fmla="*/ 205 h 245"/>
                  <a:gd name="T16" fmla="*/ 44 w 90"/>
                  <a:gd name="T17" fmla="*/ 204 h 245"/>
                  <a:gd name="T18" fmla="*/ 45 w 90"/>
                  <a:gd name="T19" fmla="*/ 51 h 245"/>
                  <a:gd name="T20" fmla="*/ 36 w 90"/>
                  <a:gd name="T21" fmla="*/ 39 h 245"/>
                  <a:gd name="T22" fmla="*/ 45 w 90"/>
                  <a:gd name="T23" fmla="*/ 51 h 245"/>
                  <a:gd name="T24" fmla="*/ 44 w 90"/>
                  <a:gd name="T25" fmla="*/ 204 h 245"/>
                  <a:gd name="T26" fmla="*/ 44 w 90"/>
                  <a:gd name="T27" fmla="*/ 211 h 245"/>
                  <a:gd name="T28" fmla="*/ 88 w 90"/>
                  <a:gd name="T29" fmla="*/ 218 h 245"/>
                  <a:gd name="T30" fmla="*/ 89 w 90"/>
                  <a:gd name="T31" fmla="*/ 156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245">
                    <a:moveTo>
                      <a:pt x="89" y="156"/>
                    </a:moveTo>
                    <a:cubicBezTo>
                      <a:pt x="89" y="140"/>
                      <a:pt x="90" y="47"/>
                      <a:pt x="90" y="7"/>
                    </a:cubicBezTo>
                    <a:cubicBezTo>
                      <a:pt x="89" y="6"/>
                      <a:pt x="89" y="6"/>
                      <a:pt x="89" y="5"/>
                    </a:cubicBezTo>
                    <a:cubicBezTo>
                      <a:pt x="87" y="16"/>
                      <a:pt x="71" y="22"/>
                      <a:pt x="63" y="20"/>
                    </a:cubicBezTo>
                    <a:cubicBezTo>
                      <a:pt x="55" y="19"/>
                      <a:pt x="24" y="13"/>
                      <a:pt x="12" y="10"/>
                    </a:cubicBezTo>
                    <a:cubicBezTo>
                      <a:pt x="6" y="9"/>
                      <a:pt x="4" y="4"/>
                      <a:pt x="3" y="0"/>
                    </a:cubicBezTo>
                    <a:cubicBezTo>
                      <a:pt x="2" y="18"/>
                      <a:pt x="3" y="32"/>
                      <a:pt x="3" y="36"/>
                    </a:cubicBezTo>
                    <a:cubicBezTo>
                      <a:pt x="3" y="49"/>
                      <a:pt x="0" y="181"/>
                      <a:pt x="2" y="205"/>
                    </a:cubicBezTo>
                    <a:cubicBezTo>
                      <a:pt x="3" y="228"/>
                      <a:pt x="43" y="224"/>
                      <a:pt x="44" y="204"/>
                    </a:cubicBezTo>
                    <a:cubicBezTo>
                      <a:pt x="43" y="170"/>
                      <a:pt x="46" y="55"/>
                      <a:pt x="45" y="51"/>
                    </a:cubicBezTo>
                    <a:cubicBezTo>
                      <a:pt x="45" y="47"/>
                      <a:pt x="36" y="46"/>
                      <a:pt x="36" y="39"/>
                    </a:cubicBezTo>
                    <a:cubicBezTo>
                      <a:pt x="36" y="46"/>
                      <a:pt x="45" y="47"/>
                      <a:pt x="45" y="51"/>
                    </a:cubicBezTo>
                    <a:cubicBezTo>
                      <a:pt x="46" y="55"/>
                      <a:pt x="43" y="170"/>
                      <a:pt x="44" y="204"/>
                    </a:cubicBezTo>
                    <a:cubicBezTo>
                      <a:pt x="44" y="206"/>
                      <a:pt x="44" y="211"/>
                      <a:pt x="44" y="211"/>
                    </a:cubicBezTo>
                    <a:cubicBezTo>
                      <a:pt x="46" y="245"/>
                      <a:pt x="87" y="235"/>
                      <a:pt x="88" y="218"/>
                    </a:cubicBezTo>
                    <a:cubicBezTo>
                      <a:pt x="90" y="201"/>
                      <a:pt x="88" y="171"/>
                      <a:pt x="89" y="156"/>
                    </a:cubicBezTo>
                    <a:close/>
                  </a:path>
                </a:pathLst>
              </a:custGeom>
              <a:solidFill>
                <a:srgbClr val="5190C9"/>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48" name="Freeform 159">
                <a:extLst>
                  <a:ext uri="{FF2B5EF4-FFF2-40B4-BE49-F238E27FC236}">
                    <a16:creationId xmlns:a16="http://schemas.microsoft.com/office/drawing/2014/main" id="{C1CA0E6F-411A-00DC-4BC6-BF672DD2B110}"/>
                  </a:ext>
                </a:extLst>
              </p:cNvPr>
              <p:cNvSpPr>
                <a:spLocks/>
              </p:cNvSpPr>
              <p:nvPr/>
            </p:nvSpPr>
            <p:spPr bwMode="gray">
              <a:xfrm>
                <a:off x="940" y="1139"/>
                <a:ext cx="266" cy="310"/>
              </a:xfrm>
              <a:custGeom>
                <a:avLst/>
                <a:gdLst>
                  <a:gd name="T0" fmla="*/ 192 w 198"/>
                  <a:gd name="T1" fmla="*/ 194 h 231"/>
                  <a:gd name="T2" fmla="*/ 169 w 198"/>
                  <a:gd name="T3" fmla="*/ 49 h 231"/>
                  <a:gd name="T4" fmla="*/ 143 w 198"/>
                  <a:gd name="T5" fmla="*/ 24 h 231"/>
                  <a:gd name="T6" fmla="*/ 100 w 198"/>
                  <a:gd name="T7" fmla="*/ 12 h 231"/>
                  <a:gd name="T8" fmla="*/ 60 w 198"/>
                  <a:gd name="T9" fmla="*/ 2 h 231"/>
                  <a:gd name="T10" fmla="*/ 30 w 198"/>
                  <a:gd name="T11" fmla="*/ 11 h 231"/>
                  <a:gd name="T12" fmla="*/ 4 w 198"/>
                  <a:gd name="T13" fmla="*/ 159 h 231"/>
                  <a:gd name="T14" fmla="*/ 36 w 198"/>
                  <a:gd name="T15" fmla="*/ 168 h 231"/>
                  <a:gd name="T16" fmla="*/ 54 w 198"/>
                  <a:gd name="T17" fmla="*/ 47 h 231"/>
                  <a:gd name="T18" fmla="*/ 53 w 198"/>
                  <a:gd name="T19" fmla="*/ 164 h 231"/>
                  <a:gd name="T20" fmla="*/ 62 w 198"/>
                  <a:gd name="T21" fmla="*/ 174 h 231"/>
                  <a:gd name="T22" fmla="*/ 113 w 198"/>
                  <a:gd name="T23" fmla="*/ 188 h 231"/>
                  <a:gd name="T24" fmla="*/ 140 w 198"/>
                  <a:gd name="T25" fmla="*/ 169 h 231"/>
                  <a:gd name="T26" fmla="*/ 140 w 198"/>
                  <a:gd name="T27" fmla="*/ 169 h 231"/>
                  <a:gd name="T28" fmla="*/ 138 w 198"/>
                  <a:gd name="T29" fmla="*/ 87 h 231"/>
                  <a:gd name="T30" fmla="*/ 136 w 198"/>
                  <a:gd name="T31" fmla="*/ 70 h 231"/>
                  <a:gd name="T32" fmla="*/ 136 w 198"/>
                  <a:gd name="T33" fmla="*/ 69 h 231"/>
                  <a:gd name="T34" fmla="*/ 136 w 198"/>
                  <a:gd name="T35" fmla="*/ 70 h 231"/>
                  <a:gd name="T36" fmla="*/ 138 w 198"/>
                  <a:gd name="T37" fmla="*/ 87 h 231"/>
                  <a:gd name="T38" fmla="*/ 159 w 198"/>
                  <a:gd name="T39" fmla="*/ 203 h 231"/>
                  <a:gd name="T40" fmla="*/ 192 w 198"/>
                  <a:gd name="T41" fmla="*/ 19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8" h="231">
                    <a:moveTo>
                      <a:pt x="192" y="194"/>
                    </a:moveTo>
                    <a:cubicBezTo>
                      <a:pt x="189" y="184"/>
                      <a:pt x="172" y="67"/>
                      <a:pt x="169" y="49"/>
                    </a:cubicBezTo>
                    <a:cubicBezTo>
                      <a:pt x="166" y="32"/>
                      <a:pt x="151" y="26"/>
                      <a:pt x="143" y="24"/>
                    </a:cubicBezTo>
                    <a:cubicBezTo>
                      <a:pt x="135" y="21"/>
                      <a:pt x="113" y="16"/>
                      <a:pt x="100" y="12"/>
                    </a:cubicBezTo>
                    <a:cubicBezTo>
                      <a:pt x="88" y="9"/>
                      <a:pt x="69" y="3"/>
                      <a:pt x="60" y="2"/>
                    </a:cubicBezTo>
                    <a:cubicBezTo>
                      <a:pt x="51" y="0"/>
                      <a:pt x="33" y="3"/>
                      <a:pt x="30" y="11"/>
                    </a:cubicBezTo>
                    <a:cubicBezTo>
                      <a:pt x="28" y="17"/>
                      <a:pt x="8" y="139"/>
                      <a:pt x="4" y="159"/>
                    </a:cubicBezTo>
                    <a:cubicBezTo>
                      <a:pt x="0" y="180"/>
                      <a:pt x="31" y="184"/>
                      <a:pt x="36" y="168"/>
                    </a:cubicBezTo>
                    <a:cubicBezTo>
                      <a:pt x="40" y="157"/>
                      <a:pt x="55" y="38"/>
                      <a:pt x="54" y="47"/>
                    </a:cubicBezTo>
                    <a:cubicBezTo>
                      <a:pt x="54" y="53"/>
                      <a:pt x="53" y="121"/>
                      <a:pt x="53" y="164"/>
                    </a:cubicBezTo>
                    <a:cubicBezTo>
                      <a:pt x="54" y="169"/>
                      <a:pt x="56" y="173"/>
                      <a:pt x="62" y="174"/>
                    </a:cubicBezTo>
                    <a:cubicBezTo>
                      <a:pt x="74" y="177"/>
                      <a:pt x="106" y="187"/>
                      <a:pt x="113" y="188"/>
                    </a:cubicBezTo>
                    <a:cubicBezTo>
                      <a:pt x="121" y="190"/>
                      <a:pt x="137" y="180"/>
                      <a:pt x="140" y="169"/>
                    </a:cubicBezTo>
                    <a:cubicBezTo>
                      <a:pt x="140" y="169"/>
                      <a:pt x="140" y="169"/>
                      <a:pt x="140" y="169"/>
                    </a:cubicBezTo>
                    <a:cubicBezTo>
                      <a:pt x="140" y="141"/>
                      <a:pt x="140" y="110"/>
                      <a:pt x="138" y="87"/>
                    </a:cubicBezTo>
                    <a:cubicBezTo>
                      <a:pt x="137" y="78"/>
                      <a:pt x="137" y="73"/>
                      <a:pt x="136" y="70"/>
                    </a:cubicBezTo>
                    <a:cubicBezTo>
                      <a:pt x="136" y="69"/>
                      <a:pt x="136" y="69"/>
                      <a:pt x="136" y="69"/>
                    </a:cubicBezTo>
                    <a:cubicBezTo>
                      <a:pt x="136" y="69"/>
                      <a:pt x="136" y="69"/>
                      <a:pt x="136" y="70"/>
                    </a:cubicBezTo>
                    <a:cubicBezTo>
                      <a:pt x="137" y="75"/>
                      <a:pt x="138" y="81"/>
                      <a:pt x="138" y="87"/>
                    </a:cubicBezTo>
                    <a:cubicBezTo>
                      <a:pt x="141" y="109"/>
                      <a:pt x="148" y="149"/>
                      <a:pt x="159" y="203"/>
                    </a:cubicBezTo>
                    <a:cubicBezTo>
                      <a:pt x="165" y="231"/>
                      <a:pt x="198" y="218"/>
                      <a:pt x="192" y="194"/>
                    </a:cubicBezTo>
                  </a:path>
                </a:pathLst>
              </a:custGeom>
              <a:solidFill>
                <a:srgbClr val="F8F8F8"/>
              </a:solidFill>
              <a:ln w="6350" cap="flat" cmpd="sng">
                <a:solidFill>
                  <a:srgbClr val="00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49" name="Freeform 160">
                <a:extLst>
                  <a:ext uri="{FF2B5EF4-FFF2-40B4-BE49-F238E27FC236}">
                    <a16:creationId xmlns:a16="http://schemas.microsoft.com/office/drawing/2014/main" id="{15D77ACB-6A43-91EC-1FC6-6D632665007B}"/>
                  </a:ext>
                </a:extLst>
              </p:cNvPr>
              <p:cNvSpPr>
                <a:spLocks/>
              </p:cNvSpPr>
              <p:nvPr/>
            </p:nvSpPr>
            <p:spPr bwMode="gray">
              <a:xfrm>
                <a:off x="1026" y="1122"/>
                <a:ext cx="88" cy="55"/>
              </a:xfrm>
              <a:custGeom>
                <a:avLst/>
                <a:gdLst>
                  <a:gd name="T0" fmla="*/ 29 w 66"/>
                  <a:gd name="T1" fmla="*/ 39 h 41"/>
                  <a:gd name="T2" fmla="*/ 9 w 66"/>
                  <a:gd name="T3" fmla="*/ 23 h 41"/>
                  <a:gd name="T4" fmla="*/ 15 w 66"/>
                  <a:gd name="T5" fmla="*/ 13 h 41"/>
                  <a:gd name="T6" fmla="*/ 53 w 66"/>
                  <a:gd name="T7" fmla="*/ 16 h 41"/>
                  <a:gd name="T8" fmla="*/ 57 w 66"/>
                  <a:gd name="T9" fmla="*/ 30 h 41"/>
                  <a:gd name="T10" fmla="*/ 29 w 66"/>
                  <a:gd name="T11" fmla="*/ 39 h 41"/>
                </a:gdLst>
                <a:ahLst/>
                <a:cxnLst>
                  <a:cxn ang="0">
                    <a:pos x="T0" y="T1"/>
                  </a:cxn>
                  <a:cxn ang="0">
                    <a:pos x="T2" y="T3"/>
                  </a:cxn>
                  <a:cxn ang="0">
                    <a:pos x="T4" y="T5"/>
                  </a:cxn>
                  <a:cxn ang="0">
                    <a:pos x="T6" y="T7"/>
                  </a:cxn>
                  <a:cxn ang="0">
                    <a:pos x="T8" y="T9"/>
                  </a:cxn>
                  <a:cxn ang="0">
                    <a:pos x="T10" y="T11"/>
                  </a:cxn>
                </a:cxnLst>
                <a:rect l="0" t="0" r="r" b="b"/>
                <a:pathLst>
                  <a:path w="66" h="41">
                    <a:moveTo>
                      <a:pt x="29" y="39"/>
                    </a:moveTo>
                    <a:cubicBezTo>
                      <a:pt x="14" y="37"/>
                      <a:pt x="0" y="25"/>
                      <a:pt x="9" y="23"/>
                    </a:cubicBezTo>
                    <a:cubicBezTo>
                      <a:pt x="16" y="21"/>
                      <a:pt x="13" y="16"/>
                      <a:pt x="15" y="13"/>
                    </a:cubicBezTo>
                    <a:cubicBezTo>
                      <a:pt x="18" y="10"/>
                      <a:pt x="53" y="0"/>
                      <a:pt x="53" y="16"/>
                    </a:cubicBezTo>
                    <a:cubicBezTo>
                      <a:pt x="53" y="21"/>
                      <a:pt x="47" y="25"/>
                      <a:pt x="57" y="30"/>
                    </a:cubicBezTo>
                    <a:cubicBezTo>
                      <a:pt x="66" y="33"/>
                      <a:pt x="46" y="41"/>
                      <a:pt x="29" y="39"/>
                    </a:cubicBezTo>
                    <a:close/>
                  </a:path>
                </a:pathLst>
              </a:custGeom>
              <a:solidFill>
                <a:srgbClr val="FFFFFF"/>
              </a:solidFill>
              <a:ln w="6350" cap="flat" cmpd="sng">
                <a:solidFill>
                  <a:srgbClr val="000000"/>
                </a:solidFill>
                <a:prstDash val="solid"/>
                <a:miter lim="800000"/>
                <a:headEnd/>
                <a:tailEnd/>
              </a:ln>
            </p:spPr>
            <p:txBody>
              <a:bodyPr/>
              <a:lstStyle/>
              <a:p>
                <a:endParaRPr lang="fi-FI" sz="1013"/>
              </a:p>
            </p:txBody>
          </p:sp>
          <p:sp>
            <p:nvSpPr>
              <p:cNvPr id="250" name="Oval 161">
                <a:extLst>
                  <a:ext uri="{FF2B5EF4-FFF2-40B4-BE49-F238E27FC236}">
                    <a16:creationId xmlns:a16="http://schemas.microsoft.com/office/drawing/2014/main" id="{478C8058-E010-DAE9-C5C3-77D8805913EB}"/>
                  </a:ext>
                </a:extLst>
              </p:cNvPr>
              <p:cNvSpPr>
                <a:spLocks noChangeArrowheads="1"/>
              </p:cNvSpPr>
              <p:nvPr/>
            </p:nvSpPr>
            <p:spPr bwMode="gray">
              <a:xfrm flipH="1">
                <a:off x="1014" y="1053"/>
                <a:ext cx="106" cy="105"/>
              </a:xfrm>
              <a:prstGeom prst="ellipse">
                <a:avLst/>
              </a:prstGeom>
              <a:solidFill>
                <a:schemeClr val="bg1"/>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sp>
            <p:nvSpPr>
              <p:cNvPr id="251" name="Freeform 162">
                <a:extLst>
                  <a:ext uri="{FF2B5EF4-FFF2-40B4-BE49-F238E27FC236}">
                    <a16:creationId xmlns:a16="http://schemas.microsoft.com/office/drawing/2014/main" id="{995BDA27-6AD0-A41F-C5D1-AE811F7E7DFD}"/>
                  </a:ext>
                </a:extLst>
              </p:cNvPr>
              <p:cNvSpPr>
                <a:spLocks/>
              </p:cNvSpPr>
              <p:nvPr/>
            </p:nvSpPr>
            <p:spPr bwMode="gray">
              <a:xfrm>
                <a:off x="1043" y="1166"/>
                <a:ext cx="32" cy="153"/>
              </a:xfrm>
              <a:custGeom>
                <a:avLst/>
                <a:gdLst>
                  <a:gd name="T0" fmla="*/ 0 w 55"/>
                  <a:gd name="T1" fmla="*/ 0 h 265"/>
                  <a:gd name="T2" fmla="*/ 14 w 55"/>
                  <a:gd name="T3" fmla="*/ 22 h 265"/>
                  <a:gd name="T4" fmla="*/ 5 w 55"/>
                  <a:gd name="T5" fmla="*/ 239 h 265"/>
                  <a:gd name="T6" fmla="*/ 29 w 55"/>
                  <a:gd name="T7" fmla="*/ 265 h 265"/>
                  <a:gd name="T8" fmla="*/ 52 w 55"/>
                  <a:gd name="T9" fmla="*/ 253 h 265"/>
                  <a:gd name="T10" fmla="*/ 38 w 55"/>
                  <a:gd name="T11" fmla="*/ 29 h 265"/>
                  <a:gd name="T12" fmla="*/ 55 w 55"/>
                  <a:gd name="T13" fmla="*/ 15 h 265"/>
                  <a:gd name="T14" fmla="*/ 0 w 55"/>
                  <a:gd name="T15" fmla="*/ 0 h 2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265">
                    <a:moveTo>
                      <a:pt x="0" y="0"/>
                    </a:moveTo>
                    <a:lnTo>
                      <a:pt x="14" y="22"/>
                    </a:lnTo>
                    <a:lnTo>
                      <a:pt x="5" y="239"/>
                    </a:lnTo>
                    <a:lnTo>
                      <a:pt x="29" y="265"/>
                    </a:lnTo>
                    <a:lnTo>
                      <a:pt x="52" y="253"/>
                    </a:lnTo>
                    <a:lnTo>
                      <a:pt x="38" y="29"/>
                    </a:lnTo>
                    <a:lnTo>
                      <a:pt x="55" y="15"/>
                    </a:lnTo>
                    <a:lnTo>
                      <a:pt x="0" y="0"/>
                    </a:lnTo>
                    <a:close/>
                  </a:path>
                </a:pathLst>
              </a:custGeom>
              <a:solidFill>
                <a:srgbClr val="5190C9"/>
              </a:solidFill>
              <a:ln>
                <a:noFill/>
              </a:ln>
              <a:effectLst/>
              <a:extLst>
                <a:ext uri="{91240B29-F687-4F45-9708-019B960494DF}">
                  <a14:hiddenLine xmlns:a14="http://schemas.microsoft.com/office/drawing/2010/main" w="6350"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013"/>
              </a:p>
            </p:txBody>
          </p:sp>
        </p:grpSp>
      </p:grpSp>
      <p:sp>
        <p:nvSpPr>
          <p:cNvPr id="261" name="Rectangle: Rounded Corners 260">
            <a:extLst>
              <a:ext uri="{FF2B5EF4-FFF2-40B4-BE49-F238E27FC236}">
                <a16:creationId xmlns:a16="http://schemas.microsoft.com/office/drawing/2014/main" id="{1A71EAB0-5508-CCD7-4A3D-11722C0FFBE9}"/>
              </a:ext>
            </a:extLst>
          </p:cNvPr>
          <p:cNvSpPr/>
          <p:nvPr/>
        </p:nvSpPr>
        <p:spPr>
          <a:xfrm rot="21091158">
            <a:off x="6520259" y="2736606"/>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130123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86DBD98-7385-4DEB-899D-FAE9394B06D9}"/>
              </a:ext>
            </a:extLst>
          </p:cNvPr>
          <p:cNvSpPr>
            <a:spLocks noGrp="1"/>
          </p:cNvSpPr>
          <p:nvPr>
            <p:ph type="sldNum" sz="quarter" idx="12"/>
          </p:nvPr>
        </p:nvSpPr>
        <p:spPr/>
        <p:txBody>
          <a:bodyPr/>
          <a:lstStyle/>
          <a:p>
            <a:fld id="{DDE9422E-AB18-498F-A7FF-179425C9812D}" type="slidenum">
              <a:rPr lang="fi-FI" smtClean="0"/>
              <a:t>17</a:t>
            </a:fld>
            <a:endParaRPr lang="fi-FI"/>
          </a:p>
        </p:txBody>
      </p:sp>
      <p:sp>
        <p:nvSpPr>
          <p:cNvPr id="4" name="Title 3">
            <a:extLst>
              <a:ext uri="{FF2B5EF4-FFF2-40B4-BE49-F238E27FC236}">
                <a16:creationId xmlns:a16="http://schemas.microsoft.com/office/drawing/2014/main" id="{2855AFF2-3EFD-44B2-A375-F7CEE7E6E108}"/>
              </a:ext>
            </a:extLst>
          </p:cNvPr>
          <p:cNvSpPr>
            <a:spLocks noGrp="1"/>
          </p:cNvSpPr>
          <p:nvPr>
            <p:ph type="title"/>
          </p:nvPr>
        </p:nvSpPr>
        <p:spPr>
          <a:xfrm>
            <a:off x="143583" y="120655"/>
            <a:ext cx="8868326" cy="901690"/>
          </a:xfrm>
        </p:spPr>
        <p:txBody>
          <a:bodyPr>
            <a:normAutofit/>
          </a:bodyPr>
          <a:lstStyle/>
          <a:p>
            <a:pPr algn="ctr"/>
            <a:r>
              <a:rPr lang="fi-FI" sz="2000" dirty="0">
                <a:solidFill>
                  <a:schemeClr val="accent2">
                    <a:lumMod val="50000"/>
                  </a:schemeClr>
                </a:solidFill>
              </a:rPr>
              <a:t>Järjestelmässä käsiteltävät päätietoryhmät / tietovarannot</a:t>
            </a:r>
          </a:p>
        </p:txBody>
      </p:sp>
      <p:sp>
        <p:nvSpPr>
          <p:cNvPr id="7" name="Rectangle 6">
            <a:extLst>
              <a:ext uri="{FF2B5EF4-FFF2-40B4-BE49-F238E27FC236}">
                <a16:creationId xmlns:a16="http://schemas.microsoft.com/office/drawing/2014/main" id="{FD6CEB3A-827E-DCFF-F519-724250E28827}"/>
              </a:ext>
            </a:extLst>
          </p:cNvPr>
          <p:cNvSpPr/>
          <p:nvPr/>
        </p:nvSpPr>
        <p:spPr>
          <a:xfrm>
            <a:off x="683569" y="1022345"/>
            <a:ext cx="7776000" cy="3595375"/>
          </a:xfrm>
          <a:prstGeom prst="rect">
            <a:avLst/>
          </a:prstGeom>
          <a:solidFill>
            <a:schemeClr val="tx2"/>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200"/>
              <a:t>&lt;Järjestelmä X&gt;</a:t>
            </a:r>
          </a:p>
        </p:txBody>
      </p:sp>
      <p:sp>
        <p:nvSpPr>
          <p:cNvPr id="8" name="Cylinder 7">
            <a:extLst>
              <a:ext uri="{FF2B5EF4-FFF2-40B4-BE49-F238E27FC236}">
                <a16:creationId xmlns:a16="http://schemas.microsoft.com/office/drawing/2014/main" id="{CC4782AB-ABDA-8F70-33F1-194A759E3F90}"/>
              </a:ext>
            </a:extLst>
          </p:cNvPr>
          <p:cNvSpPr/>
          <p:nvPr/>
        </p:nvSpPr>
        <p:spPr>
          <a:xfrm>
            <a:off x="1288729" y="169734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9" name="Cylinder 8">
            <a:extLst>
              <a:ext uri="{FF2B5EF4-FFF2-40B4-BE49-F238E27FC236}">
                <a16:creationId xmlns:a16="http://schemas.microsoft.com/office/drawing/2014/main" id="{B0632832-4706-21A3-1B47-FF08766C4131}"/>
              </a:ext>
            </a:extLst>
          </p:cNvPr>
          <p:cNvSpPr/>
          <p:nvPr/>
        </p:nvSpPr>
        <p:spPr>
          <a:xfrm>
            <a:off x="2412679" y="170876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0" name="Cylinder 9">
            <a:extLst>
              <a:ext uri="{FF2B5EF4-FFF2-40B4-BE49-F238E27FC236}">
                <a16:creationId xmlns:a16="http://schemas.microsoft.com/office/drawing/2014/main" id="{8EF2DDFF-D973-943C-6B31-522F12774CC1}"/>
              </a:ext>
            </a:extLst>
          </p:cNvPr>
          <p:cNvSpPr/>
          <p:nvPr/>
        </p:nvSpPr>
        <p:spPr>
          <a:xfrm>
            <a:off x="3536629" y="170876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1" name="Cylinder 10">
            <a:extLst>
              <a:ext uri="{FF2B5EF4-FFF2-40B4-BE49-F238E27FC236}">
                <a16:creationId xmlns:a16="http://schemas.microsoft.com/office/drawing/2014/main" id="{68723A71-59B6-3BFD-9FC2-0EA2C2F75593}"/>
              </a:ext>
            </a:extLst>
          </p:cNvPr>
          <p:cNvSpPr/>
          <p:nvPr/>
        </p:nvSpPr>
        <p:spPr>
          <a:xfrm>
            <a:off x="4660579" y="170876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2" name="Cylinder 11">
            <a:extLst>
              <a:ext uri="{FF2B5EF4-FFF2-40B4-BE49-F238E27FC236}">
                <a16:creationId xmlns:a16="http://schemas.microsoft.com/office/drawing/2014/main" id="{E134EEB9-AA09-8CB7-1FE4-A68E6BC5AF2A}"/>
              </a:ext>
            </a:extLst>
          </p:cNvPr>
          <p:cNvSpPr/>
          <p:nvPr/>
        </p:nvSpPr>
        <p:spPr>
          <a:xfrm>
            <a:off x="5784529" y="170876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3" name="Cylinder 12">
            <a:extLst>
              <a:ext uri="{FF2B5EF4-FFF2-40B4-BE49-F238E27FC236}">
                <a16:creationId xmlns:a16="http://schemas.microsoft.com/office/drawing/2014/main" id="{31269B3E-027E-3FCA-9460-4867BF31C310}"/>
              </a:ext>
            </a:extLst>
          </p:cNvPr>
          <p:cNvSpPr/>
          <p:nvPr/>
        </p:nvSpPr>
        <p:spPr>
          <a:xfrm>
            <a:off x="6908479" y="170876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5" name="Cylinder 14">
            <a:extLst>
              <a:ext uri="{FF2B5EF4-FFF2-40B4-BE49-F238E27FC236}">
                <a16:creationId xmlns:a16="http://schemas.microsoft.com/office/drawing/2014/main" id="{1BE09887-C5F0-44BD-DA9C-A9DD3460706A}"/>
              </a:ext>
            </a:extLst>
          </p:cNvPr>
          <p:cNvSpPr/>
          <p:nvPr/>
        </p:nvSpPr>
        <p:spPr>
          <a:xfrm>
            <a:off x="1288729" y="2645070"/>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6" name="Cylinder 15">
            <a:extLst>
              <a:ext uri="{FF2B5EF4-FFF2-40B4-BE49-F238E27FC236}">
                <a16:creationId xmlns:a16="http://schemas.microsoft.com/office/drawing/2014/main" id="{A678F65E-6E72-0591-6B06-F6FFBB7F44F3}"/>
              </a:ext>
            </a:extLst>
          </p:cNvPr>
          <p:cNvSpPr/>
          <p:nvPr/>
        </p:nvSpPr>
        <p:spPr>
          <a:xfrm>
            <a:off x="2412679" y="2656490"/>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7" name="Cylinder 16">
            <a:extLst>
              <a:ext uri="{FF2B5EF4-FFF2-40B4-BE49-F238E27FC236}">
                <a16:creationId xmlns:a16="http://schemas.microsoft.com/office/drawing/2014/main" id="{544558BC-4B3B-697C-BB1F-087CEEAD28E2}"/>
              </a:ext>
            </a:extLst>
          </p:cNvPr>
          <p:cNvSpPr/>
          <p:nvPr/>
        </p:nvSpPr>
        <p:spPr>
          <a:xfrm>
            <a:off x="3536629" y="2656490"/>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8" name="Cylinder 17">
            <a:extLst>
              <a:ext uri="{FF2B5EF4-FFF2-40B4-BE49-F238E27FC236}">
                <a16:creationId xmlns:a16="http://schemas.microsoft.com/office/drawing/2014/main" id="{23286237-1EC2-4800-57A3-058D49ED9F6C}"/>
              </a:ext>
            </a:extLst>
          </p:cNvPr>
          <p:cNvSpPr/>
          <p:nvPr/>
        </p:nvSpPr>
        <p:spPr>
          <a:xfrm>
            <a:off x="4660579" y="2656490"/>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19" name="Cylinder 18">
            <a:extLst>
              <a:ext uri="{FF2B5EF4-FFF2-40B4-BE49-F238E27FC236}">
                <a16:creationId xmlns:a16="http://schemas.microsoft.com/office/drawing/2014/main" id="{13D1E2CB-4057-108D-B04B-7AD53F4BE52E}"/>
              </a:ext>
            </a:extLst>
          </p:cNvPr>
          <p:cNvSpPr/>
          <p:nvPr/>
        </p:nvSpPr>
        <p:spPr>
          <a:xfrm>
            <a:off x="5784529" y="2656490"/>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20" name="Cylinder 19">
            <a:extLst>
              <a:ext uri="{FF2B5EF4-FFF2-40B4-BE49-F238E27FC236}">
                <a16:creationId xmlns:a16="http://schemas.microsoft.com/office/drawing/2014/main" id="{F9467103-D4FF-3077-D31F-980CF5915CA2}"/>
              </a:ext>
            </a:extLst>
          </p:cNvPr>
          <p:cNvSpPr/>
          <p:nvPr/>
        </p:nvSpPr>
        <p:spPr>
          <a:xfrm>
            <a:off x="6908479" y="2656490"/>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21" name="Cylinder 20">
            <a:extLst>
              <a:ext uri="{FF2B5EF4-FFF2-40B4-BE49-F238E27FC236}">
                <a16:creationId xmlns:a16="http://schemas.microsoft.com/office/drawing/2014/main" id="{EE1456BE-1A7B-CF67-B5AD-0AB66184DF5C}"/>
              </a:ext>
            </a:extLst>
          </p:cNvPr>
          <p:cNvSpPr/>
          <p:nvPr/>
        </p:nvSpPr>
        <p:spPr>
          <a:xfrm>
            <a:off x="1280160" y="359279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22" name="Cylinder 21">
            <a:extLst>
              <a:ext uri="{FF2B5EF4-FFF2-40B4-BE49-F238E27FC236}">
                <a16:creationId xmlns:a16="http://schemas.microsoft.com/office/drawing/2014/main" id="{07D8C501-6BE5-DC3B-8B56-CC50678CAB28}"/>
              </a:ext>
            </a:extLst>
          </p:cNvPr>
          <p:cNvSpPr/>
          <p:nvPr/>
        </p:nvSpPr>
        <p:spPr>
          <a:xfrm>
            <a:off x="2404110" y="360421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23" name="Cylinder 22">
            <a:extLst>
              <a:ext uri="{FF2B5EF4-FFF2-40B4-BE49-F238E27FC236}">
                <a16:creationId xmlns:a16="http://schemas.microsoft.com/office/drawing/2014/main" id="{657C64A8-74B2-461C-5FAD-EC60D9FF1CD9}"/>
              </a:ext>
            </a:extLst>
          </p:cNvPr>
          <p:cNvSpPr/>
          <p:nvPr/>
        </p:nvSpPr>
        <p:spPr>
          <a:xfrm>
            <a:off x="3528060" y="360421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24" name="Cylinder 23">
            <a:extLst>
              <a:ext uri="{FF2B5EF4-FFF2-40B4-BE49-F238E27FC236}">
                <a16:creationId xmlns:a16="http://schemas.microsoft.com/office/drawing/2014/main" id="{728A7715-0807-F5F2-D1CF-2C818EB3D396}"/>
              </a:ext>
            </a:extLst>
          </p:cNvPr>
          <p:cNvSpPr/>
          <p:nvPr/>
        </p:nvSpPr>
        <p:spPr>
          <a:xfrm>
            <a:off x="4652010" y="360421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25" name="Cylinder 24">
            <a:extLst>
              <a:ext uri="{FF2B5EF4-FFF2-40B4-BE49-F238E27FC236}">
                <a16:creationId xmlns:a16="http://schemas.microsoft.com/office/drawing/2014/main" id="{A0E76E00-2D5E-FEF0-B247-4FCCAC8DBCF0}"/>
              </a:ext>
            </a:extLst>
          </p:cNvPr>
          <p:cNvSpPr/>
          <p:nvPr/>
        </p:nvSpPr>
        <p:spPr>
          <a:xfrm>
            <a:off x="5775960" y="360421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26" name="Cylinder 25">
            <a:extLst>
              <a:ext uri="{FF2B5EF4-FFF2-40B4-BE49-F238E27FC236}">
                <a16:creationId xmlns:a16="http://schemas.microsoft.com/office/drawing/2014/main" id="{5A443F8E-FEC0-5843-3358-03A6C378E167}"/>
              </a:ext>
            </a:extLst>
          </p:cNvPr>
          <p:cNvSpPr/>
          <p:nvPr/>
        </p:nvSpPr>
        <p:spPr>
          <a:xfrm>
            <a:off x="6899910" y="3604215"/>
            <a:ext cx="971550" cy="675000"/>
          </a:xfrm>
          <a:prstGeom prst="can">
            <a:avLst/>
          </a:prstGeom>
          <a:solidFill>
            <a:schemeClr val="accent2">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800">
                <a:solidFill>
                  <a:schemeClr val="tx1"/>
                </a:solidFill>
              </a:rPr>
              <a:t>&lt;tietoryhmä&gt;</a:t>
            </a:r>
          </a:p>
        </p:txBody>
      </p:sp>
      <p:sp>
        <p:nvSpPr>
          <p:cNvPr id="6" name="Callout: Bent Line 5">
            <a:extLst>
              <a:ext uri="{FF2B5EF4-FFF2-40B4-BE49-F238E27FC236}">
                <a16:creationId xmlns:a16="http://schemas.microsoft.com/office/drawing/2014/main" id="{D0C6390E-9875-A046-4FE0-7DD758229CBA}"/>
              </a:ext>
            </a:extLst>
          </p:cNvPr>
          <p:cNvSpPr/>
          <p:nvPr/>
        </p:nvSpPr>
        <p:spPr>
          <a:xfrm>
            <a:off x="7666979" y="2008978"/>
            <a:ext cx="1344930" cy="490445"/>
          </a:xfrm>
          <a:prstGeom prst="borderCallout2">
            <a:avLst>
              <a:gd name="adj1" fmla="val 18750"/>
              <a:gd name="adj2" fmla="val -8333"/>
              <a:gd name="adj3" fmla="val 18750"/>
              <a:gd name="adj4" fmla="val -16667"/>
              <a:gd name="adj5" fmla="val 100847"/>
              <a:gd name="adj6" fmla="val -68338"/>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a:t>Hyödyntäkää soveltaen</a:t>
            </a:r>
          </a:p>
        </p:txBody>
      </p:sp>
    </p:spTree>
    <p:extLst>
      <p:ext uri="{BB962C8B-B14F-4D97-AF65-F5344CB8AC3E}">
        <p14:creationId xmlns:p14="http://schemas.microsoft.com/office/powerpoint/2010/main" val="1020183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FF58F41-4534-C95E-3C70-7F9096E08D30}"/>
              </a:ext>
            </a:extLst>
          </p:cNvPr>
          <p:cNvSpPr>
            <a:spLocks noGrp="1"/>
          </p:cNvSpPr>
          <p:nvPr>
            <p:ph type="sldNum" sz="quarter" idx="12"/>
          </p:nvPr>
        </p:nvSpPr>
        <p:spPr/>
        <p:txBody>
          <a:bodyPr/>
          <a:lstStyle/>
          <a:p>
            <a:fld id="{DDE9422E-AB18-498F-A7FF-179425C9812D}" type="slidenum">
              <a:rPr lang="fi-FI" smtClean="0"/>
              <a:pPr/>
              <a:t>18</a:t>
            </a:fld>
            <a:endParaRPr lang="fi-FI"/>
          </a:p>
        </p:txBody>
      </p:sp>
      <p:sp>
        <p:nvSpPr>
          <p:cNvPr id="4" name="Title 3">
            <a:extLst>
              <a:ext uri="{FF2B5EF4-FFF2-40B4-BE49-F238E27FC236}">
                <a16:creationId xmlns:a16="http://schemas.microsoft.com/office/drawing/2014/main" id="{05097CCF-DD2F-A3DA-0892-7BCB4F812C7C}"/>
              </a:ext>
            </a:extLst>
          </p:cNvPr>
          <p:cNvSpPr>
            <a:spLocks noGrp="1"/>
          </p:cNvSpPr>
          <p:nvPr>
            <p:ph type="title"/>
          </p:nvPr>
        </p:nvSpPr>
        <p:spPr>
          <a:xfrm>
            <a:off x="120912" y="120655"/>
            <a:ext cx="8884543" cy="675000"/>
          </a:xfrm>
        </p:spPr>
        <p:txBody>
          <a:bodyPr>
            <a:noAutofit/>
          </a:bodyPr>
          <a:lstStyle/>
          <a:p>
            <a:pPr algn="ctr"/>
            <a:r>
              <a:rPr lang="fi-FI" sz="2000" dirty="0">
                <a:solidFill>
                  <a:schemeClr val="accent2">
                    <a:lumMod val="50000"/>
                  </a:schemeClr>
                </a:solidFill>
              </a:rPr>
              <a:t>Esimerkki: Hankintatoimen päätietoryhmät / tietovarannot</a:t>
            </a:r>
          </a:p>
        </p:txBody>
      </p:sp>
      <p:pic>
        <p:nvPicPr>
          <p:cNvPr id="19" name="Picture 18">
            <a:extLst>
              <a:ext uri="{FF2B5EF4-FFF2-40B4-BE49-F238E27FC236}">
                <a16:creationId xmlns:a16="http://schemas.microsoft.com/office/drawing/2014/main" id="{4450C791-94A1-A900-A5FA-568621B7542B}"/>
              </a:ext>
            </a:extLst>
          </p:cNvPr>
          <p:cNvPicPr>
            <a:picLocks noChangeAspect="1"/>
          </p:cNvPicPr>
          <p:nvPr/>
        </p:nvPicPr>
        <p:blipFill>
          <a:blip r:embed="rId2"/>
          <a:stretch>
            <a:fillRect/>
          </a:stretch>
        </p:blipFill>
        <p:spPr>
          <a:xfrm>
            <a:off x="1136073" y="1693834"/>
            <a:ext cx="6956751" cy="1663883"/>
          </a:xfrm>
          <a:prstGeom prst="rect">
            <a:avLst/>
          </a:prstGeom>
        </p:spPr>
      </p:pic>
      <p:sp>
        <p:nvSpPr>
          <p:cNvPr id="20" name="Rectangle: Rounded Corners 19">
            <a:extLst>
              <a:ext uri="{FF2B5EF4-FFF2-40B4-BE49-F238E27FC236}">
                <a16:creationId xmlns:a16="http://schemas.microsoft.com/office/drawing/2014/main" id="{B92C30BA-83EF-61B0-62DC-30541C04F64B}"/>
              </a:ext>
            </a:extLst>
          </p:cNvPr>
          <p:cNvSpPr/>
          <p:nvPr/>
        </p:nvSpPr>
        <p:spPr>
          <a:xfrm rot="21091158">
            <a:off x="3311450" y="3782887"/>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15130222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11B14FF-B83B-4768-8D4E-A18D02B815C6}"/>
              </a:ext>
            </a:extLst>
          </p:cNvPr>
          <p:cNvSpPr>
            <a:spLocks noGrp="1"/>
          </p:cNvSpPr>
          <p:nvPr>
            <p:ph type="title"/>
          </p:nvPr>
        </p:nvSpPr>
        <p:spPr>
          <a:xfrm>
            <a:off x="138826" y="120655"/>
            <a:ext cx="8877779" cy="675000"/>
          </a:xfrm>
        </p:spPr>
        <p:txBody>
          <a:bodyPr>
            <a:normAutofit/>
          </a:bodyPr>
          <a:lstStyle/>
          <a:p>
            <a:pPr algn="ctr"/>
            <a:r>
              <a:rPr lang="fi-FI" sz="2000" dirty="0">
                <a:solidFill>
                  <a:schemeClr val="accent2">
                    <a:lumMod val="50000"/>
                  </a:schemeClr>
                </a:solidFill>
              </a:rPr>
              <a:t>Esimerkki: Tavoitetilan loogiset tietovarannot</a:t>
            </a:r>
          </a:p>
        </p:txBody>
      </p:sp>
      <p:sp>
        <p:nvSpPr>
          <p:cNvPr id="179" name="Rectangle 178">
            <a:extLst>
              <a:ext uri="{FF2B5EF4-FFF2-40B4-BE49-F238E27FC236}">
                <a16:creationId xmlns:a16="http://schemas.microsoft.com/office/drawing/2014/main" id="{6B4729F8-BE4D-4F91-A99B-34A01A482A80}"/>
              </a:ext>
            </a:extLst>
          </p:cNvPr>
          <p:cNvSpPr/>
          <p:nvPr/>
        </p:nvSpPr>
        <p:spPr>
          <a:xfrm>
            <a:off x="138826" y="1062891"/>
            <a:ext cx="2236804" cy="3825448"/>
          </a:xfrm>
          <a:prstGeom prst="rect">
            <a:avLst/>
          </a:prstGeom>
          <a:solidFill>
            <a:srgbClr val="091C38">
              <a:lumMod val="10000"/>
              <a:lumOff val="9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80" name="Rectangle 10">
            <a:extLst>
              <a:ext uri="{FF2B5EF4-FFF2-40B4-BE49-F238E27FC236}">
                <a16:creationId xmlns:a16="http://schemas.microsoft.com/office/drawing/2014/main" id="{732C3F6F-EAE7-4C50-97E9-FB86B7CB3496}"/>
              </a:ext>
            </a:extLst>
          </p:cNvPr>
          <p:cNvSpPr/>
          <p:nvPr/>
        </p:nvSpPr>
        <p:spPr>
          <a:xfrm>
            <a:off x="264893" y="1352733"/>
            <a:ext cx="1259061" cy="775867"/>
          </a:xfrm>
          <a:prstGeom prst="rect">
            <a:avLst/>
          </a:prstGeom>
          <a:solidFill>
            <a:srgbClr val="DEF2E3"/>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81" name="Rectangle 180">
            <a:extLst>
              <a:ext uri="{FF2B5EF4-FFF2-40B4-BE49-F238E27FC236}">
                <a16:creationId xmlns:a16="http://schemas.microsoft.com/office/drawing/2014/main" id="{84715636-2429-4202-9051-5346842C22E6}"/>
              </a:ext>
            </a:extLst>
          </p:cNvPr>
          <p:cNvSpPr/>
          <p:nvPr/>
        </p:nvSpPr>
        <p:spPr>
          <a:xfrm>
            <a:off x="2464379" y="1066627"/>
            <a:ext cx="6552227" cy="3817976"/>
          </a:xfrm>
          <a:prstGeom prst="rect">
            <a:avLst/>
          </a:prstGeom>
          <a:solidFill>
            <a:srgbClr val="FFC386"/>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82" name="Rectangle 181">
            <a:extLst>
              <a:ext uri="{FF2B5EF4-FFF2-40B4-BE49-F238E27FC236}">
                <a16:creationId xmlns:a16="http://schemas.microsoft.com/office/drawing/2014/main" id="{3A730CD8-2E56-4C2B-93D8-67176A31F12B}"/>
              </a:ext>
            </a:extLst>
          </p:cNvPr>
          <p:cNvSpPr/>
          <p:nvPr/>
        </p:nvSpPr>
        <p:spPr>
          <a:xfrm>
            <a:off x="4081060" y="1320171"/>
            <a:ext cx="4877748" cy="3507509"/>
          </a:xfrm>
          <a:prstGeom prst="rect">
            <a:avLst/>
          </a:prstGeom>
          <a:solidFill>
            <a:srgbClr val="FF4F57">
              <a:lumMod val="60000"/>
              <a:lumOff val="4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83" name="Rectangle 182">
            <a:extLst>
              <a:ext uri="{FF2B5EF4-FFF2-40B4-BE49-F238E27FC236}">
                <a16:creationId xmlns:a16="http://schemas.microsoft.com/office/drawing/2014/main" id="{1A3A7363-E8F4-4A4D-9B3A-18EC1F7472E3}"/>
              </a:ext>
            </a:extLst>
          </p:cNvPr>
          <p:cNvSpPr/>
          <p:nvPr/>
        </p:nvSpPr>
        <p:spPr>
          <a:xfrm>
            <a:off x="138826" y="852111"/>
            <a:ext cx="2236804" cy="214834"/>
          </a:xfrm>
          <a:prstGeom prst="rect">
            <a:avLst/>
          </a:prstGeom>
          <a:noFill/>
          <a:ln w="12700" cap="flat" cmpd="sng" algn="ctr">
            <a:noFill/>
            <a:prstDash val="solid"/>
            <a:miter lim="800000"/>
          </a:ln>
          <a:effectLst/>
        </p:spPr>
        <p:txBody>
          <a:bodyPr lIns="68580" tIns="34290" rIns="68580" bIns="34290" rtlCol="0" anchor="ctr"/>
          <a:lstStyle/>
          <a:p>
            <a:pPr>
              <a:defRPr/>
            </a:pPr>
            <a:r>
              <a:rPr lang="fi-FI" sz="788" i="1" kern="0">
                <a:solidFill>
                  <a:prstClr val="black"/>
                </a:solidFill>
                <a:latin typeface="Arial" panose="020B0604020202020204"/>
              </a:rPr>
              <a:t>Ulkoiset tietovarannot (kansalliset ja muut)</a:t>
            </a:r>
            <a:endParaRPr lang="fi-FI" sz="788" i="1" kern="0">
              <a:solidFill>
                <a:prstClr val="black"/>
              </a:solidFill>
              <a:latin typeface="Arial" panose="020B0604020202020204"/>
              <a:cs typeface="Arial"/>
            </a:endParaRPr>
          </a:p>
        </p:txBody>
      </p:sp>
      <p:sp>
        <p:nvSpPr>
          <p:cNvPr id="184" name="Rectangle 183">
            <a:extLst>
              <a:ext uri="{FF2B5EF4-FFF2-40B4-BE49-F238E27FC236}">
                <a16:creationId xmlns:a16="http://schemas.microsoft.com/office/drawing/2014/main" id="{C4430BA2-8399-42B1-87EA-4DDBF89A999F}"/>
              </a:ext>
            </a:extLst>
          </p:cNvPr>
          <p:cNvSpPr/>
          <p:nvPr/>
        </p:nvSpPr>
        <p:spPr>
          <a:xfrm>
            <a:off x="2464159" y="855847"/>
            <a:ext cx="2505075" cy="211099"/>
          </a:xfrm>
          <a:prstGeom prst="rect">
            <a:avLst/>
          </a:prstGeom>
          <a:noFill/>
          <a:ln w="12700" cap="flat" cmpd="sng" algn="ctr">
            <a:noFill/>
            <a:prstDash val="solid"/>
            <a:miter lim="800000"/>
          </a:ln>
          <a:effectLst/>
        </p:spPr>
        <p:txBody>
          <a:bodyPr lIns="68580" tIns="34290" rIns="68580" bIns="34290" rtlCol="0" anchor="ctr"/>
          <a:lstStyle/>
          <a:p>
            <a:pPr>
              <a:defRPr/>
            </a:pPr>
            <a:r>
              <a:rPr lang="fi-FI" sz="788" i="1" kern="0">
                <a:solidFill>
                  <a:prstClr val="black"/>
                </a:solidFill>
                <a:latin typeface="Arial" panose="020B0604020202020204"/>
              </a:rPr>
              <a:t>Kunnan sisäiset tietovarannot</a:t>
            </a:r>
            <a:endParaRPr lang="fi-FI" kern="0">
              <a:solidFill>
                <a:prstClr val="white"/>
              </a:solidFill>
              <a:latin typeface="Arial" panose="020B0604020202020204"/>
            </a:endParaRPr>
          </a:p>
        </p:txBody>
      </p:sp>
      <p:sp>
        <p:nvSpPr>
          <p:cNvPr id="185" name="Rectangle 184">
            <a:extLst>
              <a:ext uri="{FF2B5EF4-FFF2-40B4-BE49-F238E27FC236}">
                <a16:creationId xmlns:a16="http://schemas.microsoft.com/office/drawing/2014/main" id="{198B6A04-D1E9-4851-A5BF-A5B5E3538D7F}"/>
              </a:ext>
            </a:extLst>
          </p:cNvPr>
          <p:cNvSpPr/>
          <p:nvPr/>
        </p:nvSpPr>
        <p:spPr>
          <a:xfrm>
            <a:off x="4078408" y="1109471"/>
            <a:ext cx="4876715" cy="214434"/>
          </a:xfrm>
          <a:prstGeom prst="rect">
            <a:avLst/>
          </a:prstGeom>
          <a:solidFill>
            <a:srgbClr val="FF4F57">
              <a:lumMod val="60000"/>
              <a:lumOff val="40000"/>
            </a:srgbClr>
          </a:solidFill>
          <a:ln w="12700" cap="flat" cmpd="sng" algn="ctr">
            <a:noFill/>
            <a:prstDash val="solid"/>
            <a:miter lim="800000"/>
          </a:ln>
          <a:effectLst/>
        </p:spPr>
        <p:txBody>
          <a:bodyPr lIns="68580" tIns="34290" rIns="68580" bIns="34290" rtlCol="0" anchor="ctr"/>
          <a:lstStyle/>
          <a:p>
            <a:pPr algn="ctr">
              <a:defRPr/>
            </a:pPr>
            <a:r>
              <a:rPr lang="fi-FI" sz="1200" b="1" kern="0">
                <a:solidFill>
                  <a:prstClr val="black"/>
                </a:solidFill>
                <a:latin typeface="Arial" panose="020B0604020202020204"/>
              </a:rPr>
              <a:t>Kuntatietojärjestelmään sisältyvät tietovarannot</a:t>
            </a:r>
            <a:endParaRPr lang="fi-FI" sz="2400" kern="0">
              <a:solidFill>
                <a:prstClr val="white"/>
              </a:solidFill>
              <a:latin typeface="Arial" panose="020B0604020202020204"/>
            </a:endParaRPr>
          </a:p>
        </p:txBody>
      </p:sp>
      <p:sp>
        <p:nvSpPr>
          <p:cNvPr id="186" name="Rectangle 185">
            <a:extLst>
              <a:ext uri="{FF2B5EF4-FFF2-40B4-BE49-F238E27FC236}">
                <a16:creationId xmlns:a16="http://schemas.microsoft.com/office/drawing/2014/main" id="{0ED4C1CD-D159-4771-AFC6-C559FB8C3A40}"/>
              </a:ext>
            </a:extLst>
          </p:cNvPr>
          <p:cNvSpPr/>
          <p:nvPr/>
        </p:nvSpPr>
        <p:spPr>
          <a:xfrm>
            <a:off x="4235510" y="1517086"/>
            <a:ext cx="1897796" cy="783337"/>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87" name="Rectangle 186">
            <a:extLst>
              <a:ext uri="{FF2B5EF4-FFF2-40B4-BE49-F238E27FC236}">
                <a16:creationId xmlns:a16="http://schemas.microsoft.com/office/drawing/2014/main" id="{B6E788AC-4D9A-40DE-A242-A9E0032FAA52}"/>
              </a:ext>
            </a:extLst>
          </p:cNvPr>
          <p:cNvSpPr/>
          <p:nvPr/>
        </p:nvSpPr>
        <p:spPr>
          <a:xfrm>
            <a:off x="6297393" y="2557422"/>
            <a:ext cx="1207834" cy="857303"/>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88" name="Rectangle 187">
            <a:extLst>
              <a:ext uri="{FF2B5EF4-FFF2-40B4-BE49-F238E27FC236}">
                <a16:creationId xmlns:a16="http://schemas.microsoft.com/office/drawing/2014/main" id="{4D2AA55C-346F-452C-B05C-1792FBB902D5}"/>
              </a:ext>
            </a:extLst>
          </p:cNvPr>
          <p:cNvSpPr/>
          <p:nvPr/>
        </p:nvSpPr>
        <p:spPr>
          <a:xfrm>
            <a:off x="7677782" y="1517965"/>
            <a:ext cx="1131353" cy="779057"/>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89" name="Rectangle 188">
            <a:extLst>
              <a:ext uri="{FF2B5EF4-FFF2-40B4-BE49-F238E27FC236}">
                <a16:creationId xmlns:a16="http://schemas.microsoft.com/office/drawing/2014/main" id="{424203DF-F7EC-4A6C-842A-D9AA1B2094BC}"/>
              </a:ext>
            </a:extLst>
          </p:cNvPr>
          <p:cNvSpPr/>
          <p:nvPr/>
        </p:nvSpPr>
        <p:spPr>
          <a:xfrm>
            <a:off x="6297412" y="1515048"/>
            <a:ext cx="1215330" cy="785710"/>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90" name="Rectangle 189">
            <a:extLst>
              <a:ext uri="{FF2B5EF4-FFF2-40B4-BE49-F238E27FC236}">
                <a16:creationId xmlns:a16="http://schemas.microsoft.com/office/drawing/2014/main" id="{EF8BA761-E10B-4201-BE9C-D88FE4E2516E}"/>
              </a:ext>
            </a:extLst>
          </p:cNvPr>
          <p:cNvSpPr/>
          <p:nvPr/>
        </p:nvSpPr>
        <p:spPr>
          <a:xfrm>
            <a:off x="4234828" y="2557046"/>
            <a:ext cx="1966133" cy="857301"/>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91" name="Rectangle 190">
            <a:extLst>
              <a:ext uri="{FF2B5EF4-FFF2-40B4-BE49-F238E27FC236}">
                <a16:creationId xmlns:a16="http://schemas.microsoft.com/office/drawing/2014/main" id="{159D6AF7-F695-4F68-8C4A-1C76C83E684F}"/>
              </a:ext>
            </a:extLst>
          </p:cNvPr>
          <p:cNvSpPr/>
          <p:nvPr/>
        </p:nvSpPr>
        <p:spPr>
          <a:xfrm>
            <a:off x="4231715" y="1360020"/>
            <a:ext cx="1285500" cy="158601"/>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Kiinteistönmuodostus</a:t>
            </a:r>
          </a:p>
        </p:txBody>
      </p:sp>
      <p:sp>
        <p:nvSpPr>
          <p:cNvPr id="192" name="Rectangle 191">
            <a:extLst>
              <a:ext uri="{FF2B5EF4-FFF2-40B4-BE49-F238E27FC236}">
                <a16:creationId xmlns:a16="http://schemas.microsoft.com/office/drawing/2014/main" id="{2DB6C457-EE34-4A38-9A13-A760F34D2013}"/>
              </a:ext>
            </a:extLst>
          </p:cNvPr>
          <p:cNvSpPr/>
          <p:nvPr/>
        </p:nvSpPr>
        <p:spPr>
          <a:xfrm>
            <a:off x="6303870" y="2399582"/>
            <a:ext cx="1285500" cy="158601"/>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Paikkatieto ja mittaus</a:t>
            </a:r>
            <a:endParaRPr lang="fi-FI" kern="0">
              <a:solidFill>
                <a:prstClr val="white"/>
              </a:solidFill>
              <a:latin typeface="Arial" panose="020B0604020202020204"/>
            </a:endParaRPr>
          </a:p>
        </p:txBody>
      </p:sp>
      <p:sp>
        <p:nvSpPr>
          <p:cNvPr id="193" name="Rectangle 192">
            <a:extLst>
              <a:ext uri="{FF2B5EF4-FFF2-40B4-BE49-F238E27FC236}">
                <a16:creationId xmlns:a16="http://schemas.microsoft.com/office/drawing/2014/main" id="{819F925B-8AA2-443D-89A5-0EDFE1D1325C}"/>
              </a:ext>
            </a:extLst>
          </p:cNvPr>
          <p:cNvSpPr/>
          <p:nvPr/>
        </p:nvSpPr>
        <p:spPr>
          <a:xfrm>
            <a:off x="5666787" y="3688654"/>
            <a:ext cx="1561297" cy="1077053"/>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94" name="Rectangle 193">
            <a:extLst>
              <a:ext uri="{FF2B5EF4-FFF2-40B4-BE49-F238E27FC236}">
                <a16:creationId xmlns:a16="http://schemas.microsoft.com/office/drawing/2014/main" id="{0C6CDF1A-3E45-464E-921E-9D91AFBA97AF}"/>
              </a:ext>
            </a:extLst>
          </p:cNvPr>
          <p:cNvSpPr/>
          <p:nvPr/>
        </p:nvSpPr>
        <p:spPr>
          <a:xfrm>
            <a:off x="6300024" y="1364841"/>
            <a:ext cx="1173242" cy="155199"/>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Maankäytön suunnittelu</a:t>
            </a:r>
          </a:p>
        </p:txBody>
      </p:sp>
      <p:sp>
        <p:nvSpPr>
          <p:cNvPr id="195" name="Rectangle 194">
            <a:extLst>
              <a:ext uri="{FF2B5EF4-FFF2-40B4-BE49-F238E27FC236}">
                <a16:creationId xmlns:a16="http://schemas.microsoft.com/office/drawing/2014/main" id="{E8731123-6725-4909-9D49-7FC737A5E29B}"/>
              </a:ext>
            </a:extLst>
          </p:cNvPr>
          <p:cNvSpPr/>
          <p:nvPr/>
        </p:nvSpPr>
        <p:spPr>
          <a:xfrm>
            <a:off x="5662829" y="3531286"/>
            <a:ext cx="1285500" cy="158601"/>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Maaomaisuuden hallinta</a:t>
            </a:r>
            <a:endParaRPr lang="fi-FI" kern="0">
              <a:solidFill>
                <a:prstClr val="white"/>
              </a:solidFill>
              <a:latin typeface="Arial" panose="020B0604020202020204"/>
            </a:endParaRPr>
          </a:p>
        </p:txBody>
      </p:sp>
      <p:sp>
        <p:nvSpPr>
          <p:cNvPr id="196" name="Rectangle 195">
            <a:extLst>
              <a:ext uri="{FF2B5EF4-FFF2-40B4-BE49-F238E27FC236}">
                <a16:creationId xmlns:a16="http://schemas.microsoft.com/office/drawing/2014/main" id="{F54F8258-7099-4CA8-805B-56D811687564}"/>
              </a:ext>
            </a:extLst>
          </p:cNvPr>
          <p:cNvSpPr/>
          <p:nvPr/>
        </p:nvSpPr>
        <p:spPr>
          <a:xfrm>
            <a:off x="7670491" y="2560781"/>
            <a:ext cx="1140424" cy="846095"/>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197" name="Rectangle 196">
            <a:extLst>
              <a:ext uri="{FF2B5EF4-FFF2-40B4-BE49-F238E27FC236}">
                <a16:creationId xmlns:a16="http://schemas.microsoft.com/office/drawing/2014/main" id="{5103C213-C7A9-4297-8D57-1BB1D97EBC90}"/>
              </a:ext>
            </a:extLst>
          </p:cNvPr>
          <p:cNvSpPr/>
          <p:nvPr/>
        </p:nvSpPr>
        <p:spPr>
          <a:xfrm>
            <a:off x="4236137" y="2398181"/>
            <a:ext cx="1285500" cy="158601"/>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Rakennusluvitus ja -valvonta</a:t>
            </a:r>
          </a:p>
        </p:txBody>
      </p:sp>
      <p:sp>
        <p:nvSpPr>
          <p:cNvPr id="198" name="Rectangle 197">
            <a:extLst>
              <a:ext uri="{FF2B5EF4-FFF2-40B4-BE49-F238E27FC236}">
                <a16:creationId xmlns:a16="http://schemas.microsoft.com/office/drawing/2014/main" id="{BD85C2AE-726A-454D-89FB-128EFBE1E0F3}"/>
              </a:ext>
            </a:extLst>
          </p:cNvPr>
          <p:cNvSpPr/>
          <p:nvPr/>
        </p:nvSpPr>
        <p:spPr>
          <a:xfrm>
            <a:off x="7662888" y="2405652"/>
            <a:ext cx="1139825" cy="162336"/>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Ympäristövalvonta</a:t>
            </a:r>
            <a:endParaRPr lang="fi-FI" kern="0">
              <a:solidFill>
                <a:prstClr val="black"/>
              </a:solidFill>
              <a:latin typeface="Arial" panose="020B0604020202020204"/>
              <a:cs typeface="Arial" panose="020B0604020202020204"/>
            </a:endParaRPr>
          </a:p>
        </p:txBody>
      </p:sp>
      <p:grpSp>
        <p:nvGrpSpPr>
          <p:cNvPr id="199" name="Ryhmä 135">
            <a:extLst>
              <a:ext uri="{FF2B5EF4-FFF2-40B4-BE49-F238E27FC236}">
                <a16:creationId xmlns:a16="http://schemas.microsoft.com/office/drawing/2014/main" id="{DEB8EA00-DC37-4D94-A5D5-C1A4C9C59DE3}"/>
              </a:ext>
            </a:extLst>
          </p:cNvPr>
          <p:cNvGrpSpPr/>
          <p:nvPr/>
        </p:nvGrpSpPr>
        <p:grpSpPr>
          <a:xfrm>
            <a:off x="6839569" y="2685014"/>
            <a:ext cx="646059" cy="625968"/>
            <a:chOff x="9120840" y="3738201"/>
            <a:chExt cx="861412" cy="834624"/>
          </a:xfrm>
        </p:grpSpPr>
        <p:pic>
          <p:nvPicPr>
            <p:cNvPr id="200" name="Graphic 199" descr="Database with solid fill">
              <a:extLst>
                <a:ext uri="{FF2B5EF4-FFF2-40B4-BE49-F238E27FC236}">
                  <a16:creationId xmlns:a16="http://schemas.microsoft.com/office/drawing/2014/main" id="{B362A350-8B55-41F5-A3B5-49898E079F70}"/>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321776" y="3738201"/>
              <a:ext cx="469232" cy="469232"/>
            </a:xfrm>
            <a:prstGeom prst="rect">
              <a:avLst/>
            </a:prstGeom>
          </p:spPr>
        </p:pic>
        <p:sp>
          <p:nvSpPr>
            <p:cNvPr id="201" name="Rectangle 200">
              <a:extLst>
                <a:ext uri="{FF2B5EF4-FFF2-40B4-BE49-F238E27FC236}">
                  <a16:creationId xmlns:a16="http://schemas.microsoft.com/office/drawing/2014/main" id="{83BAB301-8E5E-415A-A1AC-CAC93712F0C8}"/>
                </a:ext>
              </a:extLst>
            </p:cNvPr>
            <p:cNvSpPr/>
            <p:nvPr/>
          </p:nvSpPr>
          <p:spPr>
            <a:xfrm>
              <a:off x="9120840" y="4252499"/>
              <a:ext cx="861412" cy="320326"/>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Muut paikkatiedot </a:t>
              </a:r>
            </a:p>
          </p:txBody>
        </p:sp>
      </p:grpSp>
      <p:grpSp>
        <p:nvGrpSpPr>
          <p:cNvPr id="202" name="Ryhmä 33">
            <a:extLst>
              <a:ext uri="{FF2B5EF4-FFF2-40B4-BE49-F238E27FC236}">
                <a16:creationId xmlns:a16="http://schemas.microsoft.com/office/drawing/2014/main" id="{452830CB-BBE7-4F88-8577-58D5725B7C35}"/>
              </a:ext>
            </a:extLst>
          </p:cNvPr>
          <p:cNvGrpSpPr/>
          <p:nvPr/>
        </p:nvGrpSpPr>
        <p:grpSpPr>
          <a:xfrm>
            <a:off x="4791448" y="1622507"/>
            <a:ext cx="725631" cy="541271"/>
            <a:chOff x="4198639" y="3895328"/>
            <a:chExt cx="967508" cy="721695"/>
          </a:xfrm>
        </p:grpSpPr>
        <p:pic>
          <p:nvPicPr>
            <p:cNvPr id="203" name="Graphic 202" descr="Database with solid fill">
              <a:extLst>
                <a:ext uri="{FF2B5EF4-FFF2-40B4-BE49-F238E27FC236}">
                  <a16:creationId xmlns:a16="http://schemas.microsoft.com/office/drawing/2014/main" id="{BDB5674F-6451-4976-808F-54B46F171CB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48372" y="3895328"/>
              <a:ext cx="469232" cy="469232"/>
            </a:xfrm>
            <a:prstGeom prst="rect">
              <a:avLst/>
            </a:prstGeom>
          </p:spPr>
        </p:pic>
        <p:sp>
          <p:nvSpPr>
            <p:cNvPr id="204" name="Rectangle 203">
              <a:extLst>
                <a:ext uri="{FF2B5EF4-FFF2-40B4-BE49-F238E27FC236}">
                  <a16:creationId xmlns:a16="http://schemas.microsoft.com/office/drawing/2014/main" id="{0E758328-39FC-4311-A0D1-3645996C2355}"/>
                </a:ext>
              </a:extLst>
            </p:cNvPr>
            <p:cNvSpPr/>
            <p:nvPr/>
          </p:nvSpPr>
          <p:spPr>
            <a:xfrm>
              <a:off x="4198639" y="4405555"/>
              <a:ext cx="967508" cy="211468"/>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Toimitus- ja tonttijakorekisteri</a:t>
              </a:r>
            </a:p>
          </p:txBody>
        </p:sp>
      </p:grpSp>
      <p:grpSp>
        <p:nvGrpSpPr>
          <p:cNvPr id="205" name="Ryhmä 34">
            <a:extLst>
              <a:ext uri="{FF2B5EF4-FFF2-40B4-BE49-F238E27FC236}">
                <a16:creationId xmlns:a16="http://schemas.microsoft.com/office/drawing/2014/main" id="{DE6580FF-A406-4E81-BE0E-BC09FA4D5ADC}"/>
              </a:ext>
            </a:extLst>
          </p:cNvPr>
          <p:cNvGrpSpPr/>
          <p:nvPr/>
        </p:nvGrpSpPr>
        <p:grpSpPr>
          <a:xfrm>
            <a:off x="5442719" y="1622190"/>
            <a:ext cx="659665" cy="556115"/>
            <a:chOff x="5032137" y="3889925"/>
            <a:chExt cx="879553" cy="741486"/>
          </a:xfrm>
        </p:grpSpPr>
        <p:pic>
          <p:nvPicPr>
            <p:cNvPr id="206" name="Graphic 205" descr="Database with solid fill">
              <a:extLst>
                <a:ext uri="{FF2B5EF4-FFF2-40B4-BE49-F238E27FC236}">
                  <a16:creationId xmlns:a16="http://schemas.microsoft.com/office/drawing/2014/main" id="{B12A1B45-C4C7-4E10-880C-3FF6F9FA5F9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237715" y="3889925"/>
              <a:ext cx="469232" cy="469232"/>
            </a:xfrm>
            <a:prstGeom prst="rect">
              <a:avLst/>
            </a:prstGeom>
          </p:spPr>
        </p:pic>
        <p:sp>
          <p:nvSpPr>
            <p:cNvPr id="207" name="Rectangle 206">
              <a:extLst>
                <a:ext uri="{FF2B5EF4-FFF2-40B4-BE49-F238E27FC236}">
                  <a16:creationId xmlns:a16="http://schemas.microsoft.com/office/drawing/2014/main" id="{04ECD6F5-34E0-468E-B251-FF5EA54E3477}"/>
                </a:ext>
              </a:extLst>
            </p:cNvPr>
            <p:cNvSpPr/>
            <p:nvPr/>
          </p:nvSpPr>
          <p:spPr>
            <a:xfrm>
              <a:off x="5032137" y="4419943"/>
              <a:ext cx="879553" cy="211468"/>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Osoite- ja nimistörekisteri</a:t>
              </a:r>
            </a:p>
          </p:txBody>
        </p:sp>
      </p:grpSp>
      <p:grpSp>
        <p:nvGrpSpPr>
          <p:cNvPr id="208" name="Ryhmä 86">
            <a:extLst>
              <a:ext uri="{FF2B5EF4-FFF2-40B4-BE49-F238E27FC236}">
                <a16:creationId xmlns:a16="http://schemas.microsoft.com/office/drawing/2014/main" id="{05CE2ADD-7D4C-49AE-B498-F24295339E62}"/>
              </a:ext>
            </a:extLst>
          </p:cNvPr>
          <p:cNvGrpSpPr/>
          <p:nvPr/>
        </p:nvGrpSpPr>
        <p:grpSpPr>
          <a:xfrm>
            <a:off x="7922153" y="1632983"/>
            <a:ext cx="659665" cy="591948"/>
            <a:chOff x="6046699" y="3897737"/>
            <a:chExt cx="879553" cy="789264"/>
          </a:xfrm>
        </p:grpSpPr>
        <p:pic>
          <p:nvPicPr>
            <p:cNvPr id="209" name="Graphic 208" descr="Database with solid fill">
              <a:extLst>
                <a:ext uri="{FF2B5EF4-FFF2-40B4-BE49-F238E27FC236}">
                  <a16:creationId xmlns:a16="http://schemas.microsoft.com/office/drawing/2014/main" id="{E7791B00-B4D3-4FF1-904A-CF4FAA090D9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54330" y="3897737"/>
              <a:ext cx="469232" cy="469232"/>
            </a:xfrm>
            <a:prstGeom prst="rect">
              <a:avLst/>
            </a:prstGeom>
          </p:spPr>
        </p:pic>
        <p:sp>
          <p:nvSpPr>
            <p:cNvPr id="210" name="Rectangle 209">
              <a:extLst>
                <a:ext uri="{FF2B5EF4-FFF2-40B4-BE49-F238E27FC236}">
                  <a16:creationId xmlns:a16="http://schemas.microsoft.com/office/drawing/2014/main" id="{86D589CA-C6EC-4557-AF0C-0E2F4CE491AD}"/>
                </a:ext>
              </a:extLst>
            </p:cNvPr>
            <p:cNvSpPr/>
            <p:nvPr/>
          </p:nvSpPr>
          <p:spPr>
            <a:xfrm>
              <a:off x="6046699" y="4298643"/>
              <a:ext cx="879553" cy="388358"/>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Yleisten alueiden luparekisteri</a:t>
              </a:r>
            </a:p>
          </p:txBody>
        </p:sp>
      </p:grpSp>
      <p:grpSp>
        <p:nvGrpSpPr>
          <p:cNvPr id="211" name="Group 210">
            <a:extLst>
              <a:ext uri="{FF2B5EF4-FFF2-40B4-BE49-F238E27FC236}">
                <a16:creationId xmlns:a16="http://schemas.microsoft.com/office/drawing/2014/main" id="{69A4A0C9-70C1-4F28-8935-CE8075E1DCE5}"/>
              </a:ext>
            </a:extLst>
          </p:cNvPr>
          <p:cNvGrpSpPr/>
          <p:nvPr/>
        </p:nvGrpSpPr>
        <p:grpSpPr>
          <a:xfrm>
            <a:off x="6303477" y="1548909"/>
            <a:ext cx="422651" cy="583487"/>
            <a:chOff x="8396090" y="2313040"/>
            <a:chExt cx="563534" cy="777983"/>
          </a:xfrm>
        </p:grpSpPr>
        <p:pic>
          <p:nvPicPr>
            <p:cNvPr id="212" name="Graphic 211" descr="Database with solid fill">
              <a:extLst>
                <a:ext uri="{FF2B5EF4-FFF2-40B4-BE49-F238E27FC236}">
                  <a16:creationId xmlns:a16="http://schemas.microsoft.com/office/drawing/2014/main" id="{89786B58-3B8E-43B1-BF3D-D7EE4086CD2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451992" y="2313040"/>
              <a:ext cx="469232" cy="469232"/>
            </a:xfrm>
            <a:prstGeom prst="rect">
              <a:avLst/>
            </a:prstGeom>
          </p:spPr>
        </p:pic>
        <p:sp>
          <p:nvSpPr>
            <p:cNvPr id="213" name="Rectangle 212">
              <a:extLst>
                <a:ext uri="{FF2B5EF4-FFF2-40B4-BE49-F238E27FC236}">
                  <a16:creationId xmlns:a16="http://schemas.microsoft.com/office/drawing/2014/main" id="{2E920685-F43F-485E-BC78-E13E5024E671}"/>
                </a:ext>
              </a:extLst>
            </p:cNvPr>
            <p:cNvSpPr/>
            <p:nvPr/>
          </p:nvSpPr>
          <p:spPr>
            <a:xfrm>
              <a:off x="8396090" y="2740373"/>
              <a:ext cx="563534" cy="350650"/>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Kaava-rekisteri</a:t>
              </a:r>
            </a:p>
          </p:txBody>
        </p:sp>
      </p:grpSp>
      <p:pic>
        <p:nvPicPr>
          <p:cNvPr id="214" name="Graphic 213" descr="Database with solid fill">
            <a:extLst>
              <a:ext uri="{FF2B5EF4-FFF2-40B4-BE49-F238E27FC236}">
                <a16:creationId xmlns:a16="http://schemas.microsoft.com/office/drawing/2014/main" id="{21DA5ED7-0F0E-4BA0-9359-70E0CE1924B9}"/>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14962" y="2659653"/>
            <a:ext cx="351924" cy="351924"/>
          </a:xfrm>
          <a:prstGeom prst="rect">
            <a:avLst/>
          </a:prstGeom>
        </p:spPr>
      </p:pic>
      <p:sp>
        <p:nvSpPr>
          <p:cNvPr id="215" name="Rectangle 214">
            <a:extLst>
              <a:ext uri="{FF2B5EF4-FFF2-40B4-BE49-F238E27FC236}">
                <a16:creationId xmlns:a16="http://schemas.microsoft.com/office/drawing/2014/main" id="{EA69F3D8-0A9B-40E2-A368-05E6D73B9880}"/>
              </a:ext>
            </a:extLst>
          </p:cNvPr>
          <p:cNvSpPr/>
          <p:nvPr/>
        </p:nvSpPr>
        <p:spPr>
          <a:xfrm>
            <a:off x="4153567" y="3034188"/>
            <a:ext cx="659665" cy="158601"/>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Rakennus-</a:t>
            </a:r>
          </a:p>
          <a:p>
            <a:pPr algn="ctr">
              <a:defRPr/>
            </a:pPr>
            <a:r>
              <a:rPr lang="fi-FI" sz="525" i="1" kern="0">
                <a:solidFill>
                  <a:prstClr val="black"/>
                </a:solidFill>
                <a:latin typeface="Arial" panose="020B0604020202020204"/>
              </a:rPr>
              <a:t>luparekisteri</a:t>
            </a:r>
          </a:p>
        </p:txBody>
      </p:sp>
      <p:pic>
        <p:nvPicPr>
          <p:cNvPr id="216" name="Graphic 215" descr="Database with solid fill">
            <a:extLst>
              <a:ext uri="{FF2B5EF4-FFF2-40B4-BE49-F238E27FC236}">
                <a16:creationId xmlns:a16="http://schemas.microsoft.com/office/drawing/2014/main" id="{81D591A2-3EFE-4FA4-803A-119B686FF6E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14728" y="2659653"/>
            <a:ext cx="351924" cy="351924"/>
          </a:xfrm>
          <a:prstGeom prst="rect">
            <a:avLst/>
          </a:prstGeom>
        </p:spPr>
      </p:pic>
      <p:sp>
        <p:nvSpPr>
          <p:cNvPr id="217" name="Rectangle 216">
            <a:extLst>
              <a:ext uri="{FF2B5EF4-FFF2-40B4-BE49-F238E27FC236}">
                <a16:creationId xmlns:a16="http://schemas.microsoft.com/office/drawing/2014/main" id="{6142BFC0-FC9F-44F1-98AA-5463AF8DF093}"/>
              </a:ext>
            </a:extLst>
          </p:cNvPr>
          <p:cNvSpPr/>
          <p:nvPr/>
        </p:nvSpPr>
        <p:spPr>
          <a:xfrm>
            <a:off x="4666531" y="3034188"/>
            <a:ext cx="659665" cy="158601"/>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Rakennus- ja huoneistorekisteri</a:t>
            </a:r>
          </a:p>
        </p:txBody>
      </p:sp>
      <p:pic>
        <p:nvPicPr>
          <p:cNvPr id="218" name="Graphic 217" descr="Database with solid fill">
            <a:extLst>
              <a:ext uri="{FF2B5EF4-FFF2-40B4-BE49-F238E27FC236}">
                <a16:creationId xmlns:a16="http://schemas.microsoft.com/office/drawing/2014/main" id="{1A763CD5-C8A2-4D86-A1EC-E4E3EF8E8578}"/>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14494" y="2659653"/>
            <a:ext cx="351924" cy="351924"/>
          </a:xfrm>
          <a:prstGeom prst="rect">
            <a:avLst/>
          </a:prstGeom>
        </p:spPr>
      </p:pic>
      <p:sp>
        <p:nvSpPr>
          <p:cNvPr id="219" name="Rectangle 218">
            <a:extLst>
              <a:ext uri="{FF2B5EF4-FFF2-40B4-BE49-F238E27FC236}">
                <a16:creationId xmlns:a16="http://schemas.microsoft.com/office/drawing/2014/main" id="{9D7A9C81-025F-4385-A012-6400C0719194}"/>
              </a:ext>
            </a:extLst>
          </p:cNvPr>
          <p:cNvSpPr/>
          <p:nvPr/>
        </p:nvSpPr>
        <p:spPr>
          <a:xfrm>
            <a:off x="5189607" y="3034189"/>
            <a:ext cx="615166" cy="188483"/>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 Vastuuhenkilö-rekisteri​</a:t>
            </a:r>
          </a:p>
        </p:txBody>
      </p:sp>
      <p:grpSp>
        <p:nvGrpSpPr>
          <p:cNvPr id="220" name="Ryhmä 136">
            <a:extLst>
              <a:ext uri="{FF2B5EF4-FFF2-40B4-BE49-F238E27FC236}">
                <a16:creationId xmlns:a16="http://schemas.microsoft.com/office/drawing/2014/main" id="{4290EB94-AED8-44CB-9540-4825DAD3E320}"/>
              </a:ext>
            </a:extLst>
          </p:cNvPr>
          <p:cNvGrpSpPr/>
          <p:nvPr/>
        </p:nvGrpSpPr>
        <p:grpSpPr>
          <a:xfrm>
            <a:off x="7664824" y="2685085"/>
            <a:ext cx="629783" cy="628445"/>
            <a:chOff x="10288011" y="3820760"/>
            <a:chExt cx="839710" cy="837927"/>
          </a:xfrm>
        </p:grpSpPr>
        <p:pic>
          <p:nvPicPr>
            <p:cNvPr id="221" name="Graphic 220" descr="Database with solid fill">
              <a:extLst>
                <a:ext uri="{FF2B5EF4-FFF2-40B4-BE49-F238E27FC236}">
                  <a16:creationId xmlns:a16="http://schemas.microsoft.com/office/drawing/2014/main" id="{37506C51-FB72-45A3-B3AC-7BF9D13DEA8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3322" y="3820760"/>
              <a:ext cx="469232" cy="469232"/>
            </a:xfrm>
            <a:prstGeom prst="rect">
              <a:avLst/>
            </a:prstGeom>
          </p:spPr>
        </p:pic>
        <p:sp>
          <p:nvSpPr>
            <p:cNvPr id="222" name="Rectangle 221">
              <a:extLst>
                <a:ext uri="{FF2B5EF4-FFF2-40B4-BE49-F238E27FC236}">
                  <a16:creationId xmlns:a16="http://schemas.microsoft.com/office/drawing/2014/main" id="{D2C40C5F-BE32-43C0-BD94-8090B61ACA9E}"/>
                </a:ext>
              </a:extLst>
            </p:cNvPr>
            <p:cNvSpPr/>
            <p:nvPr/>
          </p:nvSpPr>
          <p:spPr>
            <a:xfrm>
              <a:off x="10288011" y="4328847"/>
              <a:ext cx="839710" cy="329840"/>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Ympäristö-valvonnan luparekisteri</a:t>
              </a:r>
            </a:p>
          </p:txBody>
        </p:sp>
      </p:grpSp>
      <p:grpSp>
        <p:nvGrpSpPr>
          <p:cNvPr id="223" name="Ryhmä 137">
            <a:extLst>
              <a:ext uri="{FF2B5EF4-FFF2-40B4-BE49-F238E27FC236}">
                <a16:creationId xmlns:a16="http://schemas.microsoft.com/office/drawing/2014/main" id="{24390504-7687-4301-A849-EF63E3EA3F9F}"/>
              </a:ext>
            </a:extLst>
          </p:cNvPr>
          <p:cNvGrpSpPr/>
          <p:nvPr/>
        </p:nvGrpSpPr>
        <p:grpSpPr>
          <a:xfrm>
            <a:off x="8188137" y="2690515"/>
            <a:ext cx="652862" cy="605582"/>
            <a:chOff x="10649642" y="5415820"/>
            <a:chExt cx="870482" cy="807442"/>
          </a:xfrm>
        </p:grpSpPr>
        <p:pic>
          <p:nvPicPr>
            <p:cNvPr id="224" name="Graphic 223" descr="Database with solid fill">
              <a:extLst>
                <a:ext uri="{FF2B5EF4-FFF2-40B4-BE49-F238E27FC236}">
                  <a16:creationId xmlns:a16="http://schemas.microsoft.com/office/drawing/2014/main" id="{DFE264AE-5FCA-431C-84BB-6E2D60D16F7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855764" y="5415820"/>
              <a:ext cx="469232" cy="469232"/>
            </a:xfrm>
            <a:prstGeom prst="rect">
              <a:avLst/>
            </a:prstGeom>
          </p:spPr>
        </p:pic>
        <p:sp>
          <p:nvSpPr>
            <p:cNvPr id="225" name="Rectangle 224">
              <a:extLst>
                <a:ext uri="{FF2B5EF4-FFF2-40B4-BE49-F238E27FC236}">
                  <a16:creationId xmlns:a16="http://schemas.microsoft.com/office/drawing/2014/main" id="{B83E21B2-1C07-4587-B96E-1A8A78EB62CA}"/>
                </a:ext>
              </a:extLst>
            </p:cNvPr>
            <p:cNvSpPr/>
            <p:nvPr/>
          </p:nvSpPr>
          <p:spPr>
            <a:xfrm>
              <a:off x="10649642" y="5939223"/>
              <a:ext cx="870482" cy="284039"/>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Ympäristö-valvonta-</a:t>
              </a:r>
              <a:endParaRPr lang="fi-FI" kern="0">
                <a:solidFill>
                  <a:prstClr val="white"/>
                </a:solidFill>
                <a:latin typeface="Arial" panose="020B0604020202020204"/>
              </a:endParaRPr>
            </a:p>
            <a:p>
              <a:pPr algn="ctr">
                <a:defRPr/>
              </a:pPr>
              <a:r>
                <a:rPr lang="fi-FI" sz="525" i="1" kern="0">
                  <a:solidFill>
                    <a:prstClr val="black"/>
                  </a:solidFill>
                  <a:latin typeface="Arial" panose="020B0604020202020204"/>
                </a:rPr>
                <a:t>rekisteri</a:t>
              </a:r>
              <a:endParaRPr lang="fi-FI" kern="0">
                <a:solidFill>
                  <a:prstClr val="white"/>
                </a:solidFill>
                <a:latin typeface="Arial" panose="020B0604020202020204"/>
              </a:endParaRPr>
            </a:p>
          </p:txBody>
        </p:sp>
      </p:grpSp>
      <p:grpSp>
        <p:nvGrpSpPr>
          <p:cNvPr id="226" name="Group 225">
            <a:extLst>
              <a:ext uri="{FF2B5EF4-FFF2-40B4-BE49-F238E27FC236}">
                <a16:creationId xmlns:a16="http://schemas.microsoft.com/office/drawing/2014/main" id="{77C2A162-44DF-4249-AACD-E327BD2F83E9}"/>
              </a:ext>
            </a:extLst>
          </p:cNvPr>
          <p:cNvGrpSpPr/>
          <p:nvPr/>
        </p:nvGrpSpPr>
        <p:grpSpPr>
          <a:xfrm>
            <a:off x="5666644" y="3695000"/>
            <a:ext cx="596294" cy="602063"/>
            <a:chOff x="7660710" y="5180182"/>
            <a:chExt cx="795059" cy="802751"/>
          </a:xfrm>
        </p:grpSpPr>
        <p:pic>
          <p:nvPicPr>
            <p:cNvPr id="227" name="Graphic 226" descr="Database with solid fill">
              <a:extLst>
                <a:ext uri="{FF2B5EF4-FFF2-40B4-BE49-F238E27FC236}">
                  <a16:creationId xmlns:a16="http://schemas.microsoft.com/office/drawing/2014/main" id="{75ADA77F-D028-4F3D-98DB-9E8F59BECA9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15795" y="5180182"/>
              <a:ext cx="469232" cy="469232"/>
            </a:xfrm>
            <a:prstGeom prst="rect">
              <a:avLst/>
            </a:prstGeom>
          </p:spPr>
        </p:pic>
        <p:sp>
          <p:nvSpPr>
            <p:cNvPr id="228" name="Rectangle 227">
              <a:extLst>
                <a:ext uri="{FF2B5EF4-FFF2-40B4-BE49-F238E27FC236}">
                  <a16:creationId xmlns:a16="http://schemas.microsoft.com/office/drawing/2014/main" id="{19539527-9DD1-437F-A770-C2452A4FA7E0}"/>
                </a:ext>
              </a:extLst>
            </p:cNvPr>
            <p:cNvSpPr/>
            <p:nvPr/>
          </p:nvSpPr>
          <p:spPr>
            <a:xfrm>
              <a:off x="7660710" y="5603644"/>
              <a:ext cx="795059" cy="379289"/>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Kiinteistöjen kauppahinta-rekisteri</a:t>
              </a:r>
            </a:p>
          </p:txBody>
        </p:sp>
      </p:grpSp>
      <p:grpSp>
        <p:nvGrpSpPr>
          <p:cNvPr id="229" name="Group 228">
            <a:extLst>
              <a:ext uri="{FF2B5EF4-FFF2-40B4-BE49-F238E27FC236}">
                <a16:creationId xmlns:a16="http://schemas.microsoft.com/office/drawing/2014/main" id="{BF61BA1C-ACD4-4D7A-AFCA-085279ABE71C}"/>
              </a:ext>
            </a:extLst>
          </p:cNvPr>
          <p:cNvGrpSpPr/>
          <p:nvPr/>
        </p:nvGrpSpPr>
        <p:grpSpPr>
          <a:xfrm>
            <a:off x="5699133" y="4275030"/>
            <a:ext cx="599696" cy="494535"/>
            <a:chOff x="7033015" y="5180182"/>
            <a:chExt cx="799594" cy="659380"/>
          </a:xfrm>
        </p:grpSpPr>
        <p:pic>
          <p:nvPicPr>
            <p:cNvPr id="230" name="Graphic 229" descr="Database with solid fill">
              <a:extLst>
                <a:ext uri="{FF2B5EF4-FFF2-40B4-BE49-F238E27FC236}">
                  <a16:creationId xmlns:a16="http://schemas.microsoft.com/office/drawing/2014/main" id="{A8C76D8B-9577-4E66-92D0-DB614AF4DFC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68830" y="5180182"/>
              <a:ext cx="469232" cy="469232"/>
            </a:xfrm>
            <a:prstGeom prst="rect">
              <a:avLst/>
            </a:prstGeom>
          </p:spPr>
        </p:pic>
        <p:sp>
          <p:nvSpPr>
            <p:cNvPr id="231" name="Rectangle 230">
              <a:extLst>
                <a:ext uri="{FF2B5EF4-FFF2-40B4-BE49-F238E27FC236}">
                  <a16:creationId xmlns:a16="http://schemas.microsoft.com/office/drawing/2014/main" id="{8764DD28-B749-4401-843C-3E47C517BAC1}"/>
                </a:ext>
              </a:extLst>
            </p:cNvPr>
            <p:cNvSpPr/>
            <p:nvPr/>
          </p:nvSpPr>
          <p:spPr>
            <a:xfrm>
              <a:off x="7033015" y="5628094"/>
              <a:ext cx="799594" cy="211468"/>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Maaomaisuus-rekisteri</a:t>
              </a:r>
            </a:p>
          </p:txBody>
        </p:sp>
      </p:grpSp>
      <p:grpSp>
        <p:nvGrpSpPr>
          <p:cNvPr id="232" name="Ryhmä 151">
            <a:extLst>
              <a:ext uri="{FF2B5EF4-FFF2-40B4-BE49-F238E27FC236}">
                <a16:creationId xmlns:a16="http://schemas.microsoft.com/office/drawing/2014/main" id="{E627C4F1-3165-45D6-92BE-01EB87EFF4EC}"/>
              </a:ext>
            </a:extLst>
          </p:cNvPr>
          <p:cNvGrpSpPr/>
          <p:nvPr/>
        </p:nvGrpSpPr>
        <p:grpSpPr>
          <a:xfrm>
            <a:off x="170697" y="3277872"/>
            <a:ext cx="682812" cy="672920"/>
            <a:chOff x="1957207" y="2008600"/>
            <a:chExt cx="910416" cy="897226"/>
          </a:xfrm>
        </p:grpSpPr>
        <p:pic>
          <p:nvPicPr>
            <p:cNvPr id="233" name="Graphic 232" descr="Database with solid fill">
              <a:extLst>
                <a:ext uri="{FF2B5EF4-FFF2-40B4-BE49-F238E27FC236}">
                  <a16:creationId xmlns:a16="http://schemas.microsoft.com/office/drawing/2014/main" id="{2DF0A01F-6D7B-4FA5-A579-AF1B40337EC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78521" y="2008600"/>
              <a:ext cx="469232" cy="469232"/>
            </a:xfrm>
            <a:prstGeom prst="rect">
              <a:avLst/>
            </a:prstGeom>
          </p:spPr>
        </p:pic>
        <p:sp>
          <p:nvSpPr>
            <p:cNvPr id="234" name="Rectangle 233">
              <a:extLst>
                <a:ext uri="{FF2B5EF4-FFF2-40B4-BE49-F238E27FC236}">
                  <a16:creationId xmlns:a16="http://schemas.microsoft.com/office/drawing/2014/main" id="{0E38F742-3C8B-430A-B807-AE11507F26D9}"/>
                </a:ext>
              </a:extLst>
            </p:cNvPr>
            <p:cNvSpPr/>
            <p:nvPr/>
          </p:nvSpPr>
          <p:spPr>
            <a:xfrm>
              <a:off x="1957207" y="2489631"/>
              <a:ext cx="910416" cy="416195"/>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Kansallinen maastotietokanta (MML)</a:t>
              </a:r>
            </a:p>
          </p:txBody>
        </p:sp>
      </p:grpSp>
      <p:sp>
        <p:nvSpPr>
          <p:cNvPr id="235" name="Rectangle 234">
            <a:extLst>
              <a:ext uri="{FF2B5EF4-FFF2-40B4-BE49-F238E27FC236}">
                <a16:creationId xmlns:a16="http://schemas.microsoft.com/office/drawing/2014/main" id="{D0AA1930-21A0-4EA2-85F3-E8701B0098BD}"/>
              </a:ext>
            </a:extLst>
          </p:cNvPr>
          <p:cNvSpPr/>
          <p:nvPr/>
        </p:nvSpPr>
        <p:spPr>
          <a:xfrm>
            <a:off x="262279" y="1338485"/>
            <a:ext cx="1079552" cy="195886"/>
          </a:xfrm>
          <a:prstGeom prst="rect">
            <a:avLst/>
          </a:prstGeom>
          <a:noFill/>
          <a:ln w="12700" cap="flat" cmpd="sng" algn="ctr">
            <a:noFill/>
            <a:prstDash val="solid"/>
            <a:miter lim="800000"/>
          </a:ln>
          <a:effectLst/>
        </p:spPr>
        <p:txBody>
          <a:bodyPr lIns="68580" tIns="34290" rIns="68580" bIns="34290" rtlCol="0" anchor="ctr"/>
          <a:lstStyle/>
          <a:p>
            <a:pPr>
              <a:defRPr/>
            </a:pPr>
            <a:r>
              <a:rPr lang="fi-FI" sz="525" b="1" i="1" kern="0">
                <a:solidFill>
                  <a:prstClr val="black"/>
                </a:solidFill>
                <a:latin typeface="Arial" panose="020B0604020202020204"/>
              </a:rPr>
              <a:t>Väestötietojärjestelmä (DVV)</a:t>
            </a:r>
            <a:endParaRPr lang="fi-FI" b="1" kern="0">
              <a:solidFill>
                <a:prstClr val="black"/>
              </a:solidFill>
              <a:latin typeface="Arial" panose="020B0604020202020204"/>
            </a:endParaRPr>
          </a:p>
        </p:txBody>
      </p:sp>
      <p:grpSp>
        <p:nvGrpSpPr>
          <p:cNvPr id="236" name="Ryhmä 155">
            <a:extLst>
              <a:ext uri="{FF2B5EF4-FFF2-40B4-BE49-F238E27FC236}">
                <a16:creationId xmlns:a16="http://schemas.microsoft.com/office/drawing/2014/main" id="{9A1830C7-3159-4C55-9AF3-3BBAE67DFA81}"/>
              </a:ext>
            </a:extLst>
          </p:cNvPr>
          <p:cNvGrpSpPr/>
          <p:nvPr/>
        </p:nvGrpSpPr>
        <p:grpSpPr>
          <a:xfrm>
            <a:off x="227794" y="4060871"/>
            <a:ext cx="655930" cy="699401"/>
            <a:chOff x="1998474" y="4432167"/>
            <a:chExt cx="874573" cy="932534"/>
          </a:xfrm>
        </p:grpSpPr>
        <p:pic>
          <p:nvPicPr>
            <p:cNvPr id="237" name="Graphic 236" descr="Database with solid fill">
              <a:extLst>
                <a:ext uri="{FF2B5EF4-FFF2-40B4-BE49-F238E27FC236}">
                  <a16:creationId xmlns:a16="http://schemas.microsoft.com/office/drawing/2014/main" id="{D826B5DD-E405-42D2-AA24-B472686B424E}"/>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08481" y="4432167"/>
              <a:ext cx="469232" cy="469232"/>
            </a:xfrm>
            <a:prstGeom prst="rect">
              <a:avLst/>
            </a:prstGeom>
          </p:spPr>
        </p:pic>
        <p:sp>
          <p:nvSpPr>
            <p:cNvPr id="238" name="Rectangle 237">
              <a:extLst>
                <a:ext uri="{FF2B5EF4-FFF2-40B4-BE49-F238E27FC236}">
                  <a16:creationId xmlns:a16="http://schemas.microsoft.com/office/drawing/2014/main" id="{66946FF0-D469-4420-BC9C-356B909E8B37}"/>
                </a:ext>
              </a:extLst>
            </p:cNvPr>
            <p:cNvSpPr/>
            <p:nvPr/>
          </p:nvSpPr>
          <p:spPr>
            <a:xfrm>
              <a:off x="1998474" y="4909550"/>
              <a:ext cx="874573" cy="455151"/>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Osoitetieto-järjestelmä (MML)</a:t>
              </a:r>
            </a:p>
          </p:txBody>
        </p:sp>
      </p:grpSp>
      <p:grpSp>
        <p:nvGrpSpPr>
          <p:cNvPr id="239" name="Ryhmä 157">
            <a:extLst>
              <a:ext uri="{FF2B5EF4-FFF2-40B4-BE49-F238E27FC236}">
                <a16:creationId xmlns:a16="http://schemas.microsoft.com/office/drawing/2014/main" id="{65F77340-F4A0-429E-A222-B245784274C1}"/>
              </a:ext>
            </a:extLst>
          </p:cNvPr>
          <p:cNvGrpSpPr/>
          <p:nvPr/>
        </p:nvGrpSpPr>
        <p:grpSpPr>
          <a:xfrm>
            <a:off x="1428041" y="4063683"/>
            <a:ext cx="878014" cy="742157"/>
            <a:chOff x="1860645" y="6024660"/>
            <a:chExt cx="1170685" cy="989543"/>
          </a:xfrm>
        </p:grpSpPr>
        <p:pic>
          <p:nvPicPr>
            <p:cNvPr id="240" name="Graphic 239" descr="Database with solid fill">
              <a:extLst>
                <a:ext uri="{FF2B5EF4-FFF2-40B4-BE49-F238E27FC236}">
                  <a16:creationId xmlns:a16="http://schemas.microsoft.com/office/drawing/2014/main" id="{AA893C6D-FC12-4817-A262-1898CDE57920}"/>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10270" y="6024660"/>
              <a:ext cx="469232" cy="469232"/>
            </a:xfrm>
            <a:prstGeom prst="rect">
              <a:avLst/>
            </a:prstGeom>
          </p:spPr>
        </p:pic>
        <p:sp>
          <p:nvSpPr>
            <p:cNvPr id="241" name="Rectangle 240">
              <a:extLst>
                <a:ext uri="{FF2B5EF4-FFF2-40B4-BE49-F238E27FC236}">
                  <a16:creationId xmlns:a16="http://schemas.microsoft.com/office/drawing/2014/main" id="{152540EB-4F89-4E44-AF69-5C72E07CCFC7}"/>
                </a:ext>
              </a:extLst>
            </p:cNvPr>
            <p:cNvSpPr/>
            <p:nvPr/>
          </p:nvSpPr>
          <p:spPr>
            <a:xfrm>
              <a:off x="1860645" y="6573637"/>
              <a:ext cx="1170685" cy="440566"/>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Rakennetun</a:t>
              </a:r>
              <a:endParaRPr lang="fi-FI" kern="0">
                <a:solidFill>
                  <a:prstClr val="black"/>
                </a:solidFill>
                <a:latin typeface="Arial" panose="020B0604020202020204"/>
              </a:endParaRPr>
            </a:p>
            <a:p>
              <a:pPr algn="ctr">
                <a:defRPr/>
              </a:pPr>
              <a:r>
                <a:rPr lang="fi-FI" sz="525" i="1" kern="0">
                  <a:solidFill>
                    <a:prstClr val="black"/>
                  </a:solidFill>
                  <a:latin typeface="Arial" panose="020B0604020202020204"/>
                </a:rPr>
                <a:t>ympäristön tietojärjestelmä</a:t>
              </a:r>
              <a:endParaRPr lang="fi-FI" kern="0">
                <a:solidFill>
                  <a:prstClr val="black"/>
                </a:solidFill>
                <a:latin typeface="Arial" panose="020B0604020202020204"/>
              </a:endParaRPr>
            </a:p>
            <a:p>
              <a:pPr algn="ctr">
                <a:defRPr/>
              </a:pPr>
              <a:r>
                <a:rPr lang="fi-FI" sz="525" i="1" kern="0">
                  <a:solidFill>
                    <a:prstClr val="black"/>
                  </a:solidFill>
                  <a:latin typeface="Arial" panose="020B0604020202020204"/>
                </a:rPr>
                <a:t>(SYKE)</a:t>
              </a:r>
              <a:endParaRPr lang="fi-FI" kern="0">
                <a:solidFill>
                  <a:prstClr val="black"/>
                </a:solidFill>
                <a:latin typeface="Arial" panose="020B0604020202020204"/>
                <a:cs typeface="Arial"/>
              </a:endParaRPr>
            </a:p>
          </p:txBody>
        </p:sp>
      </p:grpSp>
      <p:grpSp>
        <p:nvGrpSpPr>
          <p:cNvPr id="242" name="Ryhmä 134">
            <a:extLst>
              <a:ext uri="{FF2B5EF4-FFF2-40B4-BE49-F238E27FC236}">
                <a16:creationId xmlns:a16="http://schemas.microsoft.com/office/drawing/2014/main" id="{C1271F7B-7159-45EA-AA5E-1321EE11AD32}"/>
              </a:ext>
            </a:extLst>
          </p:cNvPr>
          <p:cNvGrpSpPr/>
          <p:nvPr/>
        </p:nvGrpSpPr>
        <p:grpSpPr>
          <a:xfrm>
            <a:off x="6296619" y="2685015"/>
            <a:ext cx="659665" cy="506905"/>
            <a:chOff x="8376985" y="3738201"/>
            <a:chExt cx="879553" cy="675873"/>
          </a:xfrm>
        </p:grpSpPr>
        <p:pic>
          <p:nvPicPr>
            <p:cNvPr id="243" name="Graphic 27" descr="Database with solid fill">
              <a:extLst>
                <a:ext uri="{FF2B5EF4-FFF2-40B4-BE49-F238E27FC236}">
                  <a16:creationId xmlns:a16="http://schemas.microsoft.com/office/drawing/2014/main" id="{8AFB6CB2-6407-48C3-89E7-321396D2B55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582454" y="3738201"/>
              <a:ext cx="469232" cy="469232"/>
            </a:xfrm>
            <a:prstGeom prst="rect">
              <a:avLst/>
            </a:prstGeom>
          </p:spPr>
        </p:pic>
        <p:sp>
          <p:nvSpPr>
            <p:cNvPr id="244" name="Rectangle 28">
              <a:extLst>
                <a:ext uri="{FF2B5EF4-FFF2-40B4-BE49-F238E27FC236}">
                  <a16:creationId xmlns:a16="http://schemas.microsoft.com/office/drawing/2014/main" id="{FF79F13B-37D7-4235-B86A-ED1707489D50}"/>
                </a:ext>
              </a:extLst>
            </p:cNvPr>
            <p:cNvSpPr/>
            <p:nvPr/>
          </p:nvSpPr>
          <p:spPr>
            <a:xfrm>
              <a:off x="8376985" y="4202606"/>
              <a:ext cx="879553" cy="211468"/>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3D-kuntamalli</a:t>
              </a:r>
            </a:p>
          </p:txBody>
        </p:sp>
      </p:grpSp>
      <p:grpSp>
        <p:nvGrpSpPr>
          <p:cNvPr id="245" name="Ryhmä 26">
            <a:extLst>
              <a:ext uri="{FF2B5EF4-FFF2-40B4-BE49-F238E27FC236}">
                <a16:creationId xmlns:a16="http://schemas.microsoft.com/office/drawing/2014/main" id="{BA2FF299-2046-4F1F-81A6-1A61C6ADA042}"/>
              </a:ext>
            </a:extLst>
          </p:cNvPr>
          <p:cNvGrpSpPr/>
          <p:nvPr/>
        </p:nvGrpSpPr>
        <p:grpSpPr>
          <a:xfrm>
            <a:off x="4248692" y="1622524"/>
            <a:ext cx="659665" cy="505088"/>
            <a:chOff x="3440101" y="3885390"/>
            <a:chExt cx="879553" cy="673450"/>
          </a:xfrm>
        </p:grpSpPr>
        <p:pic>
          <p:nvPicPr>
            <p:cNvPr id="246" name="Graphic 31" descr="Database with solid fill">
              <a:extLst>
                <a:ext uri="{FF2B5EF4-FFF2-40B4-BE49-F238E27FC236}">
                  <a16:creationId xmlns:a16="http://schemas.microsoft.com/office/drawing/2014/main" id="{E6FD7740-11AB-439B-91CF-2BEB7AAAEFC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663821" y="3885390"/>
              <a:ext cx="469232" cy="469232"/>
            </a:xfrm>
            <a:prstGeom prst="rect">
              <a:avLst/>
            </a:prstGeom>
          </p:spPr>
        </p:pic>
        <p:sp>
          <p:nvSpPr>
            <p:cNvPr id="247" name="Rectangle 32">
              <a:extLst>
                <a:ext uri="{FF2B5EF4-FFF2-40B4-BE49-F238E27FC236}">
                  <a16:creationId xmlns:a16="http://schemas.microsoft.com/office/drawing/2014/main" id="{872B52D1-5DDB-4AEF-8EB2-27BC67A875C6}"/>
                </a:ext>
              </a:extLst>
            </p:cNvPr>
            <p:cNvSpPr/>
            <p:nvPr/>
          </p:nvSpPr>
          <p:spPr>
            <a:xfrm>
              <a:off x="3440101" y="4347372"/>
              <a:ext cx="879553" cy="211468"/>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Kiinteistörekisteri</a:t>
              </a:r>
              <a:endParaRPr lang="fi-FI" sz="525" i="1" kern="0">
                <a:solidFill>
                  <a:prstClr val="black"/>
                </a:solidFill>
                <a:latin typeface="Arial" panose="020B0604020202020204"/>
                <a:cs typeface="Arial"/>
              </a:endParaRPr>
            </a:p>
          </p:txBody>
        </p:sp>
      </p:grpSp>
      <p:grpSp>
        <p:nvGrpSpPr>
          <p:cNvPr id="248" name="Group 247">
            <a:extLst>
              <a:ext uri="{FF2B5EF4-FFF2-40B4-BE49-F238E27FC236}">
                <a16:creationId xmlns:a16="http://schemas.microsoft.com/office/drawing/2014/main" id="{B155600F-D2F3-4CE9-8636-427B1C8FA090}"/>
              </a:ext>
            </a:extLst>
          </p:cNvPr>
          <p:cNvGrpSpPr/>
          <p:nvPr/>
        </p:nvGrpSpPr>
        <p:grpSpPr>
          <a:xfrm>
            <a:off x="6200419" y="3695559"/>
            <a:ext cx="599696" cy="590555"/>
            <a:chOff x="8298486" y="5180928"/>
            <a:chExt cx="799594" cy="787406"/>
          </a:xfrm>
        </p:grpSpPr>
        <p:pic>
          <p:nvPicPr>
            <p:cNvPr id="249" name="Graphic 67" descr="Database with solid fill">
              <a:extLst>
                <a:ext uri="{FF2B5EF4-FFF2-40B4-BE49-F238E27FC236}">
                  <a16:creationId xmlns:a16="http://schemas.microsoft.com/office/drawing/2014/main" id="{2C980FC0-05C4-464E-B58A-D2A612CAB2C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466138" y="5180928"/>
              <a:ext cx="469232" cy="469232"/>
            </a:xfrm>
            <a:prstGeom prst="rect">
              <a:avLst/>
            </a:prstGeom>
          </p:spPr>
        </p:pic>
        <p:sp>
          <p:nvSpPr>
            <p:cNvPr id="250" name="Rectangle 68">
              <a:extLst>
                <a:ext uri="{FF2B5EF4-FFF2-40B4-BE49-F238E27FC236}">
                  <a16:creationId xmlns:a16="http://schemas.microsoft.com/office/drawing/2014/main" id="{8EB66A9C-920F-4041-A631-6C24DF919F07}"/>
                </a:ext>
              </a:extLst>
            </p:cNvPr>
            <p:cNvSpPr/>
            <p:nvPr/>
          </p:nvSpPr>
          <p:spPr>
            <a:xfrm>
              <a:off x="8298486" y="5652544"/>
              <a:ext cx="799594" cy="315790"/>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Maankäyttö-sopimusten geometriatiedot</a:t>
              </a:r>
              <a:endParaRPr lang="fi-FI" sz="525" i="1" kern="0">
                <a:solidFill>
                  <a:prstClr val="black"/>
                </a:solidFill>
                <a:latin typeface="Arial" panose="020B0604020202020204"/>
                <a:cs typeface="Arial"/>
              </a:endParaRPr>
            </a:p>
          </p:txBody>
        </p:sp>
      </p:grpSp>
      <p:grpSp>
        <p:nvGrpSpPr>
          <p:cNvPr id="251" name="Group 250">
            <a:extLst>
              <a:ext uri="{FF2B5EF4-FFF2-40B4-BE49-F238E27FC236}">
                <a16:creationId xmlns:a16="http://schemas.microsoft.com/office/drawing/2014/main" id="{5214D1CD-BEB3-4390-BBC3-7E7EC0E02125}"/>
              </a:ext>
            </a:extLst>
          </p:cNvPr>
          <p:cNvGrpSpPr/>
          <p:nvPr/>
        </p:nvGrpSpPr>
        <p:grpSpPr>
          <a:xfrm>
            <a:off x="7056324" y="1548908"/>
            <a:ext cx="453827" cy="694971"/>
            <a:chOff x="9399886" y="2313040"/>
            <a:chExt cx="605102" cy="926628"/>
          </a:xfrm>
        </p:grpSpPr>
        <p:pic>
          <p:nvPicPr>
            <p:cNvPr id="252" name="Graphic 49" descr="Database with solid fill">
              <a:extLst>
                <a:ext uri="{FF2B5EF4-FFF2-40B4-BE49-F238E27FC236}">
                  <a16:creationId xmlns:a16="http://schemas.microsoft.com/office/drawing/2014/main" id="{1129B0DF-25B0-4B1F-B2BA-5D2B33B0E21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70735" y="2313040"/>
              <a:ext cx="469232" cy="469232"/>
            </a:xfrm>
            <a:prstGeom prst="rect">
              <a:avLst/>
            </a:prstGeom>
          </p:spPr>
        </p:pic>
        <p:sp>
          <p:nvSpPr>
            <p:cNvPr id="253" name="Rectangle 50">
              <a:extLst>
                <a:ext uri="{FF2B5EF4-FFF2-40B4-BE49-F238E27FC236}">
                  <a16:creationId xmlns:a16="http://schemas.microsoft.com/office/drawing/2014/main" id="{B718B34D-4CE1-444E-95C7-0F96E662CB81}"/>
                </a:ext>
              </a:extLst>
            </p:cNvPr>
            <p:cNvSpPr/>
            <p:nvPr/>
          </p:nvSpPr>
          <p:spPr>
            <a:xfrm>
              <a:off x="9399886" y="2810486"/>
              <a:ext cx="605102" cy="429182"/>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Maisema-työ- ja poikkea-</a:t>
              </a:r>
              <a:r>
                <a:rPr lang="fi-FI" sz="525" i="1" kern="0" err="1">
                  <a:solidFill>
                    <a:prstClr val="black"/>
                  </a:solidFill>
                  <a:latin typeface="Arial" panose="020B0604020202020204"/>
                </a:rPr>
                <a:t>misluvat</a:t>
              </a:r>
              <a:endParaRPr lang="fi-FI" sz="525" i="1" kern="0">
                <a:solidFill>
                  <a:prstClr val="black"/>
                </a:solidFill>
                <a:latin typeface="Arial" panose="020B0604020202020204"/>
              </a:endParaRPr>
            </a:p>
          </p:txBody>
        </p:sp>
      </p:grpSp>
      <p:grpSp>
        <p:nvGrpSpPr>
          <p:cNvPr id="254" name="Ryhmä 65">
            <a:extLst>
              <a:ext uri="{FF2B5EF4-FFF2-40B4-BE49-F238E27FC236}">
                <a16:creationId xmlns:a16="http://schemas.microsoft.com/office/drawing/2014/main" id="{A1DB9A69-BC3B-49DE-9D81-252C9E471F93}"/>
              </a:ext>
            </a:extLst>
          </p:cNvPr>
          <p:cNvGrpSpPr/>
          <p:nvPr/>
        </p:nvGrpSpPr>
        <p:grpSpPr>
          <a:xfrm>
            <a:off x="256010" y="1491035"/>
            <a:ext cx="659665" cy="530364"/>
            <a:chOff x="746172" y="1996815"/>
            <a:chExt cx="879553" cy="707152"/>
          </a:xfrm>
        </p:grpSpPr>
        <p:pic>
          <p:nvPicPr>
            <p:cNvPr id="255" name="Graphic 254" descr="Database with solid fill">
              <a:extLst>
                <a:ext uri="{FF2B5EF4-FFF2-40B4-BE49-F238E27FC236}">
                  <a16:creationId xmlns:a16="http://schemas.microsoft.com/office/drawing/2014/main" id="{A0064F7B-CF1A-4A2A-BF76-979692813980}"/>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55212" y="1996815"/>
              <a:ext cx="469232" cy="469232"/>
            </a:xfrm>
            <a:prstGeom prst="rect">
              <a:avLst/>
            </a:prstGeom>
          </p:spPr>
        </p:pic>
        <p:sp>
          <p:nvSpPr>
            <p:cNvPr id="256" name="Rectangle 82">
              <a:extLst>
                <a:ext uri="{FF2B5EF4-FFF2-40B4-BE49-F238E27FC236}">
                  <a16:creationId xmlns:a16="http://schemas.microsoft.com/office/drawing/2014/main" id="{5AF4839F-87A4-46FF-A3AB-E4DDEC46A674}"/>
                </a:ext>
              </a:extLst>
            </p:cNvPr>
            <p:cNvSpPr/>
            <p:nvPr/>
          </p:nvSpPr>
          <p:spPr>
            <a:xfrm>
              <a:off x="746172" y="2492499"/>
              <a:ext cx="879553" cy="211468"/>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Rakennus- ja huoneistotiedot</a:t>
              </a:r>
              <a:endParaRPr lang="fi-FI" kern="0">
                <a:solidFill>
                  <a:prstClr val="black"/>
                </a:solidFill>
                <a:latin typeface="Arial" panose="020B0604020202020204"/>
              </a:endParaRPr>
            </a:p>
          </p:txBody>
        </p:sp>
      </p:grpSp>
      <p:grpSp>
        <p:nvGrpSpPr>
          <p:cNvPr id="257" name="Ryhmä 66">
            <a:extLst>
              <a:ext uri="{FF2B5EF4-FFF2-40B4-BE49-F238E27FC236}">
                <a16:creationId xmlns:a16="http://schemas.microsoft.com/office/drawing/2014/main" id="{06E7B747-F913-4DC3-972A-AE51B0097C5D}"/>
              </a:ext>
            </a:extLst>
          </p:cNvPr>
          <p:cNvGrpSpPr/>
          <p:nvPr/>
        </p:nvGrpSpPr>
        <p:grpSpPr>
          <a:xfrm>
            <a:off x="877402" y="1492367"/>
            <a:ext cx="659665" cy="498681"/>
            <a:chOff x="723049" y="2750633"/>
            <a:chExt cx="879553" cy="664908"/>
          </a:xfrm>
        </p:grpSpPr>
        <p:pic>
          <p:nvPicPr>
            <p:cNvPr id="258" name="Graphic 77" descr="Database with solid fill">
              <a:extLst>
                <a:ext uri="{FF2B5EF4-FFF2-40B4-BE49-F238E27FC236}">
                  <a16:creationId xmlns:a16="http://schemas.microsoft.com/office/drawing/2014/main" id="{BCA863CF-E502-4DBD-8D76-EA8D82A79B7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31200" y="2750633"/>
              <a:ext cx="469232" cy="469232"/>
            </a:xfrm>
            <a:prstGeom prst="rect">
              <a:avLst/>
            </a:prstGeom>
          </p:spPr>
        </p:pic>
        <p:sp>
          <p:nvSpPr>
            <p:cNvPr id="259" name="Rectangle 82">
              <a:extLst>
                <a:ext uri="{FF2B5EF4-FFF2-40B4-BE49-F238E27FC236}">
                  <a16:creationId xmlns:a16="http://schemas.microsoft.com/office/drawing/2014/main" id="{5084247F-C633-408B-B30D-056A038AE20A}"/>
                </a:ext>
              </a:extLst>
            </p:cNvPr>
            <p:cNvSpPr/>
            <p:nvPr/>
          </p:nvSpPr>
          <p:spPr>
            <a:xfrm>
              <a:off x="723049" y="3204073"/>
              <a:ext cx="879553" cy="211468"/>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Väestötiedot</a:t>
              </a:r>
              <a:endParaRPr lang="fi-FI" sz="525" i="1" kern="0">
                <a:solidFill>
                  <a:prstClr val="black"/>
                </a:solidFill>
                <a:latin typeface="Arial" panose="020B0604020202020204"/>
                <a:cs typeface="Arial"/>
              </a:endParaRPr>
            </a:p>
          </p:txBody>
        </p:sp>
      </p:grpSp>
      <p:grpSp>
        <p:nvGrpSpPr>
          <p:cNvPr id="260" name="Ryhmä 152">
            <a:extLst>
              <a:ext uri="{FF2B5EF4-FFF2-40B4-BE49-F238E27FC236}">
                <a16:creationId xmlns:a16="http://schemas.microsoft.com/office/drawing/2014/main" id="{1AC1BF94-B93E-4DCA-849B-B6A018BE9652}"/>
              </a:ext>
            </a:extLst>
          </p:cNvPr>
          <p:cNvGrpSpPr/>
          <p:nvPr/>
        </p:nvGrpSpPr>
        <p:grpSpPr>
          <a:xfrm>
            <a:off x="1553399" y="1502229"/>
            <a:ext cx="618844" cy="628231"/>
            <a:chOff x="2022809" y="3605467"/>
            <a:chExt cx="825125" cy="837641"/>
          </a:xfrm>
        </p:grpSpPr>
        <p:pic>
          <p:nvPicPr>
            <p:cNvPr id="261" name="Graphic 81" descr="Database with solid fill">
              <a:extLst>
                <a:ext uri="{FF2B5EF4-FFF2-40B4-BE49-F238E27FC236}">
                  <a16:creationId xmlns:a16="http://schemas.microsoft.com/office/drawing/2014/main" id="{EF3CB881-5CD1-4B3B-8AAE-C88219CB960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01512" y="3605467"/>
              <a:ext cx="469232" cy="469232"/>
            </a:xfrm>
            <a:prstGeom prst="rect">
              <a:avLst/>
            </a:prstGeom>
          </p:spPr>
        </p:pic>
        <p:sp>
          <p:nvSpPr>
            <p:cNvPr id="262" name="Rectangle 82">
              <a:extLst>
                <a:ext uri="{FF2B5EF4-FFF2-40B4-BE49-F238E27FC236}">
                  <a16:creationId xmlns:a16="http://schemas.microsoft.com/office/drawing/2014/main" id="{05A0D9EC-A2DA-493E-977F-34F59DCA130E}"/>
                </a:ext>
              </a:extLst>
            </p:cNvPr>
            <p:cNvSpPr/>
            <p:nvPr/>
          </p:nvSpPr>
          <p:spPr>
            <a:xfrm>
              <a:off x="2022809" y="4109174"/>
              <a:ext cx="825125" cy="333934"/>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cs typeface="Arial"/>
                </a:rPr>
                <a:t>Verohallinto</a:t>
              </a:r>
            </a:p>
            <a:p>
              <a:pPr algn="ctr">
                <a:defRPr/>
              </a:pPr>
              <a:r>
                <a:rPr lang="fi-FI" sz="525" i="1" kern="0">
                  <a:solidFill>
                    <a:prstClr val="black"/>
                  </a:solidFill>
                  <a:latin typeface="Arial" panose="020B0604020202020204"/>
                  <a:cs typeface="Arial"/>
                </a:rPr>
                <a:t>(Ilmoitin.fi)</a:t>
              </a:r>
            </a:p>
            <a:p>
              <a:pPr algn="ctr">
                <a:defRPr/>
              </a:pPr>
              <a:endParaRPr lang="fi-FI" sz="525" i="1" kern="0">
                <a:solidFill>
                  <a:prstClr val="black"/>
                </a:solidFill>
                <a:latin typeface="Arial" panose="020B0604020202020204"/>
                <a:cs typeface="Arial"/>
              </a:endParaRPr>
            </a:p>
          </p:txBody>
        </p:sp>
      </p:grpSp>
      <p:grpSp>
        <p:nvGrpSpPr>
          <p:cNvPr id="263" name="Ryhmä 156">
            <a:extLst>
              <a:ext uri="{FF2B5EF4-FFF2-40B4-BE49-F238E27FC236}">
                <a16:creationId xmlns:a16="http://schemas.microsoft.com/office/drawing/2014/main" id="{6905729B-1160-485A-87B4-111303E6A88E}"/>
              </a:ext>
            </a:extLst>
          </p:cNvPr>
          <p:cNvGrpSpPr/>
          <p:nvPr/>
        </p:nvGrpSpPr>
        <p:grpSpPr>
          <a:xfrm>
            <a:off x="835248" y="4062271"/>
            <a:ext cx="717494" cy="717878"/>
            <a:chOff x="1951784" y="5225916"/>
            <a:chExt cx="956659" cy="957170"/>
          </a:xfrm>
        </p:grpSpPr>
        <p:pic>
          <p:nvPicPr>
            <p:cNvPr id="264" name="Graphic 79" descr="Database with solid fill">
              <a:extLst>
                <a:ext uri="{FF2B5EF4-FFF2-40B4-BE49-F238E27FC236}">
                  <a16:creationId xmlns:a16="http://schemas.microsoft.com/office/drawing/2014/main" id="{CF8D2F2B-0894-4677-8987-085C691585F5}"/>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03945" y="5225916"/>
              <a:ext cx="469232" cy="469232"/>
            </a:xfrm>
            <a:prstGeom prst="rect">
              <a:avLst/>
            </a:prstGeom>
          </p:spPr>
        </p:pic>
        <p:sp>
          <p:nvSpPr>
            <p:cNvPr id="265" name="Rectangle 80">
              <a:extLst>
                <a:ext uri="{FF2B5EF4-FFF2-40B4-BE49-F238E27FC236}">
                  <a16:creationId xmlns:a16="http://schemas.microsoft.com/office/drawing/2014/main" id="{7318992A-53B6-4267-A5C4-5F3A61F36DB2}"/>
                </a:ext>
              </a:extLst>
            </p:cNvPr>
            <p:cNvSpPr/>
            <p:nvPr/>
          </p:nvSpPr>
          <p:spPr>
            <a:xfrm>
              <a:off x="1951784" y="5693339"/>
              <a:ext cx="956659" cy="489747"/>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Sijaintitieto-</a:t>
              </a:r>
            </a:p>
            <a:p>
              <a:pPr algn="ctr">
                <a:defRPr/>
              </a:pPr>
              <a:r>
                <a:rPr lang="fi-FI" sz="525" i="1" kern="0">
                  <a:solidFill>
                    <a:prstClr val="black"/>
                  </a:solidFill>
                  <a:latin typeface="Arial" panose="020B0604020202020204"/>
                </a:rPr>
                <a:t>palvelu</a:t>
              </a:r>
              <a:endParaRPr lang="fi-FI" sz="525" i="1" kern="0">
                <a:solidFill>
                  <a:prstClr val="black"/>
                </a:solidFill>
                <a:latin typeface="Arial" panose="020B0604020202020204"/>
                <a:cs typeface="Arial"/>
              </a:endParaRPr>
            </a:p>
            <a:p>
              <a:pPr algn="ctr">
                <a:defRPr/>
              </a:pPr>
              <a:r>
                <a:rPr lang="fi-FI" sz="525" i="1" kern="0">
                  <a:solidFill>
                    <a:prstClr val="black"/>
                  </a:solidFill>
                  <a:latin typeface="Arial" panose="020B0604020202020204"/>
                </a:rPr>
                <a:t>(Traficom)</a:t>
              </a:r>
              <a:endParaRPr lang="fi-FI" sz="525" i="1" kern="0">
                <a:solidFill>
                  <a:prstClr val="black"/>
                </a:solidFill>
                <a:latin typeface="Arial" panose="020B0604020202020204"/>
                <a:cs typeface="Arial"/>
              </a:endParaRPr>
            </a:p>
          </p:txBody>
        </p:sp>
      </p:grpSp>
      <p:grpSp>
        <p:nvGrpSpPr>
          <p:cNvPr id="266" name="Ryhmä 154">
            <a:extLst>
              <a:ext uri="{FF2B5EF4-FFF2-40B4-BE49-F238E27FC236}">
                <a16:creationId xmlns:a16="http://schemas.microsoft.com/office/drawing/2014/main" id="{E63D1EEA-EE52-47E8-B82F-7FB7FC499A47}"/>
              </a:ext>
            </a:extLst>
          </p:cNvPr>
          <p:cNvGrpSpPr/>
          <p:nvPr/>
        </p:nvGrpSpPr>
        <p:grpSpPr>
          <a:xfrm>
            <a:off x="1198172" y="3277193"/>
            <a:ext cx="667135" cy="651243"/>
            <a:chOff x="-139180" y="5742989"/>
            <a:chExt cx="889513" cy="868324"/>
          </a:xfrm>
        </p:grpSpPr>
        <p:pic>
          <p:nvPicPr>
            <p:cNvPr id="267" name="Graphic 79" descr="Database with solid fill">
              <a:extLst>
                <a:ext uri="{FF2B5EF4-FFF2-40B4-BE49-F238E27FC236}">
                  <a16:creationId xmlns:a16="http://schemas.microsoft.com/office/drawing/2014/main" id="{8CCD6381-50E6-4DC4-A99D-84A8AC0B3518}"/>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089" y="5742989"/>
              <a:ext cx="469232" cy="469232"/>
            </a:xfrm>
            <a:prstGeom prst="rect">
              <a:avLst/>
            </a:prstGeom>
          </p:spPr>
        </p:pic>
        <p:sp>
          <p:nvSpPr>
            <p:cNvPr id="268" name="Rectangle 80">
              <a:extLst>
                <a:ext uri="{FF2B5EF4-FFF2-40B4-BE49-F238E27FC236}">
                  <a16:creationId xmlns:a16="http://schemas.microsoft.com/office/drawing/2014/main" id="{95C0BE4B-5AA6-42C9-9DF4-3696E2D021D6}"/>
                </a:ext>
              </a:extLst>
            </p:cNvPr>
            <p:cNvSpPr/>
            <p:nvPr/>
          </p:nvSpPr>
          <p:spPr>
            <a:xfrm>
              <a:off x="-139180" y="6250789"/>
              <a:ext cx="889513" cy="360524"/>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Seudullinen perusrekisteri</a:t>
              </a:r>
              <a:endParaRPr lang="fi-FI" sz="525" i="1" kern="0">
                <a:solidFill>
                  <a:prstClr val="black"/>
                </a:solidFill>
                <a:latin typeface="Arial" panose="020B0604020202020204"/>
                <a:cs typeface="Arial"/>
              </a:endParaRPr>
            </a:p>
            <a:p>
              <a:pPr algn="ctr">
                <a:defRPr/>
              </a:pPr>
              <a:r>
                <a:rPr lang="fi-FI" sz="525" i="1" kern="0">
                  <a:solidFill>
                    <a:prstClr val="black"/>
                  </a:solidFill>
                  <a:latin typeface="Arial" panose="020B0604020202020204"/>
                </a:rPr>
                <a:t>(HSY)</a:t>
              </a:r>
              <a:endParaRPr lang="fi-FI" sz="525" i="1" kern="0">
                <a:solidFill>
                  <a:prstClr val="black"/>
                </a:solidFill>
                <a:latin typeface="Arial" panose="020B0604020202020204"/>
                <a:cs typeface="Arial"/>
              </a:endParaRPr>
            </a:p>
          </p:txBody>
        </p:sp>
      </p:grpSp>
      <p:grpSp>
        <p:nvGrpSpPr>
          <p:cNvPr id="269" name="Ryhmä 153">
            <a:extLst>
              <a:ext uri="{FF2B5EF4-FFF2-40B4-BE49-F238E27FC236}">
                <a16:creationId xmlns:a16="http://schemas.microsoft.com/office/drawing/2014/main" id="{F0742F98-21AA-4C5F-BD06-09AD9F70BF62}"/>
              </a:ext>
            </a:extLst>
          </p:cNvPr>
          <p:cNvGrpSpPr/>
          <p:nvPr/>
        </p:nvGrpSpPr>
        <p:grpSpPr>
          <a:xfrm>
            <a:off x="1677089" y="3275926"/>
            <a:ext cx="659665" cy="716477"/>
            <a:chOff x="-292506" y="4541024"/>
            <a:chExt cx="879553" cy="955303"/>
          </a:xfrm>
        </p:grpSpPr>
        <p:pic>
          <p:nvPicPr>
            <p:cNvPr id="270" name="Graphic 79" descr="Database with solid fill">
              <a:extLst>
                <a:ext uri="{FF2B5EF4-FFF2-40B4-BE49-F238E27FC236}">
                  <a16:creationId xmlns:a16="http://schemas.microsoft.com/office/drawing/2014/main" id="{363E2E67-B556-4293-8EC7-E280E8CCB8E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6590" y="4541024"/>
              <a:ext cx="469232" cy="469232"/>
            </a:xfrm>
            <a:prstGeom prst="rect">
              <a:avLst/>
            </a:prstGeom>
          </p:spPr>
        </p:pic>
        <p:sp>
          <p:nvSpPr>
            <p:cNvPr id="271" name="Rectangle 80">
              <a:extLst>
                <a:ext uri="{FF2B5EF4-FFF2-40B4-BE49-F238E27FC236}">
                  <a16:creationId xmlns:a16="http://schemas.microsoft.com/office/drawing/2014/main" id="{F7699B84-589A-422E-A8AC-55AC9A8A43C8}"/>
                </a:ext>
              </a:extLst>
            </p:cNvPr>
            <p:cNvSpPr/>
            <p:nvPr/>
          </p:nvSpPr>
          <p:spPr>
            <a:xfrm>
              <a:off x="-292506" y="5081019"/>
              <a:ext cx="879553" cy="415308"/>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Vesi- ja viemärihuolto-tietojärjestelmä</a:t>
              </a:r>
            </a:p>
            <a:p>
              <a:pPr algn="ctr">
                <a:defRPr/>
              </a:pPr>
              <a:r>
                <a:rPr lang="fi-FI" sz="525" i="1" kern="0">
                  <a:solidFill>
                    <a:prstClr val="black"/>
                  </a:solidFill>
                  <a:latin typeface="Arial" panose="020B0604020202020204"/>
                </a:rPr>
                <a:t>(HSY)</a:t>
              </a:r>
              <a:endParaRPr lang="fi-FI" sz="525" i="1" kern="0">
                <a:solidFill>
                  <a:prstClr val="black"/>
                </a:solidFill>
                <a:latin typeface="Arial" panose="020B0604020202020204"/>
                <a:cs typeface="Arial"/>
              </a:endParaRPr>
            </a:p>
          </p:txBody>
        </p:sp>
      </p:grpSp>
      <p:grpSp>
        <p:nvGrpSpPr>
          <p:cNvPr id="272" name="Ryhmä 85">
            <a:extLst>
              <a:ext uri="{FF2B5EF4-FFF2-40B4-BE49-F238E27FC236}">
                <a16:creationId xmlns:a16="http://schemas.microsoft.com/office/drawing/2014/main" id="{92A1E8D2-F04E-4CDC-9767-9C5C7EF545DA}"/>
              </a:ext>
            </a:extLst>
          </p:cNvPr>
          <p:cNvGrpSpPr/>
          <p:nvPr/>
        </p:nvGrpSpPr>
        <p:grpSpPr>
          <a:xfrm>
            <a:off x="2536178" y="1290024"/>
            <a:ext cx="646059" cy="600379"/>
            <a:chOff x="4174867" y="1751437"/>
            <a:chExt cx="861412" cy="800505"/>
          </a:xfrm>
        </p:grpSpPr>
        <p:pic>
          <p:nvPicPr>
            <p:cNvPr id="273" name="Graphic 27" descr="Database with solid fill">
              <a:extLst>
                <a:ext uri="{FF2B5EF4-FFF2-40B4-BE49-F238E27FC236}">
                  <a16:creationId xmlns:a16="http://schemas.microsoft.com/office/drawing/2014/main" id="{0E06CC9B-D386-4CF1-B882-98BAA159270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53057" y="1751437"/>
              <a:ext cx="469232" cy="469232"/>
            </a:xfrm>
            <a:prstGeom prst="rect">
              <a:avLst/>
            </a:prstGeom>
          </p:spPr>
        </p:pic>
        <p:sp>
          <p:nvSpPr>
            <p:cNvPr id="274" name="Rectangle 28">
              <a:extLst>
                <a:ext uri="{FF2B5EF4-FFF2-40B4-BE49-F238E27FC236}">
                  <a16:creationId xmlns:a16="http://schemas.microsoft.com/office/drawing/2014/main" id="{732BCF06-8331-4172-ABF2-B4A0E01D532F}"/>
                </a:ext>
              </a:extLst>
            </p:cNvPr>
            <p:cNvSpPr/>
            <p:nvPr/>
          </p:nvSpPr>
          <p:spPr>
            <a:xfrm>
              <a:off x="4174867" y="2231616"/>
              <a:ext cx="861412" cy="320326"/>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Pohjatutkimus-rekisteri</a:t>
              </a:r>
              <a:endParaRPr lang="fi-FI" kern="0">
                <a:solidFill>
                  <a:prstClr val="black"/>
                </a:solidFill>
                <a:latin typeface="Arial" panose="020B0604020202020204"/>
              </a:endParaRPr>
            </a:p>
          </p:txBody>
        </p:sp>
      </p:grpSp>
      <p:sp>
        <p:nvSpPr>
          <p:cNvPr id="275" name="Rectangle 18">
            <a:extLst>
              <a:ext uri="{FF2B5EF4-FFF2-40B4-BE49-F238E27FC236}">
                <a16:creationId xmlns:a16="http://schemas.microsoft.com/office/drawing/2014/main" id="{28577F57-C3B1-4F07-AA04-D7BC476960A6}"/>
              </a:ext>
            </a:extLst>
          </p:cNvPr>
          <p:cNvSpPr/>
          <p:nvPr/>
        </p:nvSpPr>
        <p:spPr>
          <a:xfrm>
            <a:off x="7679422" y="1371979"/>
            <a:ext cx="1125549" cy="143660"/>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Yleisten alueiden luvitus</a:t>
            </a:r>
            <a:endParaRPr lang="fi-FI" kern="0">
              <a:solidFill>
                <a:prstClr val="black"/>
              </a:solidFill>
              <a:latin typeface="Arial" panose="020B0604020202020204"/>
            </a:endParaRPr>
          </a:p>
        </p:txBody>
      </p:sp>
      <p:grpSp>
        <p:nvGrpSpPr>
          <p:cNvPr id="276" name="Ryhmä 41">
            <a:extLst>
              <a:ext uri="{FF2B5EF4-FFF2-40B4-BE49-F238E27FC236}">
                <a16:creationId xmlns:a16="http://schemas.microsoft.com/office/drawing/2014/main" id="{CBEE17A5-69A9-4E9E-923F-DD72F50F9D72}"/>
              </a:ext>
            </a:extLst>
          </p:cNvPr>
          <p:cNvGrpSpPr/>
          <p:nvPr/>
        </p:nvGrpSpPr>
        <p:grpSpPr>
          <a:xfrm>
            <a:off x="3206796" y="2659959"/>
            <a:ext cx="646059" cy="581745"/>
            <a:chOff x="4909653" y="1721854"/>
            <a:chExt cx="861412" cy="775660"/>
          </a:xfrm>
        </p:grpSpPr>
        <p:pic>
          <p:nvPicPr>
            <p:cNvPr id="277" name="Graphic 27" descr="Database with solid fill">
              <a:extLst>
                <a:ext uri="{FF2B5EF4-FFF2-40B4-BE49-F238E27FC236}">
                  <a16:creationId xmlns:a16="http://schemas.microsoft.com/office/drawing/2014/main" id="{C08B0FA9-2CA9-4CE3-9A46-18261E8BC4C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10589" y="1721854"/>
              <a:ext cx="469232" cy="469232"/>
            </a:xfrm>
            <a:prstGeom prst="rect">
              <a:avLst/>
            </a:prstGeom>
          </p:spPr>
        </p:pic>
        <p:sp>
          <p:nvSpPr>
            <p:cNvPr id="278" name="Rectangle 28">
              <a:extLst>
                <a:ext uri="{FF2B5EF4-FFF2-40B4-BE49-F238E27FC236}">
                  <a16:creationId xmlns:a16="http://schemas.microsoft.com/office/drawing/2014/main" id="{735F2B99-A18B-49C8-98DC-8B7A9D3BB2E1}"/>
                </a:ext>
              </a:extLst>
            </p:cNvPr>
            <p:cNvSpPr/>
            <p:nvPr/>
          </p:nvSpPr>
          <p:spPr>
            <a:xfrm>
              <a:off x="4909653" y="2177188"/>
              <a:ext cx="861412" cy="320326"/>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Dokumenttien-hallintatiedot</a:t>
              </a:r>
              <a:endParaRPr lang="fi-FI" sz="525" i="1" kern="0">
                <a:solidFill>
                  <a:prstClr val="black"/>
                </a:solidFill>
                <a:latin typeface="Arial" panose="020B0604020202020204"/>
                <a:cs typeface="Arial"/>
              </a:endParaRPr>
            </a:p>
          </p:txBody>
        </p:sp>
      </p:grpSp>
      <p:grpSp>
        <p:nvGrpSpPr>
          <p:cNvPr id="279" name="Ryhmä 81">
            <a:extLst>
              <a:ext uri="{FF2B5EF4-FFF2-40B4-BE49-F238E27FC236}">
                <a16:creationId xmlns:a16="http://schemas.microsoft.com/office/drawing/2014/main" id="{4BDA3EF7-B063-4DA8-925F-CD0B3599E846}"/>
              </a:ext>
            </a:extLst>
          </p:cNvPr>
          <p:cNvGrpSpPr/>
          <p:nvPr/>
        </p:nvGrpSpPr>
        <p:grpSpPr>
          <a:xfrm>
            <a:off x="3206196" y="1976620"/>
            <a:ext cx="646059" cy="590847"/>
            <a:chOff x="3444617" y="1692861"/>
            <a:chExt cx="861412" cy="787796"/>
          </a:xfrm>
        </p:grpSpPr>
        <p:pic>
          <p:nvPicPr>
            <p:cNvPr id="280" name="Graphic 27" descr="Database with solid fill">
              <a:extLst>
                <a:ext uri="{FF2B5EF4-FFF2-40B4-BE49-F238E27FC236}">
                  <a16:creationId xmlns:a16="http://schemas.microsoft.com/office/drawing/2014/main" id="{7BA6A168-FD24-4766-9959-DC5FCAAFD16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645553" y="1692861"/>
              <a:ext cx="469232" cy="469232"/>
            </a:xfrm>
            <a:prstGeom prst="rect">
              <a:avLst/>
            </a:prstGeom>
          </p:spPr>
        </p:pic>
        <p:sp>
          <p:nvSpPr>
            <p:cNvPr id="281" name="Rectangle 28">
              <a:extLst>
                <a:ext uri="{FF2B5EF4-FFF2-40B4-BE49-F238E27FC236}">
                  <a16:creationId xmlns:a16="http://schemas.microsoft.com/office/drawing/2014/main" id="{410CBD3C-7FB4-4531-81FE-BA3819D7EB1E}"/>
                </a:ext>
              </a:extLst>
            </p:cNvPr>
            <p:cNvSpPr/>
            <p:nvPr/>
          </p:nvSpPr>
          <p:spPr>
            <a:xfrm>
              <a:off x="3444617" y="2160331"/>
              <a:ext cx="861412" cy="320326"/>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cs typeface="Arial"/>
                </a:rPr>
                <a:t>Taloushallinnan tiedot</a:t>
              </a:r>
            </a:p>
          </p:txBody>
        </p:sp>
      </p:grpSp>
      <p:grpSp>
        <p:nvGrpSpPr>
          <p:cNvPr id="282" name="Ryhmä 40">
            <a:extLst>
              <a:ext uri="{FF2B5EF4-FFF2-40B4-BE49-F238E27FC236}">
                <a16:creationId xmlns:a16="http://schemas.microsoft.com/office/drawing/2014/main" id="{209EA3A5-099F-4195-93AF-E381FF5F7B97}"/>
              </a:ext>
            </a:extLst>
          </p:cNvPr>
          <p:cNvGrpSpPr/>
          <p:nvPr/>
        </p:nvGrpSpPr>
        <p:grpSpPr>
          <a:xfrm>
            <a:off x="3205663" y="1290358"/>
            <a:ext cx="646059" cy="598190"/>
            <a:chOff x="6347475" y="1712782"/>
            <a:chExt cx="861412" cy="797586"/>
          </a:xfrm>
        </p:grpSpPr>
        <p:pic>
          <p:nvPicPr>
            <p:cNvPr id="283" name="Graphic 27" descr="Database with solid fill">
              <a:extLst>
                <a:ext uri="{FF2B5EF4-FFF2-40B4-BE49-F238E27FC236}">
                  <a16:creationId xmlns:a16="http://schemas.microsoft.com/office/drawing/2014/main" id="{0D861164-AB20-4AC1-AEF8-9D465DF5F2B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48411" y="1712782"/>
              <a:ext cx="469232" cy="469232"/>
            </a:xfrm>
            <a:prstGeom prst="rect">
              <a:avLst/>
            </a:prstGeom>
          </p:spPr>
        </p:pic>
        <p:sp>
          <p:nvSpPr>
            <p:cNvPr id="284" name="Rectangle 28">
              <a:extLst>
                <a:ext uri="{FF2B5EF4-FFF2-40B4-BE49-F238E27FC236}">
                  <a16:creationId xmlns:a16="http://schemas.microsoft.com/office/drawing/2014/main" id="{81718F43-8410-4126-9D60-EC7B4472C507}"/>
                </a:ext>
              </a:extLst>
            </p:cNvPr>
            <p:cNvSpPr/>
            <p:nvPr/>
          </p:nvSpPr>
          <p:spPr>
            <a:xfrm>
              <a:off x="6347475" y="2262612"/>
              <a:ext cx="861412" cy="247756"/>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cs typeface="Arial"/>
                </a:rPr>
                <a:t>Tilapalveluiden toiminnan-ohjaustiedot</a:t>
              </a:r>
            </a:p>
          </p:txBody>
        </p:sp>
      </p:grpSp>
      <p:grpSp>
        <p:nvGrpSpPr>
          <p:cNvPr id="285" name="Ryhmä 3">
            <a:extLst>
              <a:ext uri="{FF2B5EF4-FFF2-40B4-BE49-F238E27FC236}">
                <a16:creationId xmlns:a16="http://schemas.microsoft.com/office/drawing/2014/main" id="{99EA31E2-664E-4546-AA32-1C873A595383}"/>
              </a:ext>
            </a:extLst>
          </p:cNvPr>
          <p:cNvGrpSpPr/>
          <p:nvPr/>
        </p:nvGrpSpPr>
        <p:grpSpPr>
          <a:xfrm>
            <a:off x="2482593" y="1969692"/>
            <a:ext cx="700589" cy="604897"/>
            <a:chOff x="3392965" y="2515604"/>
            <a:chExt cx="934119" cy="806529"/>
          </a:xfrm>
        </p:grpSpPr>
        <p:pic>
          <p:nvPicPr>
            <p:cNvPr id="286" name="Graphic 27" descr="Database with solid fill">
              <a:extLst>
                <a:ext uri="{FF2B5EF4-FFF2-40B4-BE49-F238E27FC236}">
                  <a16:creationId xmlns:a16="http://schemas.microsoft.com/office/drawing/2014/main" id="{1E8A1ECE-9180-4F8A-8E9C-7C04F3F12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631946" y="2515604"/>
              <a:ext cx="469232" cy="469232"/>
            </a:xfrm>
            <a:prstGeom prst="rect">
              <a:avLst/>
            </a:prstGeom>
          </p:spPr>
        </p:pic>
        <p:sp>
          <p:nvSpPr>
            <p:cNvPr id="287" name="Rectangle 28">
              <a:extLst>
                <a:ext uri="{FF2B5EF4-FFF2-40B4-BE49-F238E27FC236}">
                  <a16:creationId xmlns:a16="http://schemas.microsoft.com/office/drawing/2014/main" id="{36A4DB7E-C44B-49E8-A1C6-33BB82F8E8DE}"/>
                </a:ext>
              </a:extLst>
            </p:cNvPr>
            <p:cNvSpPr/>
            <p:nvPr/>
          </p:nvSpPr>
          <p:spPr>
            <a:xfrm>
              <a:off x="3392965" y="3038093"/>
              <a:ext cx="934119" cy="284040"/>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cs typeface="Arial"/>
                </a:rPr>
                <a:t>kuntatekniikan toiminnan-ohjaustiedot</a:t>
              </a:r>
            </a:p>
          </p:txBody>
        </p:sp>
      </p:grpSp>
      <p:sp>
        <p:nvSpPr>
          <p:cNvPr id="288" name="Rectangle 12">
            <a:extLst>
              <a:ext uri="{FF2B5EF4-FFF2-40B4-BE49-F238E27FC236}">
                <a16:creationId xmlns:a16="http://schemas.microsoft.com/office/drawing/2014/main" id="{2553C82D-009F-402B-9201-4291B1B8C507}"/>
              </a:ext>
            </a:extLst>
          </p:cNvPr>
          <p:cNvSpPr/>
          <p:nvPr/>
        </p:nvSpPr>
        <p:spPr>
          <a:xfrm>
            <a:off x="7387298" y="3689883"/>
            <a:ext cx="1426948" cy="1083445"/>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289" name="Rectangle 288">
            <a:extLst>
              <a:ext uri="{FF2B5EF4-FFF2-40B4-BE49-F238E27FC236}">
                <a16:creationId xmlns:a16="http://schemas.microsoft.com/office/drawing/2014/main" id="{4B5FA7EA-B7F9-4CEC-AB7F-3B5807D41839}"/>
              </a:ext>
            </a:extLst>
          </p:cNvPr>
          <p:cNvSpPr/>
          <p:nvPr/>
        </p:nvSpPr>
        <p:spPr>
          <a:xfrm>
            <a:off x="7388537" y="3529244"/>
            <a:ext cx="1278695" cy="158601"/>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Muut</a:t>
            </a:r>
            <a:endParaRPr lang="fi-FI" sz="600" i="1" kern="0">
              <a:solidFill>
                <a:prstClr val="black"/>
              </a:solidFill>
              <a:latin typeface="Arial" panose="020B0604020202020204"/>
              <a:cs typeface="Arial"/>
            </a:endParaRPr>
          </a:p>
        </p:txBody>
      </p:sp>
      <p:grpSp>
        <p:nvGrpSpPr>
          <p:cNvPr id="290" name="Group 289">
            <a:extLst>
              <a:ext uri="{FF2B5EF4-FFF2-40B4-BE49-F238E27FC236}">
                <a16:creationId xmlns:a16="http://schemas.microsoft.com/office/drawing/2014/main" id="{3981B496-C3EC-4A0D-8901-1390164EC6A2}"/>
              </a:ext>
            </a:extLst>
          </p:cNvPr>
          <p:cNvGrpSpPr/>
          <p:nvPr/>
        </p:nvGrpSpPr>
        <p:grpSpPr>
          <a:xfrm>
            <a:off x="7384455" y="3704243"/>
            <a:ext cx="528930" cy="562610"/>
            <a:chOff x="9837394" y="5186820"/>
            <a:chExt cx="705240" cy="750146"/>
          </a:xfrm>
        </p:grpSpPr>
        <p:sp>
          <p:nvSpPr>
            <p:cNvPr id="291" name="Rectangle 290">
              <a:extLst>
                <a:ext uri="{FF2B5EF4-FFF2-40B4-BE49-F238E27FC236}">
                  <a16:creationId xmlns:a16="http://schemas.microsoft.com/office/drawing/2014/main" id="{8854929C-2205-4BF2-B87A-35142D24BAFA}"/>
                </a:ext>
              </a:extLst>
            </p:cNvPr>
            <p:cNvSpPr/>
            <p:nvPr/>
          </p:nvSpPr>
          <p:spPr>
            <a:xfrm>
              <a:off x="9837394" y="5581069"/>
              <a:ext cx="705240" cy="355897"/>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Väestö-</a:t>
              </a:r>
              <a:endParaRPr lang="fi-FI" kern="0">
                <a:solidFill>
                  <a:prstClr val="white"/>
                </a:solidFill>
                <a:latin typeface="Arial" panose="020B0604020202020204"/>
              </a:endParaRPr>
            </a:p>
            <a:p>
              <a:pPr algn="ctr">
                <a:defRPr/>
              </a:pPr>
              <a:r>
                <a:rPr lang="fi-FI" sz="525" i="1" kern="0">
                  <a:solidFill>
                    <a:prstClr val="black"/>
                  </a:solidFill>
                  <a:latin typeface="Arial" panose="020B0604020202020204"/>
                </a:rPr>
                <a:t>rekisteri</a:t>
              </a:r>
              <a:endParaRPr lang="fi-FI" kern="0">
                <a:solidFill>
                  <a:prstClr val="white"/>
                </a:solidFill>
                <a:latin typeface="Arial" panose="020B0604020202020204"/>
              </a:endParaRPr>
            </a:p>
          </p:txBody>
        </p:sp>
        <p:pic>
          <p:nvPicPr>
            <p:cNvPr id="292" name="Graphic 291" descr="Database with solid fill">
              <a:extLst>
                <a:ext uri="{FF2B5EF4-FFF2-40B4-BE49-F238E27FC236}">
                  <a16:creationId xmlns:a16="http://schemas.microsoft.com/office/drawing/2014/main" id="{D5AF17BE-2422-4A2F-8578-77DA7FCFE33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58122" y="5186820"/>
              <a:ext cx="469232" cy="469232"/>
            </a:xfrm>
            <a:prstGeom prst="rect">
              <a:avLst/>
            </a:prstGeom>
          </p:spPr>
        </p:pic>
      </p:grpSp>
      <p:grpSp>
        <p:nvGrpSpPr>
          <p:cNvPr id="293" name="Group 292">
            <a:extLst>
              <a:ext uri="{FF2B5EF4-FFF2-40B4-BE49-F238E27FC236}">
                <a16:creationId xmlns:a16="http://schemas.microsoft.com/office/drawing/2014/main" id="{32BDD1B2-3BF8-4D78-B9F7-EFDE6B127458}"/>
              </a:ext>
            </a:extLst>
          </p:cNvPr>
          <p:cNvGrpSpPr/>
          <p:nvPr/>
        </p:nvGrpSpPr>
        <p:grpSpPr>
          <a:xfrm>
            <a:off x="7862406" y="3708639"/>
            <a:ext cx="506842" cy="556147"/>
            <a:chOff x="10474662" y="5192680"/>
            <a:chExt cx="675789" cy="741529"/>
          </a:xfrm>
        </p:grpSpPr>
        <p:pic>
          <p:nvPicPr>
            <p:cNvPr id="294" name="Graphic 293" descr="Database with solid fill">
              <a:extLst>
                <a:ext uri="{FF2B5EF4-FFF2-40B4-BE49-F238E27FC236}">
                  <a16:creationId xmlns:a16="http://schemas.microsoft.com/office/drawing/2014/main" id="{04B0938B-0D06-442C-84CD-EEA0B3DD1CF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75952" y="5192680"/>
              <a:ext cx="469232" cy="469232"/>
            </a:xfrm>
            <a:prstGeom prst="rect">
              <a:avLst/>
            </a:prstGeom>
          </p:spPr>
        </p:pic>
        <p:sp>
          <p:nvSpPr>
            <p:cNvPr id="295" name="Rectangle 294">
              <a:extLst>
                <a:ext uri="{FF2B5EF4-FFF2-40B4-BE49-F238E27FC236}">
                  <a16:creationId xmlns:a16="http://schemas.microsoft.com/office/drawing/2014/main" id="{459A307F-5241-461A-8C5B-D354C93B6BF3}"/>
                </a:ext>
              </a:extLst>
            </p:cNvPr>
            <p:cNvSpPr/>
            <p:nvPr/>
          </p:nvSpPr>
          <p:spPr>
            <a:xfrm>
              <a:off x="10474662" y="5638075"/>
              <a:ext cx="675789" cy="296134"/>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Yhteystieto-</a:t>
              </a:r>
              <a:endParaRPr lang="fi-FI" kern="0">
                <a:solidFill>
                  <a:prstClr val="white"/>
                </a:solidFill>
                <a:latin typeface="Arial" panose="020B0604020202020204"/>
              </a:endParaRPr>
            </a:p>
            <a:p>
              <a:pPr algn="ctr">
                <a:defRPr/>
              </a:pPr>
              <a:r>
                <a:rPr lang="fi-FI" sz="525" i="1" kern="0">
                  <a:solidFill>
                    <a:prstClr val="black"/>
                  </a:solidFill>
                  <a:latin typeface="Arial" panose="020B0604020202020204"/>
                </a:rPr>
                <a:t>rekisteri</a:t>
              </a:r>
              <a:endParaRPr lang="fi-FI" kern="0">
                <a:solidFill>
                  <a:prstClr val="white"/>
                </a:solidFill>
                <a:latin typeface="Arial" panose="020B0604020202020204"/>
              </a:endParaRPr>
            </a:p>
          </p:txBody>
        </p:sp>
      </p:grpSp>
      <p:grpSp>
        <p:nvGrpSpPr>
          <p:cNvPr id="296" name="Group 295">
            <a:extLst>
              <a:ext uri="{FF2B5EF4-FFF2-40B4-BE49-F238E27FC236}">
                <a16:creationId xmlns:a16="http://schemas.microsoft.com/office/drawing/2014/main" id="{938CE479-74FC-4ACA-A3C8-541F0AD40528}"/>
              </a:ext>
            </a:extLst>
          </p:cNvPr>
          <p:cNvGrpSpPr/>
          <p:nvPr/>
        </p:nvGrpSpPr>
        <p:grpSpPr>
          <a:xfrm>
            <a:off x="8373382" y="3712042"/>
            <a:ext cx="416871" cy="522529"/>
            <a:chOff x="11155963" y="5197218"/>
            <a:chExt cx="555828" cy="696705"/>
          </a:xfrm>
        </p:grpSpPr>
        <p:pic>
          <p:nvPicPr>
            <p:cNvPr id="297" name="Graphic 296" descr="Database with solid fill">
              <a:extLst>
                <a:ext uri="{FF2B5EF4-FFF2-40B4-BE49-F238E27FC236}">
                  <a16:creationId xmlns:a16="http://schemas.microsoft.com/office/drawing/2014/main" id="{850403E2-937B-49AC-AB11-FDCF7D7B80F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201984" y="5197218"/>
              <a:ext cx="469232" cy="469232"/>
            </a:xfrm>
            <a:prstGeom prst="rect">
              <a:avLst/>
            </a:prstGeom>
          </p:spPr>
        </p:pic>
        <p:sp>
          <p:nvSpPr>
            <p:cNvPr id="298" name="Rectangle 297">
              <a:extLst>
                <a:ext uri="{FF2B5EF4-FFF2-40B4-BE49-F238E27FC236}">
                  <a16:creationId xmlns:a16="http://schemas.microsoft.com/office/drawing/2014/main" id="{E5361535-BE3C-4C9D-AB81-6D247D7ECA87}"/>
                </a:ext>
              </a:extLst>
            </p:cNvPr>
            <p:cNvSpPr/>
            <p:nvPr/>
          </p:nvSpPr>
          <p:spPr>
            <a:xfrm>
              <a:off x="11155963" y="5657552"/>
              <a:ext cx="555828" cy="236371"/>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Lasku-</a:t>
              </a:r>
              <a:endParaRPr lang="fi-FI" kern="0">
                <a:solidFill>
                  <a:prstClr val="white"/>
                </a:solidFill>
                <a:latin typeface="Arial" panose="020B0604020202020204"/>
              </a:endParaRPr>
            </a:p>
            <a:p>
              <a:pPr algn="ctr">
                <a:defRPr/>
              </a:pPr>
              <a:r>
                <a:rPr lang="fi-FI" sz="525" i="1" kern="0">
                  <a:solidFill>
                    <a:prstClr val="black"/>
                  </a:solidFill>
                  <a:latin typeface="Arial" panose="020B0604020202020204"/>
                </a:rPr>
                <a:t>rekisteri</a:t>
              </a:r>
              <a:endParaRPr lang="fi-FI" kern="0">
                <a:solidFill>
                  <a:prstClr val="white"/>
                </a:solidFill>
                <a:latin typeface="Arial" panose="020B0604020202020204"/>
              </a:endParaRPr>
            </a:p>
          </p:txBody>
        </p:sp>
      </p:grpSp>
      <p:grpSp>
        <p:nvGrpSpPr>
          <p:cNvPr id="299" name="Ryhmä 150">
            <a:extLst>
              <a:ext uri="{FF2B5EF4-FFF2-40B4-BE49-F238E27FC236}">
                <a16:creationId xmlns:a16="http://schemas.microsoft.com/office/drawing/2014/main" id="{BEA6880B-7908-4C68-AD79-9C83F6D922D6}"/>
              </a:ext>
            </a:extLst>
          </p:cNvPr>
          <p:cNvGrpSpPr/>
          <p:nvPr/>
        </p:nvGrpSpPr>
        <p:grpSpPr>
          <a:xfrm>
            <a:off x="726831" y="3276028"/>
            <a:ext cx="635853" cy="598749"/>
            <a:chOff x="1991504" y="2748219"/>
            <a:chExt cx="847804" cy="798332"/>
          </a:xfrm>
        </p:grpSpPr>
        <p:pic>
          <p:nvPicPr>
            <p:cNvPr id="300" name="Graphic 81" descr="Database with solid fill">
              <a:extLst>
                <a:ext uri="{FF2B5EF4-FFF2-40B4-BE49-F238E27FC236}">
                  <a16:creationId xmlns:a16="http://schemas.microsoft.com/office/drawing/2014/main" id="{89038F2A-CFDC-4277-A548-A8326FFA186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78832" y="2748219"/>
              <a:ext cx="469232" cy="469232"/>
            </a:xfrm>
            <a:prstGeom prst="rect">
              <a:avLst/>
            </a:prstGeom>
          </p:spPr>
        </p:pic>
        <p:sp>
          <p:nvSpPr>
            <p:cNvPr id="301" name="Rectangle 82">
              <a:extLst>
                <a:ext uri="{FF2B5EF4-FFF2-40B4-BE49-F238E27FC236}">
                  <a16:creationId xmlns:a16="http://schemas.microsoft.com/office/drawing/2014/main" id="{C3B61429-16D5-4902-85C1-B7EBFEF59EC7}"/>
                </a:ext>
              </a:extLst>
            </p:cNvPr>
            <p:cNvSpPr/>
            <p:nvPr/>
          </p:nvSpPr>
          <p:spPr>
            <a:xfrm>
              <a:off x="1991504" y="3206039"/>
              <a:ext cx="847804" cy="340512"/>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cs typeface="Arial"/>
                </a:rPr>
                <a:t>Digiroad</a:t>
              </a:r>
              <a:endParaRPr lang="fi-FI" kern="0">
                <a:solidFill>
                  <a:prstClr val="black"/>
                </a:solidFill>
                <a:latin typeface="Arial" panose="020B0604020202020204"/>
              </a:endParaRPr>
            </a:p>
            <a:p>
              <a:pPr algn="ctr">
                <a:defRPr/>
              </a:pPr>
              <a:r>
                <a:rPr lang="fi-FI" sz="525" i="1" kern="0">
                  <a:solidFill>
                    <a:prstClr val="black"/>
                  </a:solidFill>
                  <a:latin typeface="Arial" panose="020B0604020202020204"/>
                  <a:cs typeface="Arial"/>
                </a:rPr>
                <a:t>(Väylä)</a:t>
              </a:r>
              <a:endParaRPr lang="fi-FI" kern="0">
                <a:solidFill>
                  <a:prstClr val="black"/>
                </a:solidFill>
                <a:latin typeface="Arial" panose="020B0604020202020204"/>
              </a:endParaRPr>
            </a:p>
          </p:txBody>
        </p:sp>
      </p:grpSp>
      <p:sp>
        <p:nvSpPr>
          <p:cNvPr id="302" name="Rectangle 10">
            <a:extLst>
              <a:ext uri="{FF2B5EF4-FFF2-40B4-BE49-F238E27FC236}">
                <a16:creationId xmlns:a16="http://schemas.microsoft.com/office/drawing/2014/main" id="{3626BD11-5533-4705-9BE3-FB77CCBB4838}"/>
              </a:ext>
            </a:extLst>
          </p:cNvPr>
          <p:cNvSpPr/>
          <p:nvPr/>
        </p:nvSpPr>
        <p:spPr>
          <a:xfrm>
            <a:off x="268629" y="2413556"/>
            <a:ext cx="1953824" cy="779602"/>
          </a:xfrm>
          <a:prstGeom prst="rect">
            <a:avLst/>
          </a:prstGeom>
          <a:solidFill>
            <a:srgbClr val="DEF2E3"/>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grpSp>
        <p:nvGrpSpPr>
          <p:cNvPr id="303" name="Ryhmä 42">
            <a:extLst>
              <a:ext uri="{FF2B5EF4-FFF2-40B4-BE49-F238E27FC236}">
                <a16:creationId xmlns:a16="http://schemas.microsoft.com/office/drawing/2014/main" id="{8F2F8A37-E87C-4901-88BF-5937408B7ECE}"/>
              </a:ext>
            </a:extLst>
          </p:cNvPr>
          <p:cNvGrpSpPr/>
          <p:nvPr/>
        </p:nvGrpSpPr>
        <p:grpSpPr>
          <a:xfrm>
            <a:off x="256008" y="2572320"/>
            <a:ext cx="659665" cy="512504"/>
            <a:chOff x="746172" y="4728450"/>
            <a:chExt cx="879553" cy="683339"/>
          </a:xfrm>
        </p:grpSpPr>
        <p:pic>
          <p:nvPicPr>
            <p:cNvPr id="304" name="Graphic 81" descr="Database with solid fill">
              <a:extLst>
                <a:ext uri="{FF2B5EF4-FFF2-40B4-BE49-F238E27FC236}">
                  <a16:creationId xmlns:a16="http://schemas.microsoft.com/office/drawing/2014/main" id="{31141FD5-7D9A-40ED-9F99-B1C61C3AF6A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70674" y="4728450"/>
              <a:ext cx="469232" cy="469232"/>
            </a:xfrm>
            <a:prstGeom prst="rect">
              <a:avLst/>
            </a:prstGeom>
          </p:spPr>
        </p:pic>
        <p:sp>
          <p:nvSpPr>
            <p:cNvPr id="305" name="Rectangle 82">
              <a:extLst>
                <a:ext uri="{FF2B5EF4-FFF2-40B4-BE49-F238E27FC236}">
                  <a16:creationId xmlns:a16="http://schemas.microsoft.com/office/drawing/2014/main" id="{DBD80787-ED1C-44F9-96C2-55E35EE616FF}"/>
                </a:ext>
              </a:extLst>
            </p:cNvPr>
            <p:cNvSpPr/>
            <p:nvPr/>
          </p:nvSpPr>
          <p:spPr>
            <a:xfrm>
              <a:off x="746172" y="5200321"/>
              <a:ext cx="879553" cy="211468"/>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Kiinteistörekisteri</a:t>
              </a:r>
              <a:endParaRPr lang="fi-FI" sz="525" i="1" kern="0">
                <a:solidFill>
                  <a:prstClr val="black"/>
                </a:solidFill>
                <a:latin typeface="Arial" panose="020B0604020202020204"/>
                <a:cs typeface="Arial"/>
              </a:endParaRPr>
            </a:p>
          </p:txBody>
        </p:sp>
      </p:grpSp>
      <p:grpSp>
        <p:nvGrpSpPr>
          <p:cNvPr id="306" name="Ryhmä 51">
            <a:extLst>
              <a:ext uri="{FF2B5EF4-FFF2-40B4-BE49-F238E27FC236}">
                <a16:creationId xmlns:a16="http://schemas.microsoft.com/office/drawing/2014/main" id="{B215F0A3-B6C2-47E6-9950-F2FE23E7E8EE}"/>
              </a:ext>
            </a:extLst>
          </p:cNvPr>
          <p:cNvGrpSpPr/>
          <p:nvPr/>
        </p:nvGrpSpPr>
        <p:grpSpPr>
          <a:xfrm>
            <a:off x="878136" y="2572852"/>
            <a:ext cx="659665" cy="543188"/>
            <a:chOff x="768850" y="5431396"/>
            <a:chExt cx="879553" cy="724250"/>
          </a:xfrm>
        </p:grpSpPr>
        <p:pic>
          <p:nvPicPr>
            <p:cNvPr id="307" name="Graphic 81" descr="Database with solid fill">
              <a:extLst>
                <a:ext uri="{FF2B5EF4-FFF2-40B4-BE49-F238E27FC236}">
                  <a16:creationId xmlns:a16="http://schemas.microsoft.com/office/drawing/2014/main" id="{918E9A30-1A64-46AE-A21F-BE7079AA561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70229" y="5431396"/>
              <a:ext cx="469232" cy="469232"/>
            </a:xfrm>
            <a:prstGeom prst="rect">
              <a:avLst/>
            </a:prstGeom>
          </p:spPr>
        </p:pic>
        <p:sp>
          <p:nvSpPr>
            <p:cNvPr id="308" name="Rectangle 82">
              <a:extLst>
                <a:ext uri="{FF2B5EF4-FFF2-40B4-BE49-F238E27FC236}">
                  <a16:creationId xmlns:a16="http://schemas.microsoft.com/office/drawing/2014/main" id="{9D6B145A-C3B6-41E6-A687-FF87C27C88F0}"/>
                </a:ext>
              </a:extLst>
            </p:cNvPr>
            <p:cNvSpPr/>
            <p:nvPr/>
          </p:nvSpPr>
          <p:spPr>
            <a:xfrm>
              <a:off x="768850" y="5944178"/>
              <a:ext cx="879553" cy="211468"/>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Lainhuuto- ja kiinnitysrekisteri</a:t>
              </a:r>
              <a:endParaRPr lang="fi-FI" sz="525" i="1" kern="0">
                <a:solidFill>
                  <a:prstClr val="black"/>
                </a:solidFill>
                <a:latin typeface="Arial" panose="020B0604020202020204"/>
                <a:cs typeface="Arial"/>
              </a:endParaRPr>
            </a:p>
          </p:txBody>
        </p:sp>
      </p:grpSp>
      <p:grpSp>
        <p:nvGrpSpPr>
          <p:cNvPr id="309" name="Ryhmä 52">
            <a:extLst>
              <a:ext uri="{FF2B5EF4-FFF2-40B4-BE49-F238E27FC236}">
                <a16:creationId xmlns:a16="http://schemas.microsoft.com/office/drawing/2014/main" id="{75B4127B-B589-4D4E-9740-F112418D18EC}"/>
              </a:ext>
            </a:extLst>
          </p:cNvPr>
          <p:cNvGrpSpPr/>
          <p:nvPr/>
        </p:nvGrpSpPr>
        <p:grpSpPr>
          <a:xfrm>
            <a:off x="1483852" y="2573587"/>
            <a:ext cx="758316" cy="580607"/>
            <a:chOff x="-555134" y="3549788"/>
            <a:chExt cx="1011088" cy="774143"/>
          </a:xfrm>
        </p:grpSpPr>
        <p:pic>
          <p:nvPicPr>
            <p:cNvPr id="310" name="Graphic 81" descr="Database with solid fill">
              <a:extLst>
                <a:ext uri="{FF2B5EF4-FFF2-40B4-BE49-F238E27FC236}">
                  <a16:creationId xmlns:a16="http://schemas.microsoft.com/office/drawing/2014/main" id="{5C7FF211-3DC8-49DE-8059-142EA5B42F4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94791" y="3549788"/>
              <a:ext cx="469232" cy="469232"/>
            </a:xfrm>
            <a:prstGeom prst="rect">
              <a:avLst/>
            </a:prstGeom>
          </p:spPr>
        </p:pic>
        <p:sp>
          <p:nvSpPr>
            <p:cNvPr id="311" name="Rectangle 82">
              <a:extLst>
                <a:ext uri="{FF2B5EF4-FFF2-40B4-BE49-F238E27FC236}">
                  <a16:creationId xmlns:a16="http://schemas.microsoft.com/office/drawing/2014/main" id="{0149BE53-0BA7-42A3-9EC6-D987E71596AA}"/>
                </a:ext>
              </a:extLst>
            </p:cNvPr>
            <p:cNvSpPr/>
            <p:nvPr/>
          </p:nvSpPr>
          <p:spPr>
            <a:xfrm>
              <a:off x="-555134" y="4012677"/>
              <a:ext cx="1011088" cy="311254"/>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Kiinteistöjen kauppahintarekisteri</a:t>
              </a:r>
              <a:endParaRPr lang="fi-FI" sz="525" i="1" kern="0">
                <a:solidFill>
                  <a:prstClr val="black"/>
                </a:solidFill>
                <a:latin typeface="Arial" panose="020B0604020202020204"/>
                <a:cs typeface="Arial"/>
              </a:endParaRPr>
            </a:p>
          </p:txBody>
        </p:sp>
      </p:grpSp>
      <p:sp>
        <p:nvSpPr>
          <p:cNvPr id="312" name="Rectangle 311">
            <a:extLst>
              <a:ext uri="{FF2B5EF4-FFF2-40B4-BE49-F238E27FC236}">
                <a16:creationId xmlns:a16="http://schemas.microsoft.com/office/drawing/2014/main" id="{9AA97FAD-68A2-45C7-94D7-76DA5435AB24}"/>
              </a:ext>
            </a:extLst>
          </p:cNvPr>
          <p:cNvSpPr/>
          <p:nvPr/>
        </p:nvSpPr>
        <p:spPr>
          <a:xfrm>
            <a:off x="4238940" y="3697900"/>
            <a:ext cx="1273717" cy="1089938"/>
          </a:xfrm>
          <a:prstGeom prst="rect">
            <a:avLst/>
          </a:prstGeom>
          <a:solidFill>
            <a:srgbClr val="FF4F57">
              <a:lumMod val="20000"/>
              <a:lumOff val="80000"/>
            </a:srgbClr>
          </a:solidFill>
          <a:ln w="12700" cap="flat" cmpd="sng" algn="ctr">
            <a:noFill/>
            <a:prstDash val="solid"/>
            <a:miter lim="800000"/>
          </a:ln>
          <a:effectLst/>
        </p:spPr>
        <p:txBody>
          <a:bodyPr rtlCol="0" anchor="ctr"/>
          <a:lstStyle/>
          <a:p>
            <a:pPr algn="ctr">
              <a:defRPr/>
            </a:pPr>
            <a:endParaRPr lang="fi-FI" kern="0">
              <a:solidFill>
                <a:prstClr val="white"/>
              </a:solidFill>
              <a:latin typeface="Arial" panose="020B0604020202020204"/>
            </a:endParaRPr>
          </a:p>
        </p:txBody>
      </p:sp>
      <p:sp>
        <p:nvSpPr>
          <p:cNvPr id="313" name="Rectangle 312">
            <a:extLst>
              <a:ext uri="{FF2B5EF4-FFF2-40B4-BE49-F238E27FC236}">
                <a16:creationId xmlns:a16="http://schemas.microsoft.com/office/drawing/2014/main" id="{4762F287-EE25-48FD-9E80-F888254D3BED}"/>
              </a:ext>
            </a:extLst>
          </p:cNvPr>
          <p:cNvSpPr/>
          <p:nvPr/>
        </p:nvSpPr>
        <p:spPr>
          <a:xfrm>
            <a:off x="4235080" y="3508651"/>
            <a:ext cx="982691" cy="184190"/>
          </a:xfrm>
          <a:prstGeom prst="rect">
            <a:avLst/>
          </a:prstGeom>
          <a:noFill/>
          <a:ln w="12700" cap="flat" cmpd="sng" algn="ctr">
            <a:noFill/>
            <a:prstDash val="solid"/>
            <a:miter lim="800000"/>
          </a:ln>
          <a:effectLst/>
        </p:spPr>
        <p:txBody>
          <a:bodyPr lIns="68580" tIns="34290" rIns="68580" bIns="34290" rtlCol="0" anchor="ctr"/>
          <a:lstStyle/>
          <a:p>
            <a:pPr>
              <a:defRPr/>
            </a:pPr>
            <a:r>
              <a:rPr lang="fi-FI" sz="600" i="1" kern="0">
                <a:solidFill>
                  <a:prstClr val="black"/>
                </a:solidFill>
                <a:latin typeface="Arial" panose="020B0604020202020204"/>
              </a:rPr>
              <a:t>Infraomaisuuden hallinta</a:t>
            </a:r>
            <a:endParaRPr lang="fi-FI" kern="0">
              <a:solidFill>
                <a:prstClr val="white"/>
              </a:solidFill>
              <a:latin typeface="Arial" panose="020B0604020202020204"/>
            </a:endParaRPr>
          </a:p>
        </p:txBody>
      </p:sp>
      <p:grpSp>
        <p:nvGrpSpPr>
          <p:cNvPr id="314" name="Ryhmä 140">
            <a:extLst>
              <a:ext uri="{FF2B5EF4-FFF2-40B4-BE49-F238E27FC236}">
                <a16:creationId xmlns:a16="http://schemas.microsoft.com/office/drawing/2014/main" id="{1D89E798-397B-4BF2-8A2A-D5840D2ECC78}"/>
              </a:ext>
            </a:extLst>
          </p:cNvPr>
          <p:cNvGrpSpPr/>
          <p:nvPr/>
        </p:nvGrpSpPr>
        <p:grpSpPr>
          <a:xfrm>
            <a:off x="4252642" y="4218386"/>
            <a:ext cx="659665" cy="524600"/>
            <a:chOff x="5579139" y="5368283"/>
            <a:chExt cx="879553" cy="699466"/>
          </a:xfrm>
        </p:grpSpPr>
        <p:pic>
          <p:nvPicPr>
            <p:cNvPr id="315" name="Graphic 314" descr="Database with solid fill">
              <a:extLst>
                <a:ext uri="{FF2B5EF4-FFF2-40B4-BE49-F238E27FC236}">
                  <a16:creationId xmlns:a16="http://schemas.microsoft.com/office/drawing/2014/main" id="{F5EFD85A-439B-47BC-8354-62A4528820F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84032" y="5368283"/>
              <a:ext cx="469232" cy="469232"/>
            </a:xfrm>
            <a:prstGeom prst="rect">
              <a:avLst/>
            </a:prstGeom>
          </p:spPr>
        </p:pic>
        <p:sp>
          <p:nvSpPr>
            <p:cNvPr id="316" name="Rectangle 315">
              <a:extLst>
                <a:ext uri="{FF2B5EF4-FFF2-40B4-BE49-F238E27FC236}">
                  <a16:creationId xmlns:a16="http://schemas.microsoft.com/office/drawing/2014/main" id="{58F6AE91-30F1-4954-9216-8B2B0255C8DD}"/>
                </a:ext>
              </a:extLst>
            </p:cNvPr>
            <p:cNvSpPr/>
            <p:nvPr/>
          </p:nvSpPr>
          <p:spPr>
            <a:xfrm>
              <a:off x="5579139" y="5856281"/>
              <a:ext cx="879553" cy="211468"/>
            </a:xfrm>
            <a:prstGeom prst="rect">
              <a:avLst/>
            </a:prstGeom>
            <a:noFill/>
            <a:ln w="12700" cap="flat" cmpd="sng" algn="ctr">
              <a:noFill/>
              <a:prstDash val="solid"/>
              <a:miter lim="800000"/>
            </a:ln>
            <a:effectLst/>
          </p:spPr>
          <p:txBody>
            <a:bodyPr rtlCol="0" anchor="ctr"/>
            <a:lstStyle/>
            <a:p>
              <a:pPr algn="ctr">
                <a:defRPr/>
              </a:pPr>
              <a:r>
                <a:rPr lang="fi-FI" sz="525" i="1" kern="0" dirty="0">
                  <a:solidFill>
                    <a:prstClr val="black"/>
                  </a:solidFill>
                  <a:latin typeface="Arial" panose="020B0604020202020204"/>
                </a:rPr>
                <a:t>Katu- ja viheralue-rekisteri</a:t>
              </a:r>
            </a:p>
          </p:txBody>
        </p:sp>
      </p:grpSp>
      <p:grpSp>
        <p:nvGrpSpPr>
          <p:cNvPr id="317" name="Ryhmä 141">
            <a:extLst>
              <a:ext uri="{FF2B5EF4-FFF2-40B4-BE49-F238E27FC236}">
                <a16:creationId xmlns:a16="http://schemas.microsoft.com/office/drawing/2014/main" id="{A0202738-0A4B-40ED-9E21-FEFA2B5C2221}"/>
              </a:ext>
            </a:extLst>
          </p:cNvPr>
          <p:cNvGrpSpPr/>
          <p:nvPr/>
        </p:nvGrpSpPr>
        <p:grpSpPr>
          <a:xfrm>
            <a:off x="4846430" y="4221583"/>
            <a:ext cx="607366" cy="520335"/>
            <a:chOff x="5270108" y="5750350"/>
            <a:chExt cx="697583" cy="693780"/>
          </a:xfrm>
        </p:grpSpPr>
        <p:pic>
          <p:nvPicPr>
            <p:cNvPr id="318" name="Graphic 317" descr="Database with solid fill">
              <a:extLst>
                <a:ext uri="{FF2B5EF4-FFF2-40B4-BE49-F238E27FC236}">
                  <a16:creationId xmlns:a16="http://schemas.microsoft.com/office/drawing/2014/main" id="{584B4832-170E-4CF0-95B6-89E8C10142E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95389" y="5750350"/>
              <a:ext cx="469232" cy="469232"/>
            </a:xfrm>
            <a:prstGeom prst="rect">
              <a:avLst/>
            </a:prstGeom>
          </p:spPr>
        </p:pic>
        <p:sp>
          <p:nvSpPr>
            <p:cNvPr id="319" name="Rectangle 318">
              <a:extLst>
                <a:ext uri="{FF2B5EF4-FFF2-40B4-BE49-F238E27FC236}">
                  <a16:creationId xmlns:a16="http://schemas.microsoft.com/office/drawing/2014/main" id="{91ECFC4F-4E2A-4D38-A7C5-5470A2485904}"/>
                </a:ext>
              </a:extLst>
            </p:cNvPr>
            <p:cNvSpPr/>
            <p:nvPr/>
          </p:nvSpPr>
          <p:spPr>
            <a:xfrm>
              <a:off x="5270108" y="6232662"/>
              <a:ext cx="697583" cy="211468"/>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Kasvillisuus-rekisteri</a:t>
              </a:r>
            </a:p>
          </p:txBody>
        </p:sp>
      </p:grpSp>
      <p:grpSp>
        <p:nvGrpSpPr>
          <p:cNvPr id="320" name="Ryhmä 139">
            <a:extLst>
              <a:ext uri="{FF2B5EF4-FFF2-40B4-BE49-F238E27FC236}">
                <a16:creationId xmlns:a16="http://schemas.microsoft.com/office/drawing/2014/main" id="{7C1D3B7B-A55A-4F40-BC5C-C35EF56BCCC1}"/>
              </a:ext>
            </a:extLst>
          </p:cNvPr>
          <p:cNvGrpSpPr/>
          <p:nvPr/>
        </p:nvGrpSpPr>
        <p:grpSpPr>
          <a:xfrm>
            <a:off x="4249476" y="3728402"/>
            <a:ext cx="659665" cy="472241"/>
            <a:chOff x="6290720" y="5378887"/>
            <a:chExt cx="879553" cy="629654"/>
          </a:xfrm>
        </p:grpSpPr>
        <p:pic>
          <p:nvPicPr>
            <p:cNvPr id="321" name="Graphic 320" descr="Database with solid fill">
              <a:extLst>
                <a:ext uri="{FF2B5EF4-FFF2-40B4-BE49-F238E27FC236}">
                  <a16:creationId xmlns:a16="http://schemas.microsoft.com/office/drawing/2014/main" id="{7B7C8BCA-38E2-4832-A6C5-116B7EE0A45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495613" y="5378887"/>
              <a:ext cx="469232" cy="469232"/>
            </a:xfrm>
            <a:prstGeom prst="rect">
              <a:avLst/>
            </a:prstGeom>
          </p:spPr>
        </p:pic>
        <p:sp>
          <p:nvSpPr>
            <p:cNvPr id="322" name="Rectangle 321">
              <a:extLst>
                <a:ext uri="{FF2B5EF4-FFF2-40B4-BE49-F238E27FC236}">
                  <a16:creationId xmlns:a16="http://schemas.microsoft.com/office/drawing/2014/main" id="{8A6C5CFD-33DB-458E-815C-74F02EC360E4}"/>
                </a:ext>
              </a:extLst>
            </p:cNvPr>
            <p:cNvSpPr/>
            <p:nvPr/>
          </p:nvSpPr>
          <p:spPr>
            <a:xfrm>
              <a:off x="6290720" y="5797073"/>
              <a:ext cx="879553" cy="211468"/>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Varusterekisteri</a:t>
              </a:r>
            </a:p>
          </p:txBody>
        </p:sp>
      </p:grpSp>
      <p:grpSp>
        <p:nvGrpSpPr>
          <p:cNvPr id="323" name="Ryhmä 138">
            <a:extLst>
              <a:ext uri="{FF2B5EF4-FFF2-40B4-BE49-F238E27FC236}">
                <a16:creationId xmlns:a16="http://schemas.microsoft.com/office/drawing/2014/main" id="{F7EE14DA-1059-4D15-B8F0-BF3C797B483F}"/>
              </a:ext>
            </a:extLst>
          </p:cNvPr>
          <p:cNvGrpSpPr/>
          <p:nvPr/>
        </p:nvGrpSpPr>
        <p:grpSpPr>
          <a:xfrm>
            <a:off x="4878837" y="3716037"/>
            <a:ext cx="659665" cy="499010"/>
            <a:chOff x="7004020" y="5424283"/>
            <a:chExt cx="879553" cy="665347"/>
          </a:xfrm>
        </p:grpSpPr>
        <p:pic>
          <p:nvPicPr>
            <p:cNvPr id="324" name="Graphic 323" descr="Database with solid fill">
              <a:extLst>
                <a:ext uri="{FF2B5EF4-FFF2-40B4-BE49-F238E27FC236}">
                  <a16:creationId xmlns:a16="http://schemas.microsoft.com/office/drawing/2014/main" id="{3FE08CBD-EDEE-4AEF-999B-ABA9AA05756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08913" y="5424283"/>
              <a:ext cx="469232" cy="469232"/>
            </a:xfrm>
            <a:prstGeom prst="rect">
              <a:avLst/>
            </a:prstGeom>
          </p:spPr>
        </p:pic>
        <p:sp>
          <p:nvSpPr>
            <p:cNvPr id="325" name="Rectangle 324">
              <a:extLst>
                <a:ext uri="{FF2B5EF4-FFF2-40B4-BE49-F238E27FC236}">
                  <a16:creationId xmlns:a16="http://schemas.microsoft.com/office/drawing/2014/main" id="{FFC4AE93-B149-4DF4-88AA-19D618974216}"/>
                </a:ext>
              </a:extLst>
            </p:cNvPr>
            <p:cNvSpPr/>
            <p:nvPr/>
          </p:nvSpPr>
          <p:spPr>
            <a:xfrm>
              <a:off x="7004020" y="5878162"/>
              <a:ext cx="879553" cy="211468"/>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Liikennemerkki-rekisteri</a:t>
              </a:r>
            </a:p>
          </p:txBody>
        </p:sp>
      </p:grpSp>
      <p:grpSp>
        <p:nvGrpSpPr>
          <p:cNvPr id="326" name="Group 325">
            <a:extLst>
              <a:ext uri="{FF2B5EF4-FFF2-40B4-BE49-F238E27FC236}">
                <a16:creationId xmlns:a16="http://schemas.microsoft.com/office/drawing/2014/main" id="{62B22BE2-95B1-47A1-B080-DD72BC64F75A}"/>
              </a:ext>
            </a:extLst>
          </p:cNvPr>
          <p:cNvGrpSpPr/>
          <p:nvPr/>
        </p:nvGrpSpPr>
        <p:grpSpPr>
          <a:xfrm>
            <a:off x="6707739" y="1548909"/>
            <a:ext cx="426021" cy="583487"/>
            <a:chOff x="8935106" y="2313040"/>
            <a:chExt cx="568028" cy="777983"/>
          </a:xfrm>
        </p:grpSpPr>
        <p:pic>
          <p:nvPicPr>
            <p:cNvPr id="327" name="Graphic 326" descr="Database with solid fill">
              <a:extLst>
                <a:ext uri="{FF2B5EF4-FFF2-40B4-BE49-F238E27FC236}">
                  <a16:creationId xmlns:a16="http://schemas.microsoft.com/office/drawing/2014/main" id="{AC53E3D8-E36E-44DE-9412-E7E9964EFA0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61364" y="2313040"/>
              <a:ext cx="469232" cy="469232"/>
            </a:xfrm>
            <a:prstGeom prst="rect">
              <a:avLst/>
            </a:prstGeom>
          </p:spPr>
        </p:pic>
        <p:sp>
          <p:nvSpPr>
            <p:cNvPr id="328" name="Rectangle 327">
              <a:extLst>
                <a:ext uri="{FF2B5EF4-FFF2-40B4-BE49-F238E27FC236}">
                  <a16:creationId xmlns:a16="http://schemas.microsoft.com/office/drawing/2014/main" id="{228A7E85-84C8-40FC-BC12-09E88E30E54F}"/>
                </a:ext>
              </a:extLst>
            </p:cNvPr>
            <p:cNvSpPr/>
            <p:nvPr/>
          </p:nvSpPr>
          <p:spPr>
            <a:xfrm>
              <a:off x="8935106" y="2740374"/>
              <a:ext cx="568028" cy="350649"/>
            </a:xfrm>
            <a:prstGeom prst="rect">
              <a:avLst/>
            </a:prstGeom>
            <a:noFill/>
            <a:ln w="12700" cap="flat" cmpd="sng" algn="ctr">
              <a:noFill/>
              <a:prstDash val="solid"/>
              <a:miter lim="800000"/>
            </a:ln>
            <a:effectLst/>
          </p:spPr>
          <p:txBody>
            <a:bodyPr rtlCol="0" anchor="ctr"/>
            <a:lstStyle/>
            <a:p>
              <a:pPr algn="ctr">
                <a:defRPr/>
              </a:pPr>
              <a:r>
                <a:rPr lang="fi-FI" sz="525" i="1" kern="0" dirty="0">
                  <a:solidFill>
                    <a:prstClr val="black"/>
                  </a:solidFill>
                  <a:latin typeface="Arial" panose="020B0604020202020204"/>
                </a:rPr>
                <a:t>Rajoitus-alueet</a:t>
              </a:r>
            </a:p>
          </p:txBody>
        </p:sp>
      </p:grpSp>
      <p:grpSp>
        <p:nvGrpSpPr>
          <p:cNvPr id="329" name="Group 328">
            <a:extLst>
              <a:ext uri="{FF2B5EF4-FFF2-40B4-BE49-F238E27FC236}">
                <a16:creationId xmlns:a16="http://schemas.microsoft.com/office/drawing/2014/main" id="{7A1F5C4E-1625-431E-A67E-A1C48160F004}"/>
              </a:ext>
            </a:extLst>
          </p:cNvPr>
          <p:cNvGrpSpPr/>
          <p:nvPr/>
        </p:nvGrpSpPr>
        <p:grpSpPr>
          <a:xfrm>
            <a:off x="6762024" y="3699825"/>
            <a:ext cx="495617" cy="574000"/>
            <a:chOff x="9007486" y="5180928"/>
            <a:chExt cx="660822" cy="765333"/>
          </a:xfrm>
        </p:grpSpPr>
        <p:pic>
          <p:nvPicPr>
            <p:cNvPr id="330" name="Graphic 67" descr="Database with solid fill">
              <a:extLst>
                <a:ext uri="{FF2B5EF4-FFF2-40B4-BE49-F238E27FC236}">
                  <a16:creationId xmlns:a16="http://schemas.microsoft.com/office/drawing/2014/main" id="{C845DAB8-2CBF-49EF-9FC3-AADCE6C8E99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92607" y="5180928"/>
              <a:ext cx="469232" cy="469232"/>
            </a:xfrm>
            <a:prstGeom prst="rect">
              <a:avLst/>
            </a:prstGeom>
          </p:spPr>
        </p:pic>
        <p:sp>
          <p:nvSpPr>
            <p:cNvPr id="331" name="Rectangle 68">
              <a:extLst>
                <a:ext uri="{FF2B5EF4-FFF2-40B4-BE49-F238E27FC236}">
                  <a16:creationId xmlns:a16="http://schemas.microsoft.com/office/drawing/2014/main" id="{023E56F7-6843-4B6B-95C1-16582D520EAF}"/>
                </a:ext>
              </a:extLst>
            </p:cNvPr>
            <p:cNvSpPr/>
            <p:nvPr/>
          </p:nvSpPr>
          <p:spPr>
            <a:xfrm>
              <a:off x="9007486" y="5630471"/>
              <a:ext cx="660822" cy="315790"/>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Vuokra-aluerekisteri</a:t>
              </a:r>
              <a:endParaRPr lang="fi-FI" sz="525" i="1" kern="0">
                <a:solidFill>
                  <a:prstClr val="black"/>
                </a:solidFill>
                <a:latin typeface="Arial" panose="020B0604020202020204"/>
                <a:cs typeface="Arial"/>
              </a:endParaRPr>
            </a:p>
          </p:txBody>
        </p:sp>
      </p:grpSp>
      <p:grpSp>
        <p:nvGrpSpPr>
          <p:cNvPr id="332" name="Group 331">
            <a:extLst>
              <a:ext uri="{FF2B5EF4-FFF2-40B4-BE49-F238E27FC236}">
                <a16:creationId xmlns:a16="http://schemas.microsoft.com/office/drawing/2014/main" id="{7694F42F-9E11-404C-A8EC-87ED736975BD}"/>
              </a:ext>
            </a:extLst>
          </p:cNvPr>
          <p:cNvGrpSpPr/>
          <p:nvPr/>
        </p:nvGrpSpPr>
        <p:grpSpPr>
          <a:xfrm>
            <a:off x="6391534" y="4248664"/>
            <a:ext cx="878014" cy="497298"/>
            <a:chOff x="7057738" y="5889968"/>
            <a:chExt cx="1170685" cy="663064"/>
          </a:xfrm>
        </p:grpSpPr>
        <p:pic>
          <p:nvPicPr>
            <p:cNvPr id="333" name="Graphic 332" descr="Database with solid fill">
              <a:extLst>
                <a:ext uri="{FF2B5EF4-FFF2-40B4-BE49-F238E27FC236}">
                  <a16:creationId xmlns:a16="http://schemas.microsoft.com/office/drawing/2014/main" id="{F68FFDB8-55E6-4C6E-85FD-21C30E2B3319}"/>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96479" y="5889968"/>
              <a:ext cx="469232" cy="469232"/>
            </a:xfrm>
            <a:prstGeom prst="rect">
              <a:avLst/>
            </a:prstGeom>
          </p:spPr>
        </p:pic>
        <p:sp>
          <p:nvSpPr>
            <p:cNvPr id="334" name="Rectangle 333">
              <a:extLst>
                <a:ext uri="{FF2B5EF4-FFF2-40B4-BE49-F238E27FC236}">
                  <a16:creationId xmlns:a16="http://schemas.microsoft.com/office/drawing/2014/main" id="{1216A365-4502-48FA-956D-31B20E48209C}"/>
                </a:ext>
              </a:extLst>
            </p:cNvPr>
            <p:cNvSpPr/>
            <p:nvPr/>
          </p:nvSpPr>
          <p:spPr>
            <a:xfrm>
              <a:off x="7057738" y="6341564"/>
              <a:ext cx="1170685" cy="211468"/>
            </a:xfrm>
            <a:prstGeom prst="rect">
              <a:avLst/>
            </a:prstGeom>
            <a:noFill/>
            <a:ln w="12700" cap="flat" cmpd="sng" algn="ctr">
              <a:noFill/>
              <a:prstDash val="solid"/>
              <a:miter lim="800000"/>
            </a:ln>
            <a:effectLst/>
          </p:spPr>
          <p:txBody>
            <a:bodyPr rtlCol="0" anchor="ctr"/>
            <a:lstStyle/>
            <a:p>
              <a:pPr algn="ctr">
                <a:defRPr/>
              </a:pPr>
              <a:r>
                <a:rPr lang="fi-FI" sz="525" i="1" kern="0">
                  <a:solidFill>
                    <a:prstClr val="black"/>
                  </a:solidFill>
                  <a:latin typeface="Arial" panose="020B0604020202020204"/>
                </a:rPr>
                <a:t>Lyhytaikaisen maanvuokrauksen luvat</a:t>
              </a:r>
            </a:p>
          </p:txBody>
        </p:sp>
      </p:grpSp>
      <p:sp>
        <p:nvSpPr>
          <p:cNvPr id="335" name="Rectangle 334">
            <a:extLst>
              <a:ext uri="{FF2B5EF4-FFF2-40B4-BE49-F238E27FC236}">
                <a16:creationId xmlns:a16="http://schemas.microsoft.com/office/drawing/2014/main" id="{F83DBA84-7EC7-4427-BF3D-138941113177}"/>
              </a:ext>
            </a:extLst>
          </p:cNvPr>
          <p:cNvSpPr/>
          <p:nvPr/>
        </p:nvSpPr>
        <p:spPr>
          <a:xfrm>
            <a:off x="7357741" y="4546426"/>
            <a:ext cx="614513" cy="266923"/>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Asiakaspalaute-tiedot</a:t>
            </a:r>
            <a:endParaRPr lang="fi-FI" kern="0">
              <a:solidFill>
                <a:prstClr val="white"/>
              </a:solidFill>
              <a:latin typeface="Arial" panose="020B0604020202020204"/>
            </a:endParaRPr>
          </a:p>
        </p:txBody>
      </p:sp>
      <p:pic>
        <p:nvPicPr>
          <p:cNvPr id="336" name="Graphic 335" descr="Database with solid fill">
            <a:extLst>
              <a:ext uri="{FF2B5EF4-FFF2-40B4-BE49-F238E27FC236}">
                <a16:creationId xmlns:a16="http://schemas.microsoft.com/office/drawing/2014/main" id="{E94AD5C2-3CFC-45A3-896D-4A3F29E8993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67953" y="4232458"/>
            <a:ext cx="351924" cy="351924"/>
          </a:xfrm>
          <a:prstGeom prst="rect">
            <a:avLst/>
          </a:prstGeom>
        </p:spPr>
      </p:pic>
      <p:pic>
        <p:nvPicPr>
          <p:cNvPr id="337" name="Graphic 336" descr="Database with solid fill">
            <a:extLst>
              <a:ext uri="{FF2B5EF4-FFF2-40B4-BE49-F238E27FC236}">
                <a16:creationId xmlns:a16="http://schemas.microsoft.com/office/drawing/2014/main" id="{851785DD-282E-454B-BADD-E1EABC9B00A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4260" y="2663362"/>
            <a:ext cx="351924" cy="351924"/>
          </a:xfrm>
          <a:prstGeom prst="rect">
            <a:avLst/>
          </a:prstGeom>
        </p:spPr>
      </p:pic>
      <p:sp>
        <p:nvSpPr>
          <p:cNvPr id="338" name="Rectangle 337">
            <a:extLst>
              <a:ext uri="{FF2B5EF4-FFF2-40B4-BE49-F238E27FC236}">
                <a16:creationId xmlns:a16="http://schemas.microsoft.com/office/drawing/2014/main" id="{9827063A-8095-402B-94FF-BFB552DEB498}"/>
              </a:ext>
            </a:extLst>
          </p:cNvPr>
          <p:cNvSpPr/>
          <p:nvPr/>
        </p:nvSpPr>
        <p:spPr>
          <a:xfrm>
            <a:off x="5670351" y="3038865"/>
            <a:ext cx="624611" cy="259330"/>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Rakennus-rasitteet ja valvontatiedot</a:t>
            </a:r>
          </a:p>
        </p:txBody>
      </p:sp>
      <p:grpSp>
        <p:nvGrpSpPr>
          <p:cNvPr id="339" name="Ryhmä 180">
            <a:extLst>
              <a:ext uri="{FF2B5EF4-FFF2-40B4-BE49-F238E27FC236}">
                <a16:creationId xmlns:a16="http://schemas.microsoft.com/office/drawing/2014/main" id="{967EECCB-02E3-4DAA-AAC4-0743707476EA}"/>
              </a:ext>
            </a:extLst>
          </p:cNvPr>
          <p:cNvGrpSpPr/>
          <p:nvPr/>
        </p:nvGrpSpPr>
        <p:grpSpPr>
          <a:xfrm>
            <a:off x="2506216" y="3303402"/>
            <a:ext cx="646059" cy="666428"/>
            <a:chOff x="6347475" y="1712782"/>
            <a:chExt cx="861412" cy="888570"/>
          </a:xfrm>
        </p:grpSpPr>
        <p:pic>
          <p:nvPicPr>
            <p:cNvPr id="340" name="Graphic 27" descr="Database with solid fill">
              <a:extLst>
                <a:ext uri="{FF2B5EF4-FFF2-40B4-BE49-F238E27FC236}">
                  <a16:creationId xmlns:a16="http://schemas.microsoft.com/office/drawing/2014/main" id="{8DCA9BFF-038A-433C-928E-5AEE1E44859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48411" y="1712782"/>
              <a:ext cx="469232" cy="469232"/>
            </a:xfrm>
            <a:prstGeom prst="rect">
              <a:avLst/>
            </a:prstGeom>
          </p:spPr>
        </p:pic>
        <p:sp>
          <p:nvSpPr>
            <p:cNvPr id="341" name="Rectangle 28">
              <a:extLst>
                <a:ext uri="{FF2B5EF4-FFF2-40B4-BE49-F238E27FC236}">
                  <a16:creationId xmlns:a16="http://schemas.microsoft.com/office/drawing/2014/main" id="{E3EF2EF4-03CB-4977-AC86-D28EC7B3279F}"/>
                </a:ext>
              </a:extLst>
            </p:cNvPr>
            <p:cNvSpPr/>
            <p:nvPr/>
          </p:nvSpPr>
          <p:spPr>
            <a:xfrm>
              <a:off x="6347475" y="2217119"/>
              <a:ext cx="861412" cy="384233"/>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cs typeface="Arial"/>
                </a:rPr>
                <a:t>Tilapalveluiden kiinteistötieto-järjestelmä</a:t>
              </a:r>
            </a:p>
          </p:txBody>
        </p:sp>
      </p:grpSp>
      <p:grpSp>
        <p:nvGrpSpPr>
          <p:cNvPr id="342" name="Ryhmä 183">
            <a:extLst>
              <a:ext uri="{FF2B5EF4-FFF2-40B4-BE49-F238E27FC236}">
                <a16:creationId xmlns:a16="http://schemas.microsoft.com/office/drawing/2014/main" id="{180F6498-1246-4996-933B-C3C708A8BBE5}"/>
              </a:ext>
            </a:extLst>
          </p:cNvPr>
          <p:cNvGrpSpPr/>
          <p:nvPr/>
        </p:nvGrpSpPr>
        <p:grpSpPr>
          <a:xfrm>
            <a:off x="3206796" y="3303963"/>
            <a:ext cx="646059" cy="483652"/>
            <a:chOff x="4921026" y="1721854"/>
            <a:chExt cx="861412" cy="644869"/>
          </a:xfrm>
        </p:grpSpPr>
        <p:pic>
          <p:nvPicPr>
            <p:cNvPr id="343" name="Graphic 27" descr="Database with solid fill">
              <a:extLst>
                <a:ext uri="{FF2B5EF4-FFF2-40B4-BE49-F238E27FC236}">
                  <a16:creationId xmlns:a16="http://schemas.microsoft.com/office/drawing/2014/main" id="{05083CCF-68C9-4DDF-9917-828E2CAD019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10589" y="1721854"/>
              <a:ext cx="469232" cy="469232"/>
            </a:xfrm>
            <a:prstGeom prst="rect">
              <a:avLst/>
            </a:prstGeom>
          </p:spPr>
        </p:pic>
        <p:sp>
          <p:nvSpPr>
            <p:cNvPr id="344" name="Rectangle 28">
              <a:extLst>
                <a:ext uri="{FF2B5EF4-FFF2-40B4-BE49-F238E27FC236}">
                  <a16:creationId xmlns:a16="http://schemas.microsoft.com/office/drawing/2014/main" id="{7E35E8BD-75AF-4823-9CCF-B11BF8A5E6E2}"/>
                </a:ext>
              </a:extLst>
            </p:cNvPr>
            <p:cNvSpPr/>
            <p:nvPr/>
          </p:nvSpPr>
          <p:spPr>
            <a:xfrm>
              <a:off x="4921026" y="2182874"/>
              <a:ext cx="861412" cy="183849"/>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Kaavatiedot</a:t>
              </a:r>
              <a:endParaRPr lang="fi-FI" sz="525" i="1" kern="0">
                <a:solidFill>
                  <a:prstClr val="black"/>
                </a:solidFill>
                <a:latin typeface="Arial" panose="020B0604020202020204"/>
                <a:cs typeface="Arial"/>
              </a:endParaRPr>
            </a:p>
          </p:txBody>
        </p:sp>
      </p:grpSp>
      <p:grpSp>
        <p:nvGrpSpPr>
          <p:cNvPr id="345" name="Ryhmä 186">
            <a:extLst>
              <a:ext uri="{FF2B5EF4-FFF2-40B4-BE49-F238E27FC236}">
                <a16:creationId xmlns:a16="http://schemas.microsoft.com/office/drawing/2014/main" id="{4E407752-F0BD-42C1-B586-41CA75C6E762}"/>
              </a:ext>
            </a:extLst>
          </p:cNvPr>
          <p:cNvGrpSpPr/>
          <p:nvPr/>
        </p:nvGrpSpPr>
        <p:grpSpPr>
          <a:xfrm>
            <a:off x="2507348" y="2664224"/>
            <a:ext cx="646059" cy="580753"/>
            <a:chOff x="4909653" y="1721854"/>
            <a:chExt cx="861412" cy="774337"/>
          </a:xfrm>
        </p:grpSpPr>
        <p:pic>
          <p:nvPicPr>
            <p:cNvPr id="346" name="Graphic 27" descr="Database with solid fill">
              <a:extLst>
                <a:ext uri="{FF2B5EF4-FFF2-40B4-BE49-F238E27FC236}">
                  <a16:creationId xmlns:a16="http://schemas.microsoft.com/office/drawing/2014/main" id="{2542C015-0324-40BA-B7CD-EDA38344F54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10589" y="1721854"/>
              <a:ext cx="469232" cy="469232"/>
            </a:xfrm>
            <a:prstGeom prst="rect">
              <a:avLst/>
            </a:prstGeom>
          </p:spPr>
        </p:pic>
        <p:sp>
          <p:nvSpPr>
            <p:cNvPr id="347" name="Rectangle 28">
              <a:extLst>
                <a:ext uri="{FF2B5EF4-FFF2-40B4-BE49-F238E27FC236}">
                  <a16:creationId xmlns:a16="http://schemas.microsoft.com/office/drawing/2014/main" id="{04139ECE-3106-4508-8D34-8D81B388E40D}"/>
                </a:ext>
              </a:extLst>
            </p:cNvPr>
            <p:cNvSpPr/>
            <p:nvPr/>
          </p:nvSpPr>
          <p:spPr>
            <a:xfrm>
              <a:off x="4909653" y="2141746"/>
              <a:ext cx="861412" cy="354445"/>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Asianhallinta-tiedot</a:t>
              </a:r>
              <a:endParaRPr lang="fi-FI" sz="525" i="1" kern="0">
                <a:solidFill>
                  <a:prstClr val="black"/>
                </a:solidFill>
                <a:latin typeface="Arial" panose="020B0604020202020204"/>
                <a:cs typeface="Arial"/>
              </a:endParaRPr>
            </a:p>
          </p:txBody>
        </p:sp>
      </p:grpSp>
      <p:grpSp>
        <p:nvGrpSpPr>
          <p:cNvPr id="348" name="Ryhmä 189">
            <a:extLst>
              <a:ext uri="{FF2B5EF4-FFF2-40B4-BE49-F238E27FC236}">
                <a16:creationId xmlns:a16="http://schemas.microsoft.com/office/drawing/2014/main" id="{8D36D239-3672-4C72-A080-7FBCB9AC510D}"/>
              </a:ext>
            </a:extLst>
          </p:cNvPr>
          <p:cNvGrpSpPr/>
          <p:nvPr/>
        </p:nvGrpSpPr>
        <p:grpSpPr>
          <a:xfrm>
            <a:off x="2507348" y="4063119"/>
            <a:ext cx="646059" cy="598805"/>
            <a:chOff x="4909653" y="1721854"/>
            <a:chExt cx="861412" cy="798406"/>
          </a:xfrm>
        </p:grpSpPr>
        <p:pic>
          <p:nvPicPr>
            <p:cNvPr id="349" name="Graphic 27" descr="Database with solid fill">
              <a:extLst>
                <a:ext uri="{FF2B5EF4-FFF2-40B4-BE49-F238E27FC236}">
                  <a16:creationId xmlns:a16="http://schemas.microsoft.com/office/drawing/2014/main" id="{9E57BE1D-61D2-4666-8A8C-3EB10D58886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10589" y="1721854"/>
              <a:ext cx="469232" cy="469232"/>
            </a:xfrm>
            <a:prstGeom prst="rect">
              <a:avLst/>
            </a:prstGeom>
          </p:spPr>
        </p:pic>
        <p:sp>
          <p:nvSpPr>
            <p:cNvPr id="350" name="Rectangle 28">
              <a:extLst>
                <a:ext uri="{FF2B5EF4-FFF2-40B4-BE49-F238E27FC236}">
                  <a16:creationId xmlns:a16="http://schemas.microsoft.com/office/drawing/2014/main" id="{4A3CC4B9-81CF-46B8-B064-5010B73C1CBF}"/>
                </a:ext>
              </a:extLst>
            </p:cNvPr>
            <p:cNvSpPr/>
            <p:nvPr/>
          </p:nvSpPr>
          <p:spPr>
            <a:xfrm>
              <a:off x="4909653" y="2177188"/>
              <a:ext cx="861412" cy="343072"/>
            </a:xfrm>
            <a:prstGeom prst="rect">
              <a:avLst/>
            </a:prstGeom>
            <a:noFill/>
            <a:ln w="12700" cap="flat" cmpd="sng" algn="ctr">
              <a:noFill/>
              <a:prstDash val="solid"/>
              <a:miter lim="800000"/>
            </a:ln>
            <a:effectLst/>
          </p:spPr>
          <p:txBody>
            <a:bodyPr lIns="68580" tIns="34290" rIns="68580" bIns="34290" rtlCol="0" anchor="ctr"/>
            <a:lstStyle/>
            <a:p>
              <a:pPr algn="ctr">
                <a:defRPr/>
              </a:pPr>
              <a:r>
                <a:rPr lang="fi-FI" sz="525" i="1" kern="0">
                  <a:solidFill>
                    <a:prstClr val="black"/>
                  </a:solidFill>
                  <a:latin typeface="Arial" panose="020B0604020202020204"/>
                </a:rPr>
                <a:t>Sähköinen pysyväisarkisto</a:t>
              </a:r>
              <a:endParaRPr lang="fi-FI" sz="525" i="1" kern="0">
                <a:solidFill>
                  <a:prstClr val="black"/>
                </a:solidFill>
                <a:latin typeface="Arial" panose="020B0604020202020204"/>
                <a:cs typeface="Arial"/>
              </a:endParaRPr>
            </a:p>
          </p:txBody>
        </p:sp>
      </p:grpSp>
      <p:sp>
        <p:nvSpPr>
          <p:cNvPr id="351" name="Rectangle 350">
            <a:extLst>
              <a:ext uri="{FF2B5EF4-FFF2-40B4-BE49-F238E27FC236}">
                <a16:creationId xmlns:a16="http://schemas.microsoft.com/office/drawing/2014/main" id="{BD0241CE-3ECB-4C01-8C8A-A44EBBE36135}"/>
              </a:ext>
            </a:extLst>
          </p:cNvPr>
          <p:cNvSpPr/>
          <p:nvPr/>
        </p:nvSpPr>
        <p:spPr>
          <a:xfrm>
            <a:off x="261613" y="2420300"/>
            <a:ext cx="1151789" cy="173541"/>
          </a:xfrm>
          <a:prstGeom prst="rect">
            <a:avLst/>
          </a:prstGeom>
          <a:noFill/>
          <a:ln w="12700" cap="flat" cmpd="sng" algn="ctr">
            <a:noFill/>
            <a:prstDash val="solid"/>
            <a:miter lim="800000"/>
          </a:ln>
          <a:effectLst/>
        </p:spPr>
        <p:txBody>
          <a:bodyPr lIns="68580" tIns="34290" rIns="68580" bIns="34290" rtlCol="0" anchor="ctr"/>
          <a:lstStyle/>
          <a:p>
            <a:pPr>
              <a:defRPr/>
            </a:pPr>
            <a:r>
              <a:rPr lang="fi-FI" sz="525" b="1" i="1" kern="0">
                <a:solidFill>
                  <a:prstClr val="black"/>
                </a:solidFill>
                <a:latin typeface="Arial" panose="020B0604020202020204"/>
              </a:rPr>
              <a:t>Kiinteistötietojärjestelmä (MML)</a:t>
            </a:r>
          </a:p>
        </p:txBody>
      </p:sp>
      <p:sp>
        <p:nvSpPr>
          <p:cNvPr id="2" name="Rectangle: Rounded Corners 1">
            <a:extLst>
              <a:ext uri="{FF2B5EF4-FFF2-40B4-BE49-F238E27FC236}">
                <a16:creationId xmlns:a16="http://schemas.microsoft.com/office/drawing/2014/main" id="{A51FF5A6-EA1A-A3E0-04D4-BD5F781FD61B}"/>
              </a:ext>
            </a:extLst>
          </p:cNvPr>
          <p:cNvSpPr/>
          <p:nvPr/>
        </p:nvSpPr>
        <p:spPr>
          <a:xfrm rot="21091158">
            <a:off x="3438912" y="3217621"/>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687057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7697F3B-715B-469B-BC2B-B14A12DD0492}"/>
              </a:ext>
            </a:extLst>
          </p:cNvPr>
          <p:cNvSpPr>
            <a:spLocks noGrp="1"/>
          </p:cNvSpPr>
          <p:nvPr>
            <p:ph type="title"/>
          </p:nvPr>
        </p:nvSpPr>
        <p:spPr>
          <a:xfrm>
            <a:off x="252762" y="249492"/>
            <a:ext cx="8675648" cy="675000"/>
          </a:xfrm>
        </p:spPr>
        <p:txBody>
          <a:bodyPr/>
          <a:lstStyle/>
          <a:p>
            <a:pPr algn="ctr"/>
            <a:r>
              <a:rPr lang="fi-FI" sz="2000" dirty="0">
                <a:solidFill>
                  <a:schemeClr val="accent2">
                    <a:lumMod val="50000"/>
                  </a:schemeClr>
                </a:solidFill>
              </a:rPr>
              <a:t>Sisältö</a:t>
            </a:r>
          </a:p>
        </p:txBody>
      </p:sp>
      <p:sp>
        <p:nvSpPr>
          <p:cNvPr id="3" name="Sisällön paikkamerkki 2">
            <a:extLst>
              <a:ext uri="{FF2B5EF4-FFF2-40B4-BE49-F238E27FC236}">
                <a16:creationId xmlns:a16="http://schemas.microsoft.com/office/drawing/2014/main" id="{6929EE6C-190F-482A-B966-8F17C3380B3D}"/>
              </a:ext>
            </a:extLst>
          </p:cNvPr>
          <p:cNvSpPr>
            <a:spLocks noGrp="1"/>
          </p:cNvSpPr>
          <p:nvPr>
            <p:ph sz="half" idx="1"/>
          </p:nvPr>
        </p:nvSpPr>
        <p:spPr>
          <a:xfrm>
            <a:off x="1586177" y="1217234"/>
            <a:ext cx="6629758" cy="3497232"/>
          </a:xfrm>
        </p:spPr>
        <p:txBody>
          <a:bodyPr>
            <a:normAutofit/>
          </a:bodyPr>
          <a:lstStyle/>
          <a:p>
            <a:pPr marL="285743" indent="-285743">
              <a:spcBef>
                <a:spcPts val="0"/>
              </a:spcBef>
              <a:spcAft>
                <a:spcPts val="450"/>
              </a:spcAft>
            </a:pPr>
            <a:r>
              <a:rPr lang="fi-FI" sz="1400" dirty="0"/>
              <a:t>Arkkitehtuuritiivistelmän tarkoitus</a:t>
            </a:r>
          </a:p>
          <a:p>
            <a:pPr marL="285743" indent="-285743">
              <a:spcBef>
                <a:spcPts val="0"/>
              </a:spcBef>
              <a:spcAft>
                <a:spcPts val="450"/>
              </a:spcAft>
            </a:pPr>
            <a:r>
              <a:rPr lang="fi-FI" sz="1400" dirty="0"/>
              <a:t>Kuvatut kokonaisarkkitehtuurin osakuvaukset</a:t>
            </a:r>
          </a:p>
          <a:p>
            <a:pPr marL="285743" indent="-285743">
              <a:spcBef>
                <a:spcPts val="0"/>
              </a:spcBef>
              <a:spcAft>
                <a:spcPts val="450"/>
              </a:spcAft>
            </a:pPr>
            <a:r>
              <a:rPr lang="fi-FI" sz="1400" dirty="0"/>
              <a:t>Arkkitehtuuriympäristö nykytilassa</a:t>
            </a:r>
          </a:p>
          <a:p>
            <a:pPr marL="285729" indent="-285743">
              <a:spcBef>
                <a:spcPts val="0"/>
              </a:spcBef>
              <a:spcAft>
                <a:spcPts val="450"/>
              </a:spcAft>
            </a:pPr>
            <a:r>
              <a:rPr lang="fi-FI" sz="1400" dirty="0"/>
              <a:t>Tavoitearkkitehtuurin yleiskuvaukset</a:t>
            </a:r>
          </a:p>
          <a:p>
            <a:pPr marL="555729" lvl="1" indent="-285743">
              <a:spcBef>
                <a:spcPts val="0"/>
              </a:spcBef>
              <a:spcAft>
                <a:spcPts val="450"/>
              </a:spcAft>
            </a:pPr>
            <a:r>
              <a:rPr lang="fi-FI" sz="1400" dirty="0"/>
              <a:t>Hankittavan järjestelmän rajaukset</a:t>
            </a:r>
          </a:p>
          <a:p>
            <a:pPr marL="555729" lvl="1" indent="-285743">
              <a:spcBef>
                <a:spcPts val="0"/>
              </a:spcBef>
              <a:spcAft>
                <a:spcPts val="450"/>
              </a:spcAft>
            </a:pPr>
            <a:r>
              <a:rPr lang="fi-FI" sz="1400" dirty="0"/>
              <a:t>Pääprosessit – prosessikartta</a:t>
            </a:r>
          </a:p>
          <a:p>
            <a:pPr marL="555729" lvl="1" indent="-285743">
              <a:spcBef>
                <a:spcPts val="0"/>
              </a:spcBef>
              <a:spcAft>
                <a:spcPts val="450"/>
              </a:spcAft>
            </a:pPr>
            <a:r>
              <a:rPr lang="fi-FI" sz="1400" dirty="0"/>
              <a:t>Keskeiset käyttäjäroolit </a:t>
            </a:r>
          </a:p>
          <a:p>
            <a:pPr marL="555729" lvl="1" indent="-285743">
              <a:spcBef>
                <a:spcPts val="0"/>
              </a:spcBef>
              <a:spcAft>
                <a:spcPts val="450"/>
              </a:spcAft>
            </a:pPr>
            <a:r>
              <a:rPr lang="fi-FI" sz="1400" dirty="0"/>
              <a:t>Järjestelmässä käsiteltävät päätietoryhmät / tietovarannot</a:t>
            </a:r>
          </a:p>
          <a:p>
            <a:pPr marL="555729" lvl="1" indent="-285743">
              <a:spcBef>
                <a:spcPts val="0"/>
              </a:spcBef>
              <a:spcAft>
                <a:spcPts val="450"/>
              </a:spcAft>
            </a:pPr>
            <a:r>
              <a:rPr lang="fi-FI" sz="1400" dirty="0"/>
              <a:t>Toiminnallisuuskartta (=tietojärjestelmäpalvelukartta)</a:t>
            </a:r>
          </a:p>
          <a:p>
            <a:pPr marL="555729" lvl="1" indent="-285743">
              <a:spcBef>
                <a:spcPts val="0"/>
              </a:spcBef>
              <a:spcAft>
                <a:spcPts val="450"/>
              </a:spcAft>
            </a:pPr>
            <a:r>
              <a:rPr lang="fi-FI" sz="1400" dirty="0"/>
              <a:t>Integraatiot ja tietovirrat</a:t>
            </a:r>
          </a:p>
          <a:p>
            <a:pPr marL="555729" lvl="1" indent="-285743">
              <a:spcBef>
                <a:spcPts val="0"/>
              </a:spcBef>
              <a:spcAft>
                <a:spcPts val="450"/>
              </a:spcAft>
            </a:pPr>
            <a:r>
              <a:rPr lang="fi-FI" sz="1400" dirty="0"/>
              <a:t>Tietovirtakartta</a:t>
            </a:r>
          </a:p>
          <a:p>
            <a:pPr marL="285729" indent="-285743">
              <a:spcBef>
                <a:spcPts val="0"/>
              </a:spcBef>
              <a:spcAft>
                <a:spcPts val="450"/>
              </a:spcAft>
            </a:pPr>
            <a:r>
              <a:rPr lang="fi-FI" sz="1400" dirty="0"/>
              <a:t>Toimittajalta toimituksessa edellytettävät tarkemmat arkkitehtuurikuvaukset</a:t>
            </a:r>
          </a:p>
        </p:txBody>
      </p:sp>
    </p:spTree>
    <p:extLst>
      <p:ext uri="{BB962C8B-B14F-4D97-AF65-F5344CB8AC3E}">
        <p14:creationId xmlns:p14="http://schemas.microsoft.com/office/powerpoint/2010/main" val="1429557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86DBD98-7385-4DEB-899D-FAE9394B06D9}"/>
              </a:ext>
            </a:extLst>
          </p:cNvPr>
          <p:cNvSpPr>
            <a:spLocks noGrp="1"/>
          </p:cNvSpPr>
          <p:nvPr>
            <p:ph type="sldNum" sz="quarter" idx="12"/>
          </p:nvPr>
        </p:nvSpPr>
        <p:spPr/>
        <p:txBody>
          <a:bodyPr/>
          <a:lstStyle/>
          <a:p>
            <a:fld id="{DDE9422E-AB18-498F-A7FF-179425C9812D}" type="slidenum">
              <a:rPr lang="fi-FI" smtClean="0"/>
              <a:t>20</a:t>
            </a:fld>
            <a:endParaRPr lang="fi-FI"/>
          </a:p>
        </p:txBody>
      </p:sp>
      <p:sp>
        <p:nvSpPr>
          <p:cNvPr id="4" name="Title 3">
            <a:extLst>
              <a:ext uri="{FF2B5EF4-FFF2-40B4-BE49-F238E27FC236}">
                <a16:creationId xmlns:a16="http://schemas.microsoft.com/office/drawing/2014/main" id="{2855AFF2-3EFD-44B2-A375-F7CEE7E6E108}"/>
              </a:ext>
            </a:extLst>
          </p:cNvPr>
          <p:cNvSpPr>
            <a:spLocks noGrp="1"/>
          </p:cNvSpPr>
          <p:nvPr>
            <p:ph type="title"/>
          </p:nvPr>
        </p:nvSpPr>
        <p:spPr>
          <a:xfrm>
            <a:off x="133815" y="120655"/>
            <a:ext cx="8861501" cy="675000"/>
          </a:xfrm>
        </p:spPr>
        <p:txBody>
          <a:bodyPr>
            <a:noAutofit/>
          </a:bodyPr>
          <a:lstStyle/>
          <a:p>
            <a:pPr algn="ctr"/>
            <a:r>
              <a:rPr lang="fi-FI" sz="2000" dirty="0">
                <a:solidFill>
                  <a:schemeClr val="accent2">
                    <a:lumMod val="50000"/>
                  </a:schemeClr>
                </a:solidFill>
              </a:rPr>
              <a:t>Järjestelmän toiminnallisuuskartta (= tietojärjestelmäpalvelukartta)</a:t>
            </a:r>
            <a:br>
              <a:rPr lang="fi-FI" sz="2000" dirty="0">
                <a:solidFill>
                  <a:schemeClr val="accent2">
                    <a:lumMod val="50000"/>
                  </a:schemeClr>
                </a:solidFill>
              </a:rPr>
            </a:br>
            <a:endParaRPr lang="fi-FI" sz="2000" dirty="0">
              <a:solidFill>
                <a:schemeClr val="accent2">
                  <a:lumMod val="50000"/>
                </a:schemeClr>
              </a:solidFill>
            </a:endParaRPr>
          </a:p>
        </p:txBody>
      </p:sp>
      <p:sp>
        <p:nvSpPr>
          <p:cNvPr id="5" name="Rectangle 4">
            <a:extLst>
              <a:ext uri="{FF2B5EF4-FFF2-40B4-BE49-F238E27FC236}">
                <a16:creationId xmlns:a16="http://schemas.microsoft.com/office/drawing/2014/main" id="{4E2803E4-A3A9-EE64-6A86-11716AB6F0DC}"/>
              </a:ext>
            </a:extLst>
          </p:cNvPr>
          <p:cNvSpPr/>
          <p:nvPr/>
        </p:nvSpPr>
        <p:spPr>
          <a:xfrm>
            <a:off x="675000" y="640080"/>
            <a:ext cx="7776000" cy="4479400"/>
          </a:xfrm>
          <a:prstGeom prst="rect">
            <a:avLst/>
          </a:prstGeom>
          <a:solidFill>
            <a:schemeClr val="tx2"/>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200"/>
              <a:t>Järjestelmä X</a:t>
            </a:r>
          </a:p>
        </p:txBody>
      </p:sp>
      <p:sp>
        <p:nvSpPr>
          <p:cNvPr id="6" name="Rectangle 5">
            <a:extLst>
              <a:ext uri="{FF2B5EF4-FFF2-40B4-BE49-F238E27FC236}">
                <a16:creationId xmlns:a16="http://schemas.microsoft.com/office/drawing/2014/main" id="{34E43F3F-3B72-575C-F814-6796434037A8}"/>
              </a:ext>
            </a:extLst>
          </p:cNvPr>
          <p:cNvSpPr/>
          <p:nvPr/>
        </p:nvSpPr>
        <p:spPr>
          <a:xfrm>
            <a:off x="874394" y="904240"/>
            <a:ext cx="2263141" cy="1587500"/>
          </a:xfrm>
          <a:prstGeom prst="rect">
            <a:avLst/>
          </a:prstGeom>
          <a:solidFill>
            <a:schemeClr val="accent2">
              <a:lumMod val="60000"/>
              <a:lumOff val="4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050"/>
              <a:t>Osakokonaisuus X</a:t>
            </a:r>
          </a:p>
        </p:txBody>
      </p:sp>
      <p:sp>
        <p:nvSpPr>
          <p:cNvPr id="7" name="Rectangle 6">
            <a:extLst>
              <a:ext uri="{FF2B5EF4-FFF2-40B4-BE49-F238E27FC236}">
                <a16:creationId xmlns:a16="http://schemas.microsoft.com/office/drawing/2014/main" id="{BD94576E-2E12-AEC9-3C10-629BBE178E57}"/>
              </a:ext>
            </a:extLst>
          </p:cNvPr>
          <p:cNvSpPr/>
          <p:nvPr/>
        </p:nvSpPr>
        <p:spPr>
          <a:xfrm>
            <a:off x="939165" y="1161414"/>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8" name="Rectangle 7">
            <a:extLst>
              <a:ext uri="{FF2B5EF4-FFF2-40B4-BE49-F238E27FC236}">
                <a16:creationId xmlns:a16="http://schemas.microsoft.com/office/drawing/2014/main" id="{53AE8996-981A-C894-A49B-22C484B3AC5D}"/>
              </a:ext>
            </a:extLst>
          </p:cNvPr>
          <p:cNvSpPr/>
          <p:nvPr/>
        </p:nvSpPr>
        <p:spPr>
          <a:xfrm>
            <a:off x="2030731" y="116649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9" name="Rectangle 8">
            <a:extLst>
              <a:ext uri="{FF2B5EF4-FFF2-40B4-BE49-F238E27FC236}">
                <a16:creationId xmlns:a16="http://schemas.microsoft.com/office/drawing/2014/main" id="{D44F654E-E885-45BB-8BC8-D569F64AB0D2}"/>
              </a:ext>
            </a:extLst>
          </p:cNvPr>
          <p:cNvSpPr/>
          <p:nvPr/>
        </p:nvSpPr>
        <p:spPr>
          <a:xfrm>
            <a:off x="939165" y="1594804"/>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10" name="Rectangle 9">
            <a:extLst>
              <a:ext uri="{FF2B5EF4-FFF2-40B4-BE49-F238E27FC236}">
                <a16:creationId xmlns:a16="http://schemas.microsoft.com/office/drawing/2014/main" id="{32D128C4-8D67-1CA8-28AA-FFA45E3872C1}"/>
              </a:ext>
            </a:extLst>
          </p:cNvPr>
          <p:cNvSpPr/>
          <p:nvPr/>
        </p:nvSpPr>
        <p:spPr>
          <a:xfrm>
            <a:off x="2030731" y="159988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11" name="Rectangle 10">
            <a:extLst>
              <a:ext uri="{FF2B5EF4-FFF2-40B4-BE49-F238E27FC236}">
                <a16:creationId xmlns:a16="http://schemas.microsoft.com/office/drawing/2014/main" id="{7D2C3584-CF8E-7ED8-F58C-DDCA3B967911}"/>
              </a:ext>
            </a:extLst>
          </p:cNvPr>
          <p:cNvSpPr/>
          <p:nvPr/>
        </p:nvSpPr>
        <p:spPr>
          <a:xfrm>
            <a:off x="3427094" y="904240"/>
            <a:ext cx="2263141" cy="1587500"/>
          </a:xfrm>
          <a:prstGeom prst="rect">
            <a:avLst/>
          </a:prstGeom>
          <a:solidFill>
            <a:schemeClr val="accent2">
              <a:lumMod val="60000"/>
              <a:lumOff val="4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050"/>
              <a:t>Osakokonaisuus X</a:t>
            </a:r>
          </a:p>
          <a:p>
            <a:pPr algn="ctr"/>
            <a:endParaRPr lang="fi-FI" sz="1050"/>
          </a:p>
        </p:txBody>
      </p:sp>
      <p:sp>
        <p:nvSpPr>
          <p:cNvPr id="12" name="Rectangle 11">
            <a:extLst>
              <a:ext uri="{FF2B5EF4-FFF2-40B4-BE49-F238E27FC236}">
                <a16:creationId xmlns:a16="http://schemas.microsoft.com/office/drawing/2014/main" id="{570B534B-6B29-6896-BFFA-9408A6E59AA7}"/>
              </a:ext>
            </a:extLst>
          </p:cNvPr>
          <p:cNvSpPr/>
          <p:nvPr/>
        </p:nvSpPr>
        <p:spPr>
          <a:xfrm>
            <a:off x="3491865" y="1161414"/>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13" name="Rectangle 12">
            <a:extLst>
              <a:ext uri="{FF2B5EF4-FFF2-40B4-BE49-F238E27FC236}">
                <a16:creationId xmlns:a16="http://schemas.microsoft.com/office/drawing/2014/main" id="{84E06CF2-4251-2CEF-81AD-CA73F61B587D}"/>
              </a:ext>
            </a:extLst>
          </p:cNvPr>
          <p:cNvSpPr/>
          <p:nvPr/>
        </p:nvSpPr>
        <p:spPr>
          <a:xfrm>
            <a:off x="4583431" y="116649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14" name="Rectangle 13">
            <a:extLst>
              <a:ext uri="{FF2B5EF4-FFF2-40B4-BE49-F238E27FC236}">
                <a16:creationId xmlns:a16="http://schemas.microsoft.com/office/drawing/2014/main" id="{AAA84D47-BFAE-2430-58B3-97D354505657}"/>
              </a:ext>
            </a:extLst>
          </p:cNvPr>
          <p:cNvSpPr/>
          <p:nvPr/>
        </p:nvSpPr>
        <p:spPr>
          <a:xfrm>
            <a:off x="3491865" y="1594804"/>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15" name="Rectangle 14">
            <a:extLst>
              <a:ext uri="{FF2B5EF4-FFF2-40B4-BE49-F238E27FC236}">
                <a16:creationId xmlns:a16="http://schemas.microsoft.com/office/drawing/2014/main" id="{867BE0D3-2C93-D931-DC2F-E85B8FA9081C}"/>
              </a:ext>
            </a:extLst>
          </p:cNvPr>
          <p:cNvSpPr/>
          <p:nvPr/>
        </p:nvSpPr>
        <p:spPr>
          <a:xfrm>
            <a:off x="4583431" y="159988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16" name="Rectangle 15">
            <a:extLst>
              <a:ext uri="{FF2B5EF4-FFF2-40B4-BE49-F238E27FC236}">
                <a16:creationId xmlns:a16="http://schemas.microsoft.com/office/drawing/2014/main" id="{56D273D7-1E40-BAC2-9EC2-E98CC334A4CD}"/>
              </a:ext>
            </a:extLst>
          </p:cNvPr>
          <p:cNvSpPr/>
          <p:nvPr/>
        </p:nvSpPr>
        <p:spPr>
          <a:xfrm>
            <a:off x="5979053" y="904240"/>
            <a:ext cx="2263141" cy="1587500"/>
          </a:xfrm>
          <a:prstGeom prst="rect">
            <a:avLst/>
          </a:prstGeom>
          <a:solidFill>
            <a:schemeClr val="accent2">
              <a:lumMod val="60000"/>
              <a:lumOff val="4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050"/>
              <a:t>Osakokonaisuus X</a:t>
            </a:r>
          </a:p>
        </p:txBody>
      </p:sp>
      <p:sp>
        <p:nvSpPr>
          <p:cNvPr id="17" name="Rectangle 16">
            <a:extLst>
              <a:ext uri="{FF2B5EF4-FFF2-40B4-BE49-F238E27FC236}">
                <a16:creationId xmlns:a16="http://schemas.microsoft.com/office/drawing/2014/main" id="{FB38A27C-7F4F-42EC-256C-FCB9BB0F9A14}"/>
              </a:ext>
            </a:extLst>
          </p:cNvPr>
          <p:cNvSpPr/>
          <p:nvPr/>
        </p:nvSpPr>
        <p:spPr>
          <a:xfrm>
            <a:off x="6043824" y="1161414"/>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18" name="Rectangle 17">
            <a:extLst>
              <a:ext uri="{FF2B5EF4-FFF2-40B4-BE49-F238E27FC236}">
                <a16:creationId xmlns:a16="http://schemas.microsoft.com/office/drawing/2014/main" id="{F64392CD-350C-6C91-7A70-4155B0C0CDA8}"/>
              </a:ext>
            </a:extLst>
          </p:cNvPr>
          <p:cNvSpPr/>
          <p:nvPr/>
        </p:nvSpPr>
        <p:spPr>
          <a:xfrm>
            <a:off x="7135390" y="116649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19" name="Rectangle 18">
            <a:extLst>
              <a:ext uri="{FF2B5EF4-FFF2-40B4-BE49-F238E27FC236}">
                <a16:creationId xmlns:a16="http://schemas.microsoft.com/office/drawing/2014/main" id="{30306E2D-DCA5-669D-B117-D38462F1F10C}"/>
              </a:ext>
            </a:extLst>
          </p:cNvPr>
          <p:cNvSpPr/>
          <p:nvPr/>
        </p:nvSpPr>
        <p:spPr>
          <a:xfrm>
            <a:off x="6043824" y="1594804"/>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20" name="Rectangle 19">
            <a:extLst>
              <a:ext uri="{FF2B5EF4-FFF2-40B4-BE49-F238E27FC236}">
                <a16:creationId xmlns:a16="http://schemas.microsoft.com/office/drawing/2014/main" id="{161E7D09-349A-F45F-D374-912F4FD4AE50}"/>
              </a:ext>
            </a:extLst>
          </p:cNvPr>
          <p:cNvSpPr/>
          <p:nvPr/>
        </p:nvSpPr>
        <p:spPr>
          <a:xfrm>
            <a:off x="7135390" y="159988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21" name="Rectangle 20">
            <a:extLst>
              <a:ext uri="{FF2B5EF4-FFF2-40B4-BE49-F238E27FC236}">
                <a16:creationId xmlns:a16="http://schemas.microsoft.com/office/drawing/2014/main" id="{F09DDA82-09CA-4C9C-A2EE-9480BABC32DD}"/>
              </a:ext>
            </a:extLst>
          </p:cNvPr>
          <p:cNvSpPr/>
          <p:nvPr/>
        </p:nvSpPr>
        <p:spPr>
          <a:xfrm>
            <a:off x="874394" y="2675252"/>
            <a:ext cx="2263141" cy="1587500"/>
          </a:xfrm>
          <a:prstGeom prst="rect">
            <a:avLst/>
          </a:prstGeom>
          <a:solidFill>
            <a:schemeClr val="accent2">
              <a:lumMod val="60000"/>
              <a:lumOff val="4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050"/>
              <a:t>Osakokonaisuus X</a:t>
            </a:r>
          </a:p>
        </p:txBody>
      </p:sp>
      <p:sp>
        <p:nvSpPr>
          <p:cNvPr id="22" name="Rectangle 21">
            <a:extLst>
              <a:ext uri="{FF2B5EF4-FFF2-40B4-BE49-F238E27FC236}">
                <a16:creationId xmlns:a16="http://schemas.microsoft.com/office/drawing/2014/main" id="{00957AC6-28FF-4A18-8579-5084EA1FC838}"/>
              </a:ext>
            </a:extLst>
          </p:cNvPr>
          <p:cNvSpPr/>
          <p:nvPr/>
        </p:nvSpPr>
        <p:spPr>
          <a:xfrm>
            <a:off x="939165" y="293242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23" name="Rectangle 22">
            <a:extLst>
              <a:ext uri="{FF2B5EF4-FFF2-40B4-BE49-F238E27FC236}">
                <a16:creationId xmlns:a16="http://schemas.microsoft.com/office/drawing/2014/main" id="{EB677030-1793-9E29-C3E1-0374FF9F767A}"/>
              </a:ext>
            </a:extLst>
          </p:cNvPr>
          <p:cNvSpPr/>
          <p:nvPr/>
        </p:nvSpPr>
        <p:spPr>
          <a:xfrm>
            <a:off x="2030731" y="293750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24" name="Rectangle 23">
            <a:extLst>
              <a:ext uri="{FF2B5EF4-FFF2-40B4-BE49-F238E27FC236}">
                <a16:creationId xmlns:a16="http://schemas.microsoft.com/office/drawing/2014/main" id="{BDF33A2D-5886-A9A9-8CD3-B07CBC745E49}"/>
              </a:ext>
            </a:extLst>
          </p:cNvPr>
          <p:cNvSpPr/>
          <p:nvPr/>
        </p:nvSpPr>
        <p:spPr>
          <a:xfrm>
            <a:off x="939165" y="336581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25" name="Rectangle 24">
            <a:extLst>
              <a:ext uri="{FF2B5EF4-FFF2-40B4-BE49-F238E27FC236}">
                <a16:creationId xmlns:a16="http://schemas.microsoft.com/office/drawing/2014/main" id="{7B4D8E19-AB1C-263C-2778-2706CB8A43BA}"/>
              </a:ext>
            </a:extLst>
          </p:cNvPr>
          <p:cNvSpPr/>
          <p:nvPr/>
        </p:nvSpPr>
        <p:spPr>
          <a:xfrm>
            <a:off x="2030731" y="337089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26" name="Rectangle 25">
            <a:extLst>
              <a:ext uri="{FF2B5EF4-FFF2-40B4-BE49-F238E27FC236}">
                <a16:creationId xmlns:a16="http://schemas.microsoft.com/office/drawing/2014/main" id="{4169E37D-6DC0-D0B5-AEB4-6CEB66DD869B}"/>
              </a:ext>
            </a:extLst>
          </p:cNvPr>
          <p:cNvSpPr/>
          <p:nvPr/>
        </p:nvSpPr>
        <p:spPr>
          <a:xfrm>
            <a:off x="3427094" y="2675252"/>
            <a:ext cx="2263141" cy="1587500"/>
          </a:xfrm>
          <a:prstGeom prst="rect">
            <a:avLst/>
          </a:prstGeom>
          <a:solidFill>
            <a:schemeClr val="accent2">
              <a:lumMod val="60000"/>
              <a:lumOff val="4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050"/>
              <a:t>Osakokonaisuus X</a:t>
            </a:r>
          </a:p>
        </p:txBody>
      </p:sp>
      <p:sp>
        <p:nvSpPr>
          <p:cNvPr id="27" name="Rectangle 26">
            <a:extLst>
              <a:ext uri="{FF2B5EF4-FFF2-40B4-BE49-F238E27FC236}">
                <a16:creationId xmlns:a16="http://schemas.microsoft.com/office/drawing/2014/main" id="{47B75663-5E72-6CCC-8A6A-127B8AEF46F3}"/>
              </a:ext>
            </a:extLst>
          </p:cNvPr>
          <p:cNvSpPr/>
          <p:nvPr/>
        </p:nvSpPr>
        <p:spPr>
          <a:xfrm>
            <a:off x="3491865" y="293242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28" name="Rectangle 27">
            <a:extLst>
              <a:ext uri="{FF2B5EF4-FFF2-40B4-BE49-F238E27FC236}">
                <a16:creationId xmlns:a16="http://schemas.microsoft.com/office/drawing/2014/main" id="{A944DB4F-66EA-0599-DA12-F47A0D947225}"/>
              </a:ext>
            </a:extLst>
          </p:cNvPr>
          <p:cNvSpPr/>
          <p:nvPr/>
        </p:nvSpPr>
        <p:spPr>
          <a:xfrm>
            <a:off x="4583431" y="293750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29" name="Rectangle 28">
            <a:extLst>
              <a:ext uri="{FF2B5EF4-FFF2-40B4-BE49-F238E27FC236}">
                <a16:creationId xmlns:a16="http://schemas.microsoft.com/office/drawing/2014/main" id="{695B0ABB-F03C-51AA-A28F-2AD788221E88}"/>
              </a:ext>
            </a:extLst>
          </p:cNvPr>
          <p:cNvSpPr/>
          <p:nvPr/>
        </p:nvSpPr>
        <p:spPr>
          <a:xfrm>
            <a:off x="3491865" y="336581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30" name="Rectangle 29">
            <a:extLst>
              <a:ext uri="{FF2B5EF4-FFF2-40B4-BE49-F238E27FC236}">
                <a16:creationId xmlns:a16="http://schemas.microsoft.com/office/drawing/2014/main" id="{5BAB8BE7-5CD9-FCA8-33E5-53D1F1AA7968}"/>
              </a:ext>
            </a:extLst>
          </p:cNvPr>
          <p:cNvSpPr/>
          <p:nvPr/>
        </p:nvSpPr>
        <p:spPr>
          <a:xfrm>
            <a:off x="4583431" y="337089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31" name="Rectangle 30">
            <a:extLst>
              <a:ext uri="{FF2B5EF4-FFF2-40B4-BE49-F238E27FC236}">
                <a16:creationId xmlns:a16="http://schemas.microsoft.com/office/drawing/2014/main" id="{A7267242-B482-111E-53CB-0A4B0026D8A9}"/>
              </a:ext>
            </a:extLst>
          </p:cNvPr>
          <p:cNvSpPr/>
          <p:nvPr/>
        </p:nvSpPr>
        <p:spPr>
          <a:xfrm>
            <a:off x="5979053" y="2675252"/>
            <a:ext cx="2263141" cy="1587500"/>
          </a:xfrm>
          <a:prstGeom prst="rect">
            <a:avLst/>
          </a:prstGeom>
          <a:solidFill>
            <a:schemeClr val="accent2">
              <a:lumMod val="60000"/>
              <a:lumOff val="4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050"/>
              <a:t>Osakokonaisuus X</a:t>
            </a:r>
          </a:p>
        </p:txBody>
      </p:sp>
      <p:sp>
        <p:nvSpPr>
          <p:cNvPr id="32" name="Rectangle 31">
            <a:extLst>
              <a:ext uri="{FF2B5EF4-FFF2-40B4-BE49-F238E27FC236}">
                <a16:creationId xmlns:a16="http://schemas.microsoft.com/office/drawing/2014/main" id="{644D18C2-4A8B-644D-57BF-53600E1F87CA}"/>
              </a:ext>
            </a:extLst>
          </p:cNvPr>
          <p:cNvSpPr/>
          <p:nvPr/>
        </p:nvSpPr>
        <p:spPr>
          <a:xfrm>
            <a:off x="6043824" y="293242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33" name="Rectangle 32">
            <a:extLst>
              <a:ext uri="{FF2B5EF4-FFF2-40B4-BE49-F238E27FC236}">
                <a16:creationId xmlns:a16="http://schemas.microsoft.com/office/drawing/2014/main" id="{ABCD2F71-9CE3-EA34-BD7D-941B2E2639BB}"/>
              </a:ext>
            </a:extLst>
          </p:cNvPr>
          <p:cNvSpPr/>
          <p:nvPr/>
        </p:nvSpPr>
        <p:spPr>
          <a:xfrm>
            <a:off x="7135390" y="293750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34" name="Rectangle 33">
            <a:extLst>
              <a:ext uri="{FF2B5EF4-FFF2-40B4-BE49-F238E27FC236}">
                <a16:creationId xmlns:a16="http://schemas.microsoft.com/office/drawing/2014/main" id="{DAF068B6-F698-8F10-275F-60A55BB4DC05}"/>
              </a:ext>
            </a:extLst>
          </p:cNvPr>
          <p:cNvSpPr/>
          <p:nvPr/>
        </p:nvSpPr>
        <p:spPr>
          <a:xfrm>
            <a:off x="6043824" y="336581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35" name="Rectangle 34">
            <a:extLst>
              <a:ext uri="{FF2B5EF4-FFF2-40B4-BE49-F238E27FC236}">
                <a16:creationId xmlns:a16="http://schemas.microsoft.com/office/drawing/2014/main" id="{234A540B-11E2-89F8-E859-A20820C6C33A}"/>
              </a:ext>
            </a:extLst>
          </p:cNvPr>
          <p:cNvSpPr/>
          <p:nvPr/>
        </p:nvSpPr>
        <p:spPr>
          <a:xfrm>
            <a:off x="7135390" y="337089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36" name="Rectangle 35">
            <a:extLst>
              <a:ext uri="{FF2B5EF4-FFF2-40B4-BE49-F238E27FC236}">
                <a16:creationId xmlns:a16="http://schemas.microsoft.com/office/drawing/2014/main" id="{9B0DEA57-8D00-579C-2FA1-E4F8EE8B128E}"/>
              </a:ext>
            </a:extLst>
          </p:cNvPr>
          <p:cNvSpPr/>
          <p:nvPr/>
        </p:nvSpPr>
        <p:spPr>
          <a:xfrm>
            <a:off x="939165" y="203327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37" name="Rectangle 36">
            <a:extLst>
              <a:ext uri="{FF2B5EF4-FFF2-40B4-BE49-F238E27FC236}">
                <a16:creationId xmlns:a16="http://schemas.microsoft.com/office/drawing/2014/main" id="{E3FEC397-B3E6-C999-FE10-3038A8B375C1}"/>
              </a:ext>
            </a:extLst>
          </p:cNvPr>
          <p:cNvSpPr/>
          <p:nvPr/>
        </p:nvSpPr>
        <p:spPr>
          <a:xfrm>
            <a:off x="2030731" y="2038352"/>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38" name="Rectangle 37">
            <a:extLst>
              <a:ext uri="{FF2B5EF4-FFF2-40B4-BE49-F238E27FC236}">
                <a16:creationId xmlns:a16="http://schemas.microsoft.com/office/drawing/2014/main" id="{E2E7E45D-B377-38F4-BA3E-FA1C9B2410CF}"/>
              </a:ext>
            </a:extLst>
          </p:cNvPr>
          <p:cNvSpPr/>
          <p:nvPr/>
        </p:nvSpPr>
        <p:spPr>
          <a:xfrm>
            <a:off x="3491865" y="203327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Perhepäivähoito</a:t>
            </a:r>
          </a:p>
        </p:txBody>
      </p:sp>
      <p:sp>
        <p:nvSpPr>
          <p:cNvPr id="39" name="Rectangle 38">
            <a:extLst>
              <a:ext uri="{FF2B5EF4-FFF2-40B4-BE49-F238E27FC236}">
                <a16:creationId xmlns:a16="http://schemas.microsoft.com/office/drawing/2014/main" id="{7E91919B-F6D3-EE4D-F4D3-0A101CABC823}"/>
              </a:ext>
            </a:extLst>
          </p:cNvPr>
          <p:cNvSpPr/>
          <p:nvPr/>
        </p:nvSpPr>
        <p:spPr>
          <a:xfrm>
            <a:off x="4583431" y="2038352"/>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40" name="Rectangle 39">
            <a:extLst>
              <a:ext uri="{FF2B5EF4-FFF2-40B4-BE49-F238E27FC236}">
                <a16:creationId xmlns:a16="http://schemas.microsoft.com/office/drawing/2014/main" id="{DCAB05E2-499D-D52E-B7C9-1D67B63F2591}"/>
              </a:ext>
            </a:extLst>
          </p:cNvPr>
          <p:cNvSpPr/>
          <p:nvPr/>
        </p:nvSpPr>
        <p:spPr>
          <a:xfrm>
            <a:off x="6043824" y="2033273"/>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41" name="Rectangle 40">
            <a:extLst>
              <a:ext uri="{FF2B5EF4-FFF2-40B4-BE49-F238E27FC236}">
                <a16:creationId xmlns:a16="http://schemas.microsoft.com/office/drawing/2014/main" id="{1856902D-EBB6-A0D9-3062-B6E4715C8D9C}"/>
              </a:ext>
            </a:extLst>
          </p:cNvPr>
          <p:cNvSpPr/>
          <p:nvPr/>
        </p:nvSpPr>
        <p:spPr>
          <a:xfrm>
            <a:off x="7135390" y="2038352"/>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48" name="Rectangle 47">
            <a:extLst>
              <a:ext uri="{FF2B5EF4-FFF2-40B4-BE49-F238E27FC236}">
                <a16:creationId xmlns:a16="http://schemas.microsoft.com/office/drawing/2014/main" id="{6412CDD1-281C-42C7-2A5D-E21A6EF8AB69}"/>
              </a:ext>
            </a:extLst>
          </p:cNvPr>
          <p:cNvSpPr/>
          <p:nvPr/>
        </p:nvSpPr>
        <p:spPr>
          <a:xfrm>
            <a:off x="939165" y="380317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49" name="Rectangle 48">
            <a:extLst>
              <a:ext uri="{FF2B5EF4-FFF2-40B4-BE49-F238E27FC236}">
                <a16:creationId xmlns:a16="http://schemas.microsoft.com/office/drawing/2014/main" id="{9AAE03AE-2A2B-4F20-56B0-11385DC7C1EE}"/>
              </a:ext>
            </a:extLst>
          </p:cNvPr>
          <p:cNvSpPr/>
          <p:nvPr/>
        </p:nvSpPr>
        <p:spPr>
          <a:xfrm>
            <a:off x="2030731" y="380825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50" name="Rectangle 49">
            <a:extLst>
              <a:ext uri="{FF2B5EF4-FFF2-40B4-BE49-F238E27FC236}">
                <a16:creationId xmlns:a16="http://schemas.microsoft.com/office/drawing/2014/main" id="{60761B58-9696-90C2-F9A4-979B5812055E}"/>
              </a:ext>
            </a:extLst>
          </p:cNvPr>
          <p:cNvSpPr/>
          <p:nvPr/>
        </p:nvSpPr>
        <p:spPr>
          <a:xfrm>
            <a:off x="3491865" y="380317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51" name="Rectangle 50">
            <a:extLst>
              <a:ext uri="{FF2B5EF4-FFF2-40B4-BE49-F238E27FC236}">
                <a16:creationId xmlns:a16="http://schemas.microsoft.com/office/drawing/2014/main" id="{1975B5C0-E411-3A36-14A0-6624BB39CEB1}"/>
              </a:ext>
            </a:extLst>
          </p:cNvPr>
          <p:cNvSpPr/>
          <p:nvPr/>
        </p:nvSpPr>
        <p:spPr>
          <a:xfrm>
            <a:off x="4583431" y="380825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52" name="Rectangle 51">
            <a:extLst>
              <a:ext uri="{FF2B5EF4-FFF2-40B4-BE49-F238E27FC236}">
                <a16:creationId xmlns:a16="http://schemas.microsoft.com/office/drawing/2014/main" id="{E557D577-4A30-E53D-C076-7410527FC7F2}"/>
              </a:ext>
            </a:extLst>
          </p:cNvPr>
          <p:cNvSpPr/>
          <p:nvPr/>
        </p:nvSpPr>
        <p:spPr>
          <a:xfrm>
            <a:off x="6043824" y="3803176"/>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53" name="Rectangle 52">
            <a:extLst>
              <a:ext uri="{FF2B5EF4-FFF2-40B4-BE49-F238E27FC236}">
                <a16:creationId xmlns:a16="http://schemas.microsoft.com/office/drawing/2014/main" id="{D31DDDD5-5F8A-04D5-C797-A91406575172}"/>
              </a:ext>
            </a:extLst>
          </p:cNvPr>
          <p:cNvSpPr/>
          <p:nvPr/>
        </p:nvSpPr>
        <p:spPr>
          <a:xfrm>
            <a:off x="7135390" y="3808255"/>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56" name="Rectangle 55">
            <a:extLst>
              <a:ext uri="{FF2B5EF4-FFF2-40B4-BE49-F238E27FC236}">
                <a16:creationId xmlns:a16="http://schemas.microsoft.com/office/drawing/2014/main" id="{3C40A83D-C278-196F-7F1C-035C3C8E6985}"/>
              </a:ext>
            </a:extLst>
          </p:cNvPr>
          <p:cNvSpPr/>
          <p:nvPr/>
        </p:nvSpPr>
        <p:spPr>
          <a:xfrm>
            <a:off x="874394" y="4339582"/>
            <a:ext cx="7367800" cy="665597"/>
          </a:xfrm>
          <a:prstGeom prst="rect">
            <a:avLst/>
          </a:prstGeom>
          <a:solidFill>
            <a:schemeClr val="accent2">
              <a:lumMod val="60000"/>
              <a:lumOff val="4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050"/>
              <a:t>Hallinta ja tekniset palvelut</a:t>
            </a:r>
          </a:p>
        </p:txBody>
      </p:sp>
      <p:sp>
        <p:nvSpPr>
          <p:cNvPr id="57" name="Rectangle 56">
            <a:extLst>
              <a:ext uri="{FF2B5EF4-FFF2-40B4-BE49-F238E27FC236}">
                <a16:creationId xmlns:a16="http://schemas.microsoft.com/office/drawing/2014/main" id="{DBCCA58C-20D7-867E-06CF-EA3612DF4827}"/>
              </a:ext>
            </a:extLst>
          </p:cNvPr>
          <p:cNvSpPr/>
          <p:nvPr/>
        </p:nvSpPr>
        <p:spPr>
          <a:xfrm>
            <a:off x="939165" y="4586919"/>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58" name="Rectangle 57">
            <a:extLst>
              <a:ext uri="{FF2B5EF4-FFF2-40B4-BE49-F238E27FC236}">
                <a16:creationId xmlns:a16="http://schemas.microsoft.com/office/drawing/2014/main" id="{BAA39AEA-535A-80D7-C290-4BF212B8FBCE}"/>
              </a:ext>
            </a:extLst>
          </p:cNvPr>
          <p:cNvSpPr/>
          <p:nvPr/>
        </p:nvSpPr>
        <p:spPr>
          <a:xfrm>
            <a:off x="2030731" y="4593798"/>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59" name="Rectangle 58">
            <a:extLst>
              <a:ext uri="{FF2B5EF4-FFF2-40B4-BE49-F238E27FC236}">
                <a16:creationId xmlns:a16="http://schemas.microsoft.com/office/drawing/2014/main" id="{8F0FB13C-068A-C49F-15D6-AAC133F8D532}"/>
              </a:ext>
            </a:extLst>
          </p:cNvPr>
          <p:cNvSpPr/>
          <p:nvPr/>
        </p:nvSpPr>
        <p:spPr>
          <a:xfrm>
            <a:off x="3122297" y="4593798"/>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60" name="Rectangle 59">
            <a:extLst>
              <a:ext uri="{FF2B5EF4-FFF2-40B4-BE49-F238E27FC236}">
                <a16:creationId xmlns:a16="http://schemas.microsoft.com/office/drawing/2014/main" id="{3151D10E-242A-A348-B2AA-31F4FCD74B74}"/>
              </a:ext>
            </a:extLst>
          </p:cNvPr>
          <p:cNvSpPr/>
          <p:nvPr/>
        </p:nvSpPr>
        <p:spPr>
          <a:xfrm>
            <a:off x="4213863" y="4591377"/>
            <a:ext cx="1026795" cy="380048"/>
          </a:xfrm>
          <a:prstGeom prst="rect">
            <a:avLst/>
          </a:prstGeom>
          <a:solidFill>
            <a:schemeClr val="tx2">
              <a:lumMod val="20000"/>
              <a:lumOff val="8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i-FI" sz="900">
                <a:solidFill>
                  <a:schemeClr val="tx1"/>
                </a:solidFill>
              </a:rPr>
              <a:t>&lt;toiminnallisuus&gt;</a:t>
            </a:r>
          </a:p>
        </p:txBody>
      </p:sp>
      <p:sp>
        <p:nvSpPr>
          <p:cNvPr id="61" name="Rectangle 60">
            <a:extLst>
              <a:ext uri="{FF2B5EF4-FFF2-40B4-BE49-F238E27FC236}">
                <a16:creationId xmlns:a16="http://schemas.microsoft.com/office/drawing/2014/main" id="{82AD805F-AB18-D55E-C912-F5824D6BF3DC}"/>
              </a:ext>
            </a:extLst>
          </p:cNvPr>
          <p:cNvSpPr/>
          <p:nvPr/>
        </p:nvSpPr>
        <p:spPr>
          <a:xfrm rot="21297019">
            <a:off x="6566239" y="4089987"/>
            <a:ext cx="2228850" cy="672557"/>
          </a:xfrm>
          <a:prstGeom prst="rect">
            <a:avLst/>
          </a:prstGeom>
          <a:solidFill>
            <a:srgbClr val="C00000"/>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a:t>Muokatkaa tarpeen mukaan</a:t>
            </a:r>
          </a:p>
        </p:txBody>
      </p:sp>
    </p:spTree>
    <p:extLst>
      <p:ext uri="{BB962C8B-B14F-4D97-AF65-F5344CB8AC3E}">
        <p14:creationId xmlns:p14="http://schemas.microsoft.com/office/powerpoint/2010/main" val="39150713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EA24F04-36CC-95B8-4348-EE37E2580F98}"/>
              </a:ext>
            </a:extLst>
          </p:cNvPr>
          <p:cNvSpPr>
            <a:spLocks noGrp="1"/>
          </p:cNvSpPr>
          <p:nvPr>
            <p:ph type="sldNum" sz="quarter" idx="12"/>
          </p:nvPr>
        </p:nvSpPr>
        <p:spPr/>
        <p:txBody>
          <a:bodyPr/>
          <a:lstStyle/>
          <a:p>
            <a:fld id="{DDE9422E-AB18-498F-A7FF-179425C9812D}" type="slidenum">
              <a:rPr lang="fi-FI" smtClean="0"/>
              <a:pPr/>
              <a:t>21</a:t>
            </a:fld>
            <a:endParaRPr lang="fi-FI"/>
          </a:p>
        </p:txBody>
      </p:sp>
      <p:sp>
        <p:nvSpPr>
          <p:cNvPr id="4" name="Title 3">
            <a:extLst>
              <a:ext uri="{FF2B5EF4-FFF2-40B4-BE49-F238E27FC236}">
                <a16:creationId xmlns:a16="http://schemas.microsoft.com/office/drawing/2014/main" id="{939CDC14-DD85-7EBA-0162-FA3B77A734D7}"/>
              </a:ext>
            </a:extLst>
          </p:cNvPr>
          <p:cNvSpPr>
            <a:spLocks noGrp="1"/>
          </p:cNvSpPr>
          <p:nvPr>
            <p:ph type="title"/>
          </p:nvPr>
        </p:nvSpPr>
        <p:spPr>
          <a:xfrm>
            <a:off x="141249" y="120655"/>
            <a:ext cx="8868936" cy="586281"/>
          </a:xfrm>
        </p:spPr>
        <p:txBody>
          <a:bodyPr>
            <a:noAutofit/>
          </a:bodyPr>
          <a:lstStyle/>
          <a:p>
            <a:pPr algn="ctr"/>
            <a:r>
              <a:rPr lang="fi-FI" sz="2000" dirty="0">
                <a:solidFill>
                  <a:schemeClr val="accent2">
                    <a:lumMod val="50000"/>
                  </a:schemeClr>
                </a:solidFill>
              </a:rPr>
              <a:t>Esimerkki: Varhaiskasvatusjärjestelmän toiminnallisuuskartta</a:t>
            </a:r>
          </a:p>
        </p:txBody>
      </p:sp>
      <p:pic>
        <p:nvPicPr>
          <p:cNvPr id="83" name="Picture 82">
            <a:extLst>
              <a:ext uri="{FF2B5EF4-FFF2-40B4-BE49-F238E27FC236}">
                <a16:creationId xmlns:a16="http://schemas.microsoft.com/office/drawing/2014/main" id="{A4BA4FF5-FDCE-8450-3F50-F18EE882E212}"/>
              </a:ext>
            </a:extLst>
          </p:cNvPr>
          <p:cNvPicPr>
            <a:picLocks noChangeAspect="1"/>
          </p:cNvPicPr>
          <p:nvPr/>
        </p:nvPicPr>
        <p:blipFill>
          <a:blip r:embed="rId2"/>
          <a:stretch>
            <a:fillRect/>
          </a:stretch>
        </p:blipFill>
        <p:spPr>
          <a:xfrm>
            <a:off x="1673629" y="706936"/>
            <a:ext cx="5539520" cy="4412544"/>
          </a:xfrm>
          <a:prstGeom prst="rect">
            <a:avLst/>
          </a:prstGeom>
        </p:spPr>
      </p:pic>
      <p:sp>
        <p:nvSpPr>
          <p:cNvPr id="84" name="Rectangle: Rounded Corners 83">
            <a:extLst>
              <a:ext uri="{FF2B5EF4-FFF2-40B4-BE49-F238E27FC236}">
                <a16:creationId xmlns:a16="http://schemas.microsoft.com/office/drawing/2014/main" id="{E83D5E43-5679-6AA9-E709-0067F56C87CC}"/>
              </a:ext>
            </a:extLst>
          </p:cNvPr>
          <p:cNvSpPr/>
          <p:nvPr/>
        </p:nvSpPr>
        <p:spPr>
          <a:xfrm rot="21091158">
            <a:off x="6520259" y="2736606"/>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6290206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3C1AB65-AFDE-4F10-A5FE-59BACBFD98A9}"/>
              </a:ext>
            </a:extLst>
          </p:cNvPr>
          <p:cNvSpPr>
            <a:spLocks noGrp="1"/>
          </p:cNvSpPr>
          <p:nvPr>
            <p:ph type="title"/>
          </p:nvPr>
        </p:nvSpPr>
        <p:spPr>
          <a:xfrm>
            <a:off x="118945" y="108381"/>
            <a:ext cx="8883805" cy="621540"/>
          </a:xfrm>
        </p:spPr>
        <p:txBody>
          <a:bodyPr>
            <a:normAutofit/>
          </a:bodyPr>
          <a:lstStyle/>
          <a:p>
            <a:pPr algn="ctr"/>
            <a:r>
              <a:rPr lang="fi-FI" sz="2000" dirty="0">
                <a:solidFill>
                  <a:schemeClr val="accent2">
                    <a:lumMod val="50000"/>
                  </a:schemeClr>
                </a:solidFill>
              </a:rPr>
              <a:t>Esimerkki: Kuntatietojärjestelmän toiminnallisuuskartta</a:t>
            </a:r>
          </a:p>
        </p:txBody>
      </p:sp>
      <p:sp>
        <p:nvSpPr>
          <p:cNvPr id="2" name="Rectangle 1">
            <a:extLst>
              <a:ext uri="{FF2B5EF4-FFF2-40B4-BE49-F238E27FC236}">
                <a16:creationId xmlns:a16="http://schemas.microsoft.com/office/drawing/2014/main" id="{BE717FA3-98BA-403B-956F-9FB57B94C919}"/>
              </a:ext>
            </a:extLst>
          </p:cNvPr>
          <p:cNvSpPr/>
          <p:nvPr/>
        </p:nvSpPr>
        <p:spPr>
          <a:xfrm>
            <a:off x="1188417" y="663437"/>
            <a:ext cx="6376165" cy="4423622"/>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6" name="Rectangle 5">
            <a:extLst>
              <a:ext uri="{FF2B5EF4-FFF2-40B4-BE49-F238E27FC236}">
                <a16:creationId xmlns:a16="http://schemas.microsoft.com/office/drawing/2014/main" id="{F2B25BDB-2B64-4D50-9C9E-0A174FF7112E}"/>
              </a:ext>
            </a:extLst>
          </p:cNvPr>
          <p:cNvSpPr/>
          <p:nvPr/>
        </p:nvSpPr>
        <p:spPr>
          <a:xfrm>
            <a:off x="2927752" y="445480"/>
            <a:ext cx="3288495" cy="2040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a:solidFill>
                  <a:schemeClr val="tx1"/>
                </a:solidFill>
              </a:rPr>
              <a:t>Kuntatietojärjestelmän ydintoiminnallisuudet</a:t>
            </a:r>
          </a:p>
        </p:txBody>
      </p:sp>
      <p:sp>
        <p:nvSpPr>
          <p:cNvPr id="8" name="Rectangle 7">
            <a:extLst>
              <a:ext uri="{FF2B5EF4-FFF2-40B4-BE49-F238E27FC236}">
                <a16:creationId xmlns:a16="http://schemas.microsoft.com/office/drawing/2014/main" id="{9E17A26B-72A9-4EFD-A542-22BE8C966F9E}"/>
              </a:ext>
            </a:extLst>
          </p:cNvPr>
          <p:cNvSpPr/>
          <p:nvPr/>
        </p:nvSpPr>
        <p:spPr>
          <a:xfrm>
            <a:off x="1238741" y="856402"/>
            <a:ext cx="1556104" cy="1143972"/>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9" name="Rectangle 8">
            <a:extLst>
              <a:ext uri="{FF2B5EF4-FFF2-40B4-BE49-F238E27FC236}">
                <a16:creationId xmlns:a16="http://schemas.microsoft.com/office/drawing/2014/main" id="{4FC7AF43-8FA8-4C4E-8AAC-1655DEFEB09B}"/>
              </a:ext>
            </a:extLst>
          </p:cNvPr>
          <p:cNvSpPr/>
          <p:nvPr/>
        </p:nvSpPr>
        <p:spPr>
          <a:xfrm>
            <a:off x="1238742" y="698062"/>
            <a:ext cx="1561110" cy="158339"/>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Käyttöliittymäpalvelut</a:t>
            </a:r>
          </a:p>
        </p:txBody>
      </p:sp>
      <p:sp>
        <p:nvSpPr>
          <p:cNvPr id="11" name="Rectangle: Rounded Corners 10">
            <a:extLst>
              <a:ext uri="{FF2B5EF4-FFF2-40B4-BE49-F238E27FC236}">
                <a16:creationId xmlns:a16="http://schemas.microsoft.com/office/drawing/2014/main" id="{42012336-E5EF-4382-B7B8-69E791E9B0DF}"/>
              </a:ext>
            </a:extLst>
          </p:cNvPr>
          <p:cNvSpPr/>
          <p:nvPr/>
        </p:nvSpPr>
        <p:spPr>
          <a:xfrm>
            <a:off x="1259785" y="876928"/>
            <a:ext cx="1516653" cy="202673"/>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Kuntatietojärjestelmän pääkäyttöliittymä (sisäinen)</a:t>
            </a:r>
          </a:p>
        </p:txBody>
      </p:sp>
      <p:sp>
        <p:nvSpPr>
          <p:cNvPr id="12" name="Rectangle 11">
            <a:extLst>
              <a:ext uri="{FF2B5EF4-FFF2-40B4-BE49-F238E27FC236}">
                <a16:creationId xmlns:a16="http://schemas.microsoft.com/office/drawing/2014/main" id="{03F37EC1-B239-4702-A96B-9966933740FC}"/>
              </a:ext>
            </a:extLst>
          </p:cNvPr>
          <p:cNvSpPr/>
          <p:nvPr/>
        </p:nvSpPr>
        <p:spPr>
          <a:xfrm>
            <a:off x="2845167" y="856402"/>
            <a:ext cx="1245050" cy="387521"/>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13" name="Rectangle 12">
            <a:extLst>
              <a:ext uri="{FF2B5EF4-FFF2-40B4-BE49-F238E27FC236}">
                <a16:creationId xmlns:a16="http://schemas.microsoft.com/office/drawing/2014/main" id="{6323243A-AC88-4A09-9F61-3FD51B257C2F}"/>
              </a:ext>
            </a:extLst>
          </p:cNvPr>
          <p:cNvSpPr/>
          <p:nvPr/>
        </p:nvSpPr>
        <p:spPr>
          <a:xfrm>
            <a:off x="2845167" y="690354"/>
            <a:ext cx="1245050" cy="168442"/>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75" b="1">
                <a:solidFill>
                  <a:schemeClr val="bg1"/>
                </a:solidFill>
              </a:rPr>
              <a:t>Katu- ja viheralueiden hallinta</a:t>
            </a:r>
          </a:p>
        </p:txBody>
      </p:sp>
      <p:sp>
        <p:nvSpPr>
          <p:cNvPr id="14" name="Rectangle: Rounded Corners 13">
            <a:extLst>
              <a:ext uri="{FF2B5EF4-FFF2-40B4-BE49-F238E27FC236}">
                <a16:creationId xmlns:a16="http://schemas.microsoft.com/office/drawing/2014/main" id="{D21F4AAF-4A16-40F2-B520-813261CDAFE7}"/>
              </a:ext>
            </a:extLst>
          </p:cNvPr>
          <p:cNvSpPr/>
          <p:nvPr/>
        </p:nvSpPr>
        <p:spPr>
          <a:xfrm>
            <a:off x="2868582" y="902129"/>
            <a:ext cx="1204652" cy="31177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Katu- ja viheralueisiin liittyvän geometriatiedon muokkaus ja hallinta</a:t>
            </a:r>
          </a:p>
        </p:txBody>
      </p:sp>
      <p:sp>
        <p:nvSpPr>
          <p:cNvPr id="16" name="Rectangle 15">
            <a:extLst>
              <a:ext uri="{FF2B5EF4-FFF2-40B4-BE49-F238E27FC236}">
                <a16:creationId xmlns:a16="http://schemas.microsoft.com/office/drawing/2014/main" id="{34792CAB-D1C8-49C5-9B1E-31ECE7C924F6}"/>
              </a:ext>
            </a:extLst>
          </p:cNvPr>
          <p:cNvSpPr/>
          <p:nvPr/>
        </p:nvSpPr>
        <p:spPr>
          <a:xfrm>
            <a:off x="4166977" y="856402"/>
            <a:ext cx="1447771" cy="732824"/>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17" name="Rectangle 16">
            <a:extLst>
              <a:ext uri="{FF2B5EF4-FFF2-40B4-BE49-F238E27FC236}">
                <a16:creationId xmlns:a16="http://schemas.microsoft.com/office/drawing/2014/main" id="{0198E684-BC5D-48B2-AFCE-4BB8A9CD21C6}"/>
              </a:ext>
            </a:extLst>
          </p:cNvPr>
          <p:cNvSpPr/>
          <p:nvPr/>
        </p:nvSpPr>
        <p:spPr>
          <a:xfrm>
            <a:off x="4166978" y="690354"/>
            <a:ext cx="1447769" cy="166048"/>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Maaomaisuuden hallinta</a:t>
            </a:r>
          </a:p>
        </p:txBody>
      </p:sp>
      <p:sp>
        <p:nvSpPr>
          <p:cNvPr id="18" name="Rectangle: Rounded Corners 17">
            <a:extLst>
              <a:ext uri="{FF2B5EF4-FFF2-40B4-BE49-F238E27FC236}">
                <a16:creationId xmlns:a16="http://schemas.microsoft.com/office/drawing/2014/main" id="{663EC25A-C467-49A9-BC88-C2A708A3BC04}"/>
              </a:ext>
            </a:extLst>
          </p:cNvPr>
          <p:cNvSpPr/>
          <p:nvPr/>
        </p:nvSpPr>
        <p:spPr>
          <a:xfrm>
            <a:off x="4172765" y="870300"/>
            <a:ext cx="1427752" cy="31177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Maaomaisuuteen liittyvän geometriatiedon muokkaus &amp; hallinta</a:t>
            </a:r>
          </a:p>
        </p:txBody>
      </p:sp>
      <p:sp>
        <p:nvSpPr>
          <p:cNvPr id="19" name="Rectangle: Rounded Corners 18">
            <a:extLst>
              <a:ext uri="{FF2B5EF4-FFF2-40B4-BE49-F238E27FC236}">
                <a16:creationId xmlns:a16="http://schemas.microsoft.com/office/drawing/2014/main" id="{5BB81937-B132-4A96-9642-5990804513CB}"/>
              </a:ext>
            </a:extLst>
          </p:cNvPr>
          <p:cNvSpPr/>
          <p:nvPr/>
        </p:nvSpPr>
        <p:spPr>
          <a:xfrm>
            <a:off x="4172766" y="1198618"/>
            <a:ext cx="1427751" cy="208470"/>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Kiinteistökauppatietojen hallinta &amp; ylläpito ja kauppahintatilastointi</a:t>
            </a:r>
          </a:p>
        </p:txBody>
      </p:sp>
      <p:sp>
        <p:nvSpPr>
          <p:cNvPr id="20" name="Rectangle 19">
            <a:extLst>
              <a:ext uri="{FF2B5EF4-FFF2-40B4-BE49-F238E27FC236}">
                <a16:creationId xmlns:a16="http://schemas.microsoft.com/office/drawing/2014/main" id="{1A34F7FD-4132-4959-AB86-EC3AAA497599}"/>
              </a:ext>
            </a:extLst>
          </p:cNvPr>
          <p:cNvSpPr/>
          <p:nvPr/>
        </p:nvSpPr>
        <p:spPr>
          <a:xfrm>
            <a:off x="1238743" y="2083730"/>
            <a:ext cx="1556103" cy="1172099"/>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21" name="Rectangle 20">
            <a:extLst>
              <a:ext uri="{FF2B5EF4-FFF2-40B4-BE49-F238E27FC236}">
                <a16:creationId xmlns:a16="http://schemas.microsoft.com/office/drawing/2014/main" id="{A2DBFEA4-4CA8-498B-B57B-C02CB9831683}"/>
              </a:ext>
            </a:extLst>
          </p:cNvPr>
          <p:cNvSpPr/>
          <p:nvPr/>
        </p:nvSpPr>
        <p:spPr>
          <a:xfrm>
            <a:off x="1238742" y="2085078"/>
            <a:ext cx="1556103" cy="166048"/>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Kiinteistönmuodostus</a:t>
            </a:r>
          </a:p>
        </p:txBody>
      </p:sp>
      <p:sp>
        <p:nvSpPr>
          <p:cNvPr id="22" name="Rectangle: Rounded Corners 21">
            <a:extLst>
              <a:ext uri="{FF2B5EF4-FFF2-40B4-BE49-F238E27FC236}">
                <a16:creationId xmlns:a16="http://schemas.microsoft.com/office/drawing/2014/main" id="{5A08DF63-8A36-420F-A6B1-A591CD5FCABB}"/>
              </a:ext>
            </a:extLst>
          </p:cNvPr>
          <p:cNvSpPr/>
          <p:nvPr/>
        </p:nvSpPr>
        <p:spPr>
          <a:xfrm>
            <a:off x="1259785" y="2271450"/>
            <a:ext cx="1508788" cy="187255"/>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dirty="0">
                <a:solidFill>
                  <a:schemeClr val="accent2">
                    <a:lumMod val="50000"/>
                  </a:schemeClr>
                </a:solidFill>
              </a:rPr>
              <a:t>Kiinteistönmuodostukseen liittyvien geometriatietojen muokkaus ja hallinta</a:t>
            </a:r>
          </a:p>
        </p:txBody>
      </p:sp>
      <p:sp>
        <p:nvSpPr>
          <p:cNvPr id="23" name="Rectangle: Rounded Corners 22">
            <a:extLst>
              <a:ext uri="{FF2B5EF4-FFF2-40B4-BE49-F238E27FC236}">
                <a16:creationId xmlns:a16="http://schemas.microsoft.com/office/drawing/2014/main" id="{3B06C59F-2A11-44AB-9490-F874682734AA}"/>
              </a:ext>
            </a:extLst>
          </p:cNvPr>
          <p:cNvSpPr/>
          <p:nvPr/>
        </p:nvSpPr>
        <p:spPr>
          <a:xfrm>
            <a:off x="1259785" y="2855958"/>
            <a:ext cx="1508787" cy="231489"/>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Kiinteistötietojärjestelmän tiedonsiirron hallinta</a:t>
            </a:r>
          </a:p>
        </p:txBody>
      </p:sp>
      <p:sp>
        <p:nvSpPr>
          <p:cNvPr id="24" name="Rectangle 23">
            <a:extLst>
              <a:ext uri="{FF2B5EF4-FFF2-40B4-BE49-F238E27FC236}">
                <a16:creationId xmlns:a16="http://schemas.microsoft.com/office/drawing/2014/main" id="{10EF8223-628B-41BA-8717-0EED704C72B2}"/>
              </a:ext>
            </a:extLst>
          </p:cNvPr>
          <p:cNvSpPr/>
          <p:nvPr/>
        </p:nvSpPr>
        <p:spPr>
          <a:xfrm>
            <a:off x="2845169" y="1646432"/>
            <a:ext cx="2769577" cy="932057"/>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25" name="Rectangle 24">
            <a:extLst>
              <a:ext uri="{FF2B5EF4-FFF2-40B4-BE49-F238E27FC236}">
                <a16:creationId xmlns:a16="http://schemas.microsoft.com/office/drawing/2014/main" id="{45401E48-E2BF-473A-8393-67CBEB69D161}"/>
              </a:ext>
            </a:extLst>
          </p:cNvPr>
          <p:cNvSpPr/>
          <p:nvPr/>
        </p:nvSpPr>
        <p:spPr>
          <a:xfrm>
            <a:off x="2845169" y="1643530"/>
            <a:ext cx="2769576" cy="168951"/>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Kaavarekisterin ja kaavaindeksin ylläpito</a:t>
            </a:r>
          </a:p>
        </p:txBody>
      </p:sp>
      <p:sp>
        <p:nvSpPr>
          <p:cNvPr id="26" name="Rectangle: Rounded Corners 25">
            <a:extLst>
              <a:ext uri="{FF2B5EF4-FFF2-40B4-BE49-F238E27FC236}">
                <a16:creationId xmlns:a16="http://schemas.microsoft.com/office/drawing/2014/main" id="{FFCEC8EE-E909-41B7-A403-7372CE0E7315}"/>
              </a:ext>
            </a:extLst>
          </p:cNvPr>
          <p:cNvSpPr/>
          <p:nvPr/>
        </p:nvSpPr>
        <p:spPr>
          <a:xfrm>
            <a:off x="2889860" y="1837046"/>
            <a:ext cx="1303020" cy="205740"/>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fi-FI" sz="600">
                <a:solidFill>
                  <a:schemeClr val="accent2">
                    <a:lumMod val="50000"/>
                  </a:schemeClr>
                </a:solidFill>
              </a:rPr>
              <a:t>Kaavoihin liittyvien geometriatietojen ja rekistereiden hallinta ja muokkaus</a:t>
            </a:r>
          </a:p>
        </p:txBody>
      </p:sp>
      <p:sp>
        <p:nvSpPr>
          <p:cNvPr id="27" name="Rectangle: Rounded Corners 26">
            <a:extLst>
              <a:ext uri="{FF2B5EF4-FFF2-40B4-BE49-F238E27FC236}">
                <a16:creationId xmlns:a16="http://schemas.microsoft.com/office/drawing/2014/main" id="{42CF73EE-F6F2-47F5-9889-C3F15AC9D6DC}"/>
              </a:ext>
            </a:extLst>
          </p:cNvPr>
          <p:cNvSpPr/>
          <p:nvPr/>
        </p:nvSpPr>
        <p:spPr>
          <a:xfrm>
            <a:off x="2889860" y="2065444"/>
            <a:ext cx="1303020" cy="120401"/>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Alueelliset rakennuskiellot</a:t>
            </a:r>
          </a:p>
        </p:txBody>
      </p:sp>
      <p:sp>
        <p:nvSpPr>
          <p:cNvPr id="30" name="Rectangle: Rounded Corners 29">
            <a:extLst>
              <a:ext uri="{FF2B5EF4-FFF2-40B4-BE49-F238E27FC236}">
                <a16:creationId xmlns:a16="http://schemas.microsoft.com/office/drawing/2014/main" id="{01B559AB-3005-494E-906B-8497AE8FA395}"/>
              </a:ext>
            </a:extLst>
          </p:cNvPr>
          <p:cNvSpPr/>
          <p:nvPr/>
        </p:nvSpPr>
        <p:spPr>
          <a:xfrm>
            <a:off x="2889860" y="2210274"/>
            <a:ext cx="1303020" cy="172092"/>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Uuden kaavan lisääminen kaavarekisteriin</a:t>
            </a:r>
          </a:p>
        </p:txBody>
      </p:sp>
      <p:sp>
        <p:nvSpPr>
          <p:cNvPr id="31" name="Rectangle: Rounded Corners 30">
            <a:extLst>
              <a:ext uri="{FF2B5EF4-FFF2-40B4-BE49-F238E27FC236}">
                <a16:creationId xmlns:a16="http://schemas.microsoft.com/office/drawing/2014/main" id="{42640799-3FC3-4BC7-99CF-39E847325DD7}"/>
              </a:ext>
            </a:extLst>
          </p:cNvPr>
          <p:cNvSpPr/>
          <p:nvPr/>
        </p:nvSpPr>
        <p:spPr>
          <a:xfrm>
            <a:off x="4235130" y="2226158"/>
            <a:ext cx="1365386" cy="132234"/>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Osallisten poiminta</a:t>
            </a:r>
          </a:p>
        </p:txBody>
      </p:sp>
      <p:sp>
        <p:nvSpPr>
          <p:cNvPr id="35" name="Rectangle 34">
            <a:extLst>
              <a:ext uri="{FF2B5EF4-FFF2-40B4-BE49-F238E27FC236}">
                <a16:creationId xmlns:a16="http://schemas.microsoft.com/office/drawing/2014/main" id="{D0EE8AC1-4A8E-4726-81E8-B19763BF65F7}"/>
              </a:ext>
            </a:extLst>
          </p:cNvPr>
          <p:cNvSpPr/>
          <p:nvPr/>
        </p:nvSpPr>
        <p:spPr>
          <a:xfrm>
            <a:off x="1238742" y="3387613"/>
            <a:ext cx="2919071" cy="588047"/>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36" name="Rectangle 35">
            <a:extLst>
              <a:ext uri="{FF2B5EF4-FFF2-40B4-BE49-F238E27FC236}">
                <a16:creationId xmlns:a16="http://schemas.microsoft.com/office/drawing/2014/main" id="{84C01601-2397-4DC5-8F1F-76910410DF82}"/>
              </a:ext>
            </a:extLst>
          </p:cNvPr>
          <p:cNvSpPr/>
          <p:nvPr/>
        </p:nvSpPr>
        <p:spPr>
          <a:xfrm>
            <a:off x="1238741" y="3388961"/>
            <a:ext cx="2919071" cy="166048"/>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Paikkatietoaineiston ylläpito ja analysointi</a:t>
            </a:r>
          </a:p>
        </p:txBody>
      </p:sp>
      <p:sp>
        <p:nvSpPr>
          <p:cNvPr id="37" name="Rectangle: Rounded Corners 36">
            <a:extLst>
              <a:ext uri="{FF2B5EF4-FFF2-40B4-BE49-F238E27FC236}">
                <a16:creationId xmlns:a16="http://schemas.microsoft.com/office/drawing/2014/main" id="{A57DE4D5-4A39-47B9-BC72-A808311B5B91}"/>
              </a:ext>
            </a:extLst>
          </p:cNvPr>
          <p:cNvSpPr/>
          <p:nvPr/>
        </p:nvSpPr>
        <p:spPr>
          <a:xfrm>
            <a:off x="1252547" y="3589800"/>
            <a:ext cx="1523891" cy="18840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3D-kaupunkimallin ja kantakartan ylläpito</a:t>
            </a:r>
          </a:p>
        </p:txBody>
      </p:sp>
      <p:sp>
        <p:nvSpPr>
          <p:cNvPr id="38" name="Rectangle: Rounded Corners 37">
            <a:extLst>
              <a:ext uri="{FF2B5EF4-FFF2-40B4-BE49-F238E27FC236}">
                <a16:creationId xmlns:a16="http://schemas.microsoft.com/office/drawing/2014/main" id="{B940FE9F-366E-4868-AC53-4C5E30EBB43D}"/>
              </a:ext>
            </a:extLst>
          </p:cNvPr>
          <p:cNvSpPr/>
          <p:nvPr/>
        </p:nvSpPr>
        <p:spPr>
          <a:xfrm>
            <a:off x="1236800" y="3797932"/>
            <a:ext cx="1539636" cy="135850"/>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Muiden paikkatietoaineistojen ylläpito</a:t>
            </a:r>
          </a:p>
        </p:txBody>
      </p:sp>
      <p:sp>
        <p:nvSpPr>
          <p:cNvPr id="41" name="Rectangle: Rounded Corners 40">
            <a:extLst>
              <a:ext uri="{FF2B5EF4-FFF2-40B4-BE49-F238E27FC236}">
                <a16:creationId xmlns:a16="http://schemas.microsoft.com/office/drawing/2014/main" id="{93A67FC4-02C0-4878-BFEA-8373C5DD7986}"/>
              </a:ext>
            </a:extLst>
          </p:cNvPr>
          <p:cNvSpPr/>
          <p:nvPr/>
        </p:nvSpPr>
        <p:spPr>
          <a:xfrm>
            <a:off x="2799852" y="3595540"/>
            <a:ext cx="1223305" cy="17835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Paikkatietoanalyysin määrittely ja toteutus</a:t>
            </a:r>
          </a:p>
        </p:txBody>
      </p:sp>
      <p:sp>
        <p:nvSpPr>
          <p:cNvPr id="43" name="Rectangle 42">
            <a:extLst>
              <a:ext uri="{FF2B5EF4-FFF2-40B4-BE49-F238E27FC236}">
                <a16:creationId xmlns:a16="http://schemas.microsoft.com/office/drawing/2014/main" id="{030FF8A3-B158-489E-A0C9-9574D5752CA4}"/>
              </a:ext>
            </a:extLst>
          </p:cNvPr>
          <p:cNvSpPr/>
          <p:nvPr/>
        </p:nvSpPr>
        <p:spPr>
          <a:xfrm>
            <a:off x="1238741" y="4016357"/>
            <a:ext cx="1556103" cy="451797"/>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44" name="Rectangle 43">
            <a:extLst>
              <a:ext uri="{FF2B5EF4-FFF2-40B4-BE49-F238E27FC236}">
                <a16:creationId xmlns:a16="http://schemas.microsoft.com/office/drawing/2014/main" id="{211C62E7-DDAA-4440-B296-D7D3B8A76295}"/>
              </a:ext>
            </a:extLst>
          </p:cNvPr>
          <p:cNvSpPr/>
          <p:nvPr/>
        </p:nvSpPr>
        <p:spPr>
          <a:xfrm>
            <a:off x="1238740" y="4017705"/>
            <a:ext cx="1556103" cy="166048"/>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Asiakaspalaute</a:t>
            </a:r>
          </a:p>
        </p:txBody>
      </p:sp>
      <p:sp>
        <p:nvSpPr>
          <p:cNvPr id="46" name="Rectangle: Rounded Corners 45">
            <a:extLst>
              <a:ext uri="{FF2B5EF4-FFF2-40B4-BE49-F238E27FC236}">
                <a16:creationId xmlns:a16="http://schemas.microsoft.com/office/drawing/2014/main" id="{3B441839-431C-4D7B-88C5-44F4559FD91B}"/>
              </a:ext>
            </a:extLst>
          </p:cNvPr>
          <p:cNvSpPr/>
          <p:nvPr/>
        </p:nvSpPr>
        <p:spPr>
          <a:xfrm>
            <a:off x="1309474" y="4211602"/>
            <a:ext cx="1414639" cy="231489"/>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Palautteen käsittely</a:t>
            </a:r>
          </a:p>
        </p:txBody>
      </p:sp>
      <p:sp>
        <p:nvSpPr>
          <p:cNvPr id="47" name="Rectangle 46">
            <a:extLst>
              <a:ext uri="{FF2B5EF4-FFF2-40B4-BE49-F238E27FC236}">
                <a16:creationId xmlns:a16="http://schemas.microsoft.com/office/drawing/2014/main" id="{2EF8AB8A-EFDC-4FF3-9521-F6655A8099F7}"/>
              </a:ext>
            </a:extLst>
          </p:cNvPr>
          <p:cNvSpPr/>
          <p:nvPr/>
        </p:nvSpPr>
        <p:spPr>
          <a:xfrm>
            <a:off x="2845167" y="4019162"/>
            <a:ext cx="2769577" cy="950399"/>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48" name="Rectangle 47">
            <a:extLst>
              <a:ext uri="{FF2B5EF4-FFF2-40B4-BE49-F238E27FC236}">
                <a16:creationId xmlns:a16="http://schemas.microsoft.com/office/drawing/2014/main" id="{270921E0-ADD9-4EA4-B1A5-703005A119A4}"/>
              </a:ext>
            </a:extLst>
          </p:cNvPr>
          <p:cNvSpPr/>
          <p:nvPr/>
        </p:nvSpPr>
        <p:spPr>
          <a:xfrm>
            <a:off x="2845167" y="4016259"/>
            <a:ext cx="2769576" cy="168951"/>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Rakennusluvitus ja -valvonta</a:t>
            </a:r>
          </a:p>
        </p:txBody>
      </p:sp>
      <p:sp>
        <p:nvSpPr>
          <p:cNvPr id="49" name="Rectangle: Rounded Corners 48">
            <a:extLst>
              <a:ext uri="{FF2B5EF4-FFF2-40B4-BE49-F238E27FC236}">
                <a16:creationId xmlns:a16="http://schemas.microsoft.com/office/drawing/2014/main" id="{AE94EA87-7370-4D2F-B1D4-5770EC82FA17}"/>
              </a:ext>
            </a:extLst>
          </p:cNvPr>
          <p:cNvSpPr/>
          <p:nvPr/>
        </p:nvSpPr>
        <p:spPr>
          <a:xfrm>
            <a:off x="2915899" y="4221349"/>
            <a:ext cx="2651528" cy="259172"/>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fi-FI" sz="600">
                <a:solidFill>
                  <a:schemeClr val="accent2">
                    <a:lumMod val="50000"/>
                  </a:schemeClr>
                </a:solidFill>
              </a:rPr>
              <a:t>Rakennuksiin ja huoneistoihin sekä valvontaan liittyvän geometriatiedon muokkaus ja hallinta</a:t>
            </a:r>
          </a:p>
        </p:txBody>
      </p:sp>
      <p:sp>
        <p:nvSpPr>
          <p:cNvPr id="54" name="Rectangle: Rounded Corners 53">
            <a:extLst>
              <a:ext uri="{FF2B5EF4-FFF2-40B4-BE49-F238E27FC236}">
                <a16:creationId xmlns:a16="http://schemas.microsoft.com/office/drawing/2014/main" id="{F70B82BE-9BF2-4331-9CB6-8FF49E2ACB0C}"/>
              </a:ext>
            </a:extLst>
          </p:cNvPr>
          <p:cNvSpPr/>
          <p:nvPr/>
        </p:nvSpPr>
        <p:spPr>
          <a:xfrm>
            <a:off x="2915899" y="4665663"/>
            <a:ext cx="1303020" cy="242255"/>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Rakennuspaikan nykytilatiedon esittäminen</a:t>
            </a:r>
          </a:p>
        </p:txBody>
      </p:sp>
      <p:sp>
        <p:nvSpPr>
          <p:cNvPr id="56" name="Rectangle: Rounded Corners 55">
            <a:extLst>
              <a:ext uri="{FF2B5EF4-FFF2-40B4-BE49-F238E27FC236}">
                <a16:creationId xmlns:a16="http://schemas.microsoft.com/office/drawing/2014/main" id="{B8E8EEAF-F32F-417E-8BB0-87095ADA1CAF}"/>
              </a:ext>
            </a:extLst>
          </p:cNvPr>
          <p:cNvSpPr/>
          <p:nvPr/>
        </p:nvSpPr>
        <p:spPr>
          <a:xfrm>
            <a:off x="4264407" y="4665663"/>
            <a:ext cx="1303020" cy="242255"/>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Rakennusvalvontakohteiden hallinta</a:t>
            </a:r>
          </a:p>
        </p:txBody>
      </p:sp>
      <p:sp>
        <p:nvSpPr>
          <p:cNvPr id="59" name="Rectangle 58">
            <a:extLst>
              <a:ext uri="{FF2B5EF4-FFF2-40B4-BE49-F238E27FC236}">
                <a16:creationId xmlns:a16="http://schemas.microsoft.com/office/drawing/2014/main" id="{680A7E6A-BD1A-44D0-BEC0-216F7C884E0A}"/>
              </a:ext>
            </a:extLst>
          </p:cNvPr>
          <p:cNvSpPr/>
          <p:nvPr/>
        </p:nvSpPr>
        <p:spPr>
          <a:xfrm>
            <a:off x="5659438" y="2003820"/>
            <a:ext cx="1556103" cy="640079"/>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60" name="Rectangle 59">
            <a:extLst>
              <a:ext uri="{FF2B5EF4-FFF2-40B4-BE49-F238E27FC236}">
                <a16:creationId xmlns:a16="http://schemas.microsoft.com/office/drawing/2014/main" id="{17B25B6D-CD21-4D85-9971-F9DCA6585838}"/>
              </a:ext>
            </a:extLst>
          </p:cNvPr>
          <p:cNvSpPr/>
          <p:nvPr/>
        </p:nvSpPr>
        <p:spPr>
          <a:xfrm>
            <a:off x="5659437" y="2005167"/>
            <a:ext cx="1556103" cy="166048"/>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Tonttihakupalvelu</a:t>
            </a:r>
          </a:p>
        </p:txBody>
      </p:sp>
      <p:sp>
        <p:nvSpPr>
          <p:cNvPr id="62" name="Rectangle: Rounded Corners 61">
            <a:extLst>
              <a:ext uri="{FF2B5EF4-FFF2-40B4-BE49-F238E27FC236}">
                <a16:creationId xmlns:a16="http://schemas.microsoft.com/office/drawing/2014/main" id="{1B634F31-A8EA-4AAA-AE17-51A3B9BF9808}"/>
              </a:ext>
            </a:extLst>
          </p:cNvPr>
          <p:cNvSpPr/>
          <p:nvPr/>
        </p:nvSpPr>
        <p:spPr>
          <a:xfrm>
            <a:off x="5712891" y="2207813"/>
            <a:ext cx="1414639" cy="224940"/>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Tonttihakemusten käsittely, tontinsaajien arvonta</a:t>
            </a:r>
          </a:p>
        </p:txBody>
      </p:sp>
      <p:sp>
        <p:nvSpPr>
          <p:cNvPr id="63" name="Rectangle: Rounded Corners 62">
            <a:extLst>
              <a:ext uri="{FF2B5EF4-FFF2-40B4-BE49-F238E27FC236}">
                <a16:creationId xmlns:a16="http://schemas.microsoft.com/office/drawing/2014/main" id="{AF30DCE8-65B5-4EF2-A033-F6C15AC0E876}"/>
              </a:ext>
            </a:extLst>
          </p:cNvPr>
          <p:cNvSpPr/>
          <p:nvPr/>
        </p:nvSpPr>
        <p:spPr>
          <a:xfrm>
            <a:off x="5712891" y="2453457"/>
            <a:ext cx="1414639" cy="14931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Tonttien määrittely hakuun</a:t>
            </a:r>
          </a:p>
        </p:txBody>
      </p:sp>
      <p:sp>
        <p:nvSpPr>
          <p:cNvPr id="65" name="Rectangle 64">
            <a:extLst>
              <a:ext uri="{FF2B5EF4-FFF2-40B4-BE49-F238E27FC236}">
                <a16:creationId xmlns:a16="http://schemas.microsoft.com/office/drawing/2014/main" id="{8F40CA5B-36B0-47F7-A374-4CE81C3ADF4F}"/>
              </a:ext>
            </a:extLst>
          </p:cNvPr>
          <p:cNvSpPr/>
          <p:nvPr/>
        </p:nvSpPr>
        <p:spPr>
          <a:xfrm>
            <a:off x="5659438" y="2668449"/>
            <a:ext cx="1561734" cy="446828"/>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66" name="Rectangle 65">
            <a:extLst>
              <a:ext uri="{FF2B5EF4-FFF2-40B4-BE49-F238E27FC236}">
                <a16:creationId xmlns:a16="http://schemas.microsoft.com/office/drawing/2014/main" id="{D6F0EF87-A389-4939-8EAD-C3E3F1F1EDF8}"/>
              </a:ext>
            </a:extLst>
          </p:cNvPr>
          <p:cNvSpPr/>
          <p:nvPr/>
        </p:nvSpPr>
        <p:spPr>
          <a:xfrm>
            <a:off x="5659437" y="2669796"/>
            <a:ext cx="1555559" cy="179283"/>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Väestötietojen hallinta</a:t>
            </a:r>
          </a:p>
        </p:txBody>
      </p:sp>
      <p:sp>
        <p:nvSpPr>
          <p:cNvPr id="67" name="Rectangle: Rounded Corners 66">
            <a:extLst>
              <a:ext uri="{FF2B5EF4-FFF2-40B4-BE49-F238E27FC236}">
                <a16:creationId xmlns:a16="http://schemas.microsoft.com/office/drawing/2014/main" id="{156E8CA3-DAD5-41A5-94F0-FADB269762B4}"/>
              </a:ext>
            </a:extLst>
          </p:cNvPr>
          <p:cNvSpPr/>
          <p:nvPr/>
        </p:nvSpPr>
        <p:spPr>
          <a:xfrm>
            <a:off x="5679378" y="2882362"/>
            <a:ext cx="1529831" cy="170022"/>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Väestöaineiston lukeminen ja jakaminen</a:t>
            </a:r>
          </a:p>
        </p:txBody>
      </p:sp>
      <p:sp>
        <p:nvSpPr>
          <p:cNvPr id="127" name="Rectangle: Rounded Corners 126">
            <a:extLst>
              <a:ext uri="{FF2B5EF4-FFF2-40B4-BE49-F238E27FC236}">
                <a16:creationId xmlns:a16="http://schemas.microsoft.com/office/drawing/2014/main" id="{84C93963-5106-4D66-8B8A-4392BC0FE8F0}"/>
              </a:ext>
            </a:extLst>
          </p:cNvPr>
          <p:cNvSpPr/>
          <p:nvPr/>
        </p:nvSpPr>
        <p:spPr>
          <a:xfrm>
            <a:off x="1259785" y="1096720"/>
            <a:ext cx="1516653" cy="201671"/>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Kuntatietojärjestelmän pääkäyttöliittymä (ulkoinen)</a:t>
            </a:r>
          </a:p>
        </p:txBody>
      </p:sp>
      <p:sp>
        <p:nvSpPr>
          <p:cNvPr id="128" name="Rectangle: Rounded Corners 127">
            <a:extLst>
              <a:ext uri="{FF2B5EF4-FFF2-40B4-BE49-F238E27FC236}">
                <a16:creationId xmlns:a16="http://schemas.microsoft.com/office/drawing/2014/main" id="{1115C5E3-EABC-4353-9840-B525EDBD97F5}"/>
              </a:ext>
            </a:extLst>
          </p:cNvPr>
          <p:cNvSpPr/>
          <p:nvPr/>
        </p:nvSpPr>
        <p:spPr>
          <a:xfrm>
            <a:off x="1259785" y="1473396"/>
            <a:ext cx="1516653" cy="140766"/>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Lupapalveluiden käyttöliittymät</a:t>
            </a:r>
          </a:p>
        </p:txBody>
      </p:sp>
      <p:sp>
        <p:nvSpPr>
          <p:cNvPr id="129" name="Rectangle: Rounded Corners 128">
            <a:extLst>
              <a:ext uri="{FF2B5EF4-FFF2-40B4-BE49-F238E27FC236}">
                <a16:creationId xmlns:a16="http://schemas.microsoft.com/office/drawing/2014/main" id="{DA787E6F-40E7-4D7C-91CA-74F37B507AD1}"/>
              </a:ext>
            </a:extLst>
          </p:cNvPr>
          <p:cNvSpPr/>
          <p:nvPr/>
        </p:nvSpPr>
        <p:spPr>
          <a:xfrm>
            <a:off x="1259785" y="1631282"/>
            <a:ext cx="1516654" cy="14401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Asiakaspalautepalvelun käyttöliittymä</a:t>
            </a:r>
          </a:p>
        </p:txBody>
      </p:sp>
      <p:sp>
        <p:nvSpPr>
          <p:cNvPr id="15" name="Rectangle: Rounded Corners 14">
            <a:extLst>
              <a:ext uri="{FF2B5EF4-FFF2-40B4-BE49-F238E27FC236}">
                <a16:creationId xmlns:a16="http://schemas.microsoft.com/office/drawing/2014/main" id="{12BD1A29-3593-4EE9-8F34-04AD65CD5EC6}"/>
              </a:ext>
            </a:extLst>
          </p:cNvPr>
          <p:cNvSpPr/>
          <p:nvPr/>
        </p:nvSpPr>
        <p:spPr>
          <a:xfrm>
            <a:off x="1259785" y="1792418"/>
            <a:ext cx="1509415" cy="186196"/>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Katu- ja viheralueiden mobiilikäyttöliittymä</a:t>
            </a:r>
          </a:p>
        </p:txBody>
      </p:sp>
      <p:sp>
        <p:nvSpPr>
          <p:cNvPr id="130" name="Rectangle 129">
            <a:extLst>
              <a:ext uri="{FF2B5EF4-FFF2-40B4-BE49-F238E27FC236}">
                <a16:creationId xmlns:a16="http://schemas.microsoft.com/office/drawing/2014/main" id="{9ABD14A5-C9D2-45CF-B998-BD7C2DB544ED}"/>
              </a:ext>
            </a:extLst>
          </p:cNvPr>
          <p:cNvSpPr/>
          <p:nvPr/>
        </p:nvSpPr>
        <p:spPr>
          <a:xfrm>
            <a:off x="4309762" y="3363740"/>
            <a:ext cx="1313700" cy="633082"/>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131" name="Rectangle 130">
            <a:extLst>
              <a:ext uri="{FF2B5EF4-FFF2-40B4-BE49-F238E27FC236}">
                <a16:creationId xmlns:a16="http://schemas.microsoft.com/office/drawing/2014/main" id="{7D78FB95-E192-4DEB-B9E8-4F238740F608}"/>
              </a:ext>
            </a:extLst>
          </p:cNvPr>
          <p:cNvSpPr/>
          <p:nvPr/>
        </p:nvSpPr>
        <p:spPr>
          <a:xfrm>
            <a:off x="4307820" y="3373071"/>
            <a:ext cx="1305101" cy="188339"/>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Ympäristönvalvonta ja </a:t>
            </a:r>
            <a:r>
              <a:rPr lang="fi-FI" sz="750" b="1" err="1">
                <a:solidFill>
                  <a:schemeClr val="bg1"/>
                </a:solidFill>
              </a:rPr>
              <a:t>luvitus</a:t>
            </a:r>
            <a:endParaRPr lang="fi-FI" sz="750" b="1">
              <a:solidFill>
                <a:schemeClr val="bg1"/>
              </a:solidFill>
            </a:endParaRPr>
          </a:p>
        </p:txBody>
      </p:sp>
      <p:sp>
        <p:nvSpPr>
          <p:cNvPr id="136" name="Rectangle: Rounded Corners 135">
            <a:extLst>
              <a:ext uri="{FF2B5EF4-FFF2-40B4-BE49-F238E27FC236}">
                <a16:creationId xmlns:a16="http://schemas.microsoft.com/office/drawing/2014/main" id="{F8182E59-210B-4F62-ACB3-49CF0D6DAAF3}"/>
              </a:ext>
            </a:extLst>
          </p:cNvPr>
          <p:cNvSpPr/>
          <p:nvPr/>
        </p:nvSpPr>
        <p:spPr>
          <a:xfrm>
            <a:off x="4348960" y="3585138"/>
            <a:ext cx="1223305" cy="17835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Ympäristönvalvontakohteiden tietojen hallinta</a:t>
            </a:r>
          </a:p>
        </p:txBody>
      </p:sp>
      <p:sp>
        <p:nvSpPr>
          <p:cNvPr id="143" name="Rectangle: Rounded Corners 142">
            <a:extLst>
              <a:ext uri="{FF2B5EF4-FFF2-40B4-BE49-F238E27FC236}">
                <a16:creationId xmlns:a16="http://schemas.microsoft.com/office/drawing/2014/main" id="{2B14AB0B-DB16-484A-899D-29CCBF5F502E}"/>
              </a:ext>
            </a:extLst>
          </p:cNvPr>
          <p:cNvSpPr/>
          <p:nvPr/>
        </p:nvSpPr>
        <p:spPr>
          <a:xfrm>
            <a:off x="4350437" y="3792455"/>
            <a:ext cx="1223305" cy="17835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Ympäristölupien käsittely ja seuranta</a:t>
            </a:r>
          </a:p>
        </p:txBody>
      </p:sp>
      <p:sp>
        <p:nvSpPr>
          <p:cNvPr id="155" name="Rectangle: Rounded Corners 154">
            <a:extLst>
              <a:ext uri="{FF2B5EF4-FFF2-40B4-BE49-F238E27FC236}">
                <a16:creationId xmlns:a16="http://schemas.microsoft.com/office/drawing/2014/main" id="{1442CF39-9B83-47E6-8EC6-11C145C9875C}"/>
              </a:ext>
            </a:extLst>
          </p:cNvPr>
          <p:cNvSpPr/>
          <p:nvPr/>
        </p:nvSpPr>
        <p:spPr>
          <a:xfrm>
            <a:off x="1252546" y="1315511"/>
            <a:ext cx="1516653" cy="140766"/>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Tonttihakupalvelun käyttöliittymä</a:t>
            </a:r>
          </a:p>
        </p:txBody>
      </p:sp>
      <p:sp>
        <p:nvSpPr>
          <p:cNvPr id="156" name="Rectangle: Rounded Corners 155">
            <a:extLst>
              <a:ext uri="{FF2B5EF4-FFF2-40B4-BE49-F238E27FC236}">
                <a16:creationId xmlns:a16="http://schemas.microsoft.com/office/drawing/2014/main" id="{58DE0AC5-917E-433F-AEB6-299FF094F8E3}"/>
              </a:ext>
            </a:extLst>
          </p:cNvPr>
          <p:cNvSpPr/>
          <p:nvPr/>
        </p:nvSpPr>
        <p:spPr>
          <a:xfrm>
            <a:off x="4172765" y="1420484"/>
            <a:ext cx="1427751" cy="136284"/>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Maankäyttösopimusalueiden hallinta</a:t>
            </a:r>
          </a:p>
        </p:txBody>
      </p:sp>
      <p:sp>
        <p:nvSpPr>
          <p:cNvPr id="157" name="Rectangle 156">
            <a:extLst>
              <a:ext uri="{FF2B5EF4-FFF2-40B4-BE49-F238E27FC236}">
                <a16:creationId xmlns:a16="http://schemas.microsoft.com/office/drawing/2014/main" id="{85D16583-93D5-4F6E-8C78-02B4F99E744B}"/>
              </a:ext>
            </a:extLst>
          </p:cNvPr>
          <p:cNvSpPr/>
          <p:nvPr/>
        </p:nvSpPr>
        <p:spPr>
          <a:xfrm>
            <a:off x="2854855" y="1258423"/>
            <a:ext cx="1245050" cy="231968"/>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75" b="1">
                <a:solidFill>
                  <a:schemeClr val="bg1"/>
                </a:solidFill>
              </a:rPr>
              <a:t>Osoitteiden ja nimistön ylläpito</a:t>
            </a:r>
          </a:p>
        </p:txBody>
      </p:sp>
      <p:sp>
        <p:nvSpPr>
          <p:cNvPr id="158" name="Rectangle: Rounded Corners 157">
            <a:extLst>
              <a:ext uri="{FF2B5EF4-FFF2-40B4-BE49-F238E27FC236}">
                <a16:creationId xmlns:a16="http://schemas.microsoft.com/office/drawing/2014/main" id="{0ABBE42C-E257-41C1-B871-E19E3DC0805B}"/>
              </a:ext>
            </a:extLst>
          </p:cNvPr>
          <p:cNvSpPr/>
          <p:nvPr/>
        </p:nvSpPr>
        <p:spPr>
          <a:xfrm>
            <a:off x="2900800" y="2391856"/>
            <a:ext cx="1303020" cy="146400"/>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3D-mallien käyttö</a:t>
            </a:r>
          </a:p>
        </p:txBody>
      </p:sp>
      <p:sp>
        <p:nvSpPr>
          <p:cNvPr id="159" name="Rectangle: Rounded Corners 158">
            <a:extLst>
              <a:ext uri="{FF2B5EF4-FFF2-40B4-BE49-F238E27FC236}">
                <a16:creationId xmlns:a16="http://schemas.microsoft.com/office/drawing/2014/main" id="{0E0FAFEB-52D6-4E9D-AE7A-D578E699AAAA}"/>
              </a:ext>
            </a:extLst>
          </p:cNvPr>
          <p:cNvSpPr/>
          <p:nvPr/>
        </p:nvSpPr>
        <p:spPr>
          <a:xfrm>
            <a:off x="4235130" y="2380739"/>
            <a:ext cx="1365386" cy="166765"/>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Kaavan tuonti, </a:t>
            </a:r>
            <a:r>
              <a:rPr lang="fi-FI" sz="600" err="1">
                <a:solidFill>
                  <a:schemeClr val="accent2">
                    <a:lumMod val="50000"/>
                  </a:schemeClr>
                </a:solidFill>
              </a:rPr>
              <a:t>dgn</a:t>
            </a:r>
            <a:r>
              <a:rPr lang="fi-FI" sz="600">
                <a:solidFill>
                  <a:schemeClr val="accent2">
                    <a:lumMod val="50000"/>
                  </a:schemeClr>
                </a:solidFill>
              </a:rPr>
              <a:t>- ja </a:t>
            </a:r>
            <a:r>
              <a:rPr lang="fi-FI" sz="600" err="1">
                <a:solidFill>
                  <a:schemeClr val="accent2">
                    <a:lumMod val="50000"/>
                  </a:schemeClr>
                </a:solidFill>
              </a:rPr>
              <a:t>kuntagml</a:t>
            </a:r>
            <a:r>
              <a:rPr lang="fi-FI" sz="600">
                <a:solidFill>
                  <a:schemeClr val="accent2">
                    <a:lumMod val="50000"/>
                  </a:schemeClr>
                </a:solidFill>
              </a:rPr>
              <a:t>-tiedonsiirto</a:t>
            </a:r>
          </a:p>
        </p:txBody>
      </p:sp>
      <p:sp>
        <p:nvSpPr>
          <p:cNvPr id="160" name="Rectangle: Rounded Corners 159">
            <a:extLst>
              <a:ext uri="{FF2B5EF4-FFF2-40B4-BE49-F238E27FC236}">
                <a16:creationId xmlns:a16="http://schemas.microsoft.com/office/drawing/2014/main" id="{20926E04-BC5C-4A9B-AFCA-52245BC883D9}"/>
              </a:ext>
            </a:extLst>
          </p:cNvPr>
          <p:cNvSpPr/>
          <p:nvPr/>
        </p:nvSpPr>
        <p:spPr>
          <a:xfrm>
            <a:off x="4235129" y="1840869"/>
            <a:ext cx="1349176" cy="176736"/>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Omien aluekohteiden käyttö kaavoituksessa</a:t>
            </a:r>
          </a:p>
        </p:txBody>
      </p:sp>
      <p:sp>
        <p:nvSpPr>
          <p:cNvPr id="161" name="Rectangle: Rounded Corners 160">
            <a:extLst>
              <a:ext uri="{FF2B5EF4-FFF2-40B4-BE49-F238E27FC236}">
                <a16:creationId xmlns:a16="http://schemas.microsoft.com/office/drawing/2014/main" id="{DF511A6F-6F85-41CF-B855-586968A09692}"/>
              </a:ext>
            </a:extLst>
          </p:cNvPr>
          <p:cNvSpPr/>
          <p:nvPr/>
        </p:nvSpPr>
        <p:spPr>
          <a:xfrm>
            <a:off x="4235130" y="2040091"/>
            <a:ext cx="1365386" cy="176736"/>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Kaavadokumenttien käsittely ja käyttö</a:t>
            </a:r>
          </a:p>
        </p:txBody>
      </p:sp>
      <p:sp>
        <p:nvSpPr>
          <p:cNvPr id="162" name="Rectangle: Rounded Corners 161">
            <a:extLst>
              <a:ext uri="{FF2B5EF4-FFF2-40B4-BE49-F238E27FC236}">
                <a16:creationId xmlns:a16="http://schemas.microsoft.com/office/drawing/2014/main" id="{5B9CA492-0A64-4722-B3AB-AE6DC85D021D}"/>
              </a:ext>
            </a:extLst>
          </p:cNvPr>
          <p:cNvSpPr/>
          <p:nvPr/>
        </p:nvSpPr>
        <p:spPr>
          <a:xfrm>
            <a:off x="1259785" y="2482249"/>
            <a:ext cx="1508787" cy="192932"/>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Tonttijaot, tonttijako- ja toimituskarttojen laatiminen</a:t>
            </a:r>
          </a:p>
        </p:txBody>
      </p:sp>
      <p:sp>
        <p:nvSpPr>
          <p:cNvPr id="163" name="Rectangle: Rounded Corners 162">
            <a:extLst>
              <a:ext uri="{FF2B5EF4-FFF2-40B4-BE49-F238E27FC236}">
                <a16:creationId xmlns:a16="http://schemas.microsoft.com/office/drawing/2014/main" id="{AF163A27-17F7-4A32-AA81-1EF7F876DF1F}"/>
              </a:ext>
            </a:extLst>
          </p:cNvPr>
          <p:cNvSpPr/>
          <p:nvPr/>
        </p:nvSpPr>
        <p:spPr>
          <a:xfrm>
            <a:off x="1262398" y="2698725"/>
            <a:ext cx="1508787" cy="133689"/>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Kiinteistötoimitukset</a:t>
            </a:r>
          </a:p>
        </p:txBody>
      </p:sp>
      <p:sp>
        <p:nvSpPr>
          <p:cNvPr id="164" name="Rectangle: Rounded Corners 163">
            <a:extLst>
              <a:ext uri="{FF2B5EF4-FFF2-40B4-BE49-F238E27FC236}">
                <a16:creationId xmlns:a16="http://schemas.microsoft.com/office/drawing/2014/main" id="{17D08735-C0A7-4D3B-9020-2659964DB53F}"/>
              </a:ext>
            </a:extLst>
          </p:cNvPr>
          <p:cNvSpPr/>
          <p:nvPr/>
        </p:nvSpPr>
        <p:spPr>
          <a:xfrm>
            <a:off x="1264903" y="3110991"/>
            <a:ext cx="1508787" cy="133689"/>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Geodeettinen laskenta</a:t>
            </a:r>
          </a:p>
        </p:txBody>
      </p:sp>
      <p:sp>
        <p:nvSpPr>
          <p:cNvPr id="165" name="Rectangle 164">
            <a:extLst>
              <a:ext uri="{FF2B5EF4-FFF2-40B4-BE49-F238E27FC236}">
                <a16:creationId xmlns:a16="http://schemas.microsoft.com/office/drawing/2014/main" id="{4A7EC9D3-ECEA-4544-A72E-6D002F5796E1}"/>
              </a:ext>
            </a:extLst>
          </p:cNvPr>
          <p:cNvSpPr/>
          <p:nvPr/>
        </p:nvSpPr>
        <p:spPr>
          <a:xfrm>
            <a:off x="2847946" y="2627416"/>
            <a:ext cx="2769576" cy="132250"/>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Lupa-asioiden käsittely</a:t>
            </a:r>
          </a:p>
        </p:txBody>
      </p:sp>
      <p:sp>
        <p:nvSpPr>
          <p:cNvPr id="166" name="Rectangle 165">
            <a:extLst>
              <a:ext uri="{FF2B5EF4-FFF2-40B4-BE49-F238E27FC236}">
                <a16:creationId xmlns:a16="http://schemas.microsoft.com/office/drawing/2014/main" id="{DC9E2038-3FFD-4513-862E-A1CE33C22B82}"/>
              </a:ext>
            </a:extLst>
          </p:cNvPr>
          <p:cNvSpPr/>
          <p:nvPr/>
        </p:nvSpPr>
        <p:spPr>
          <a:xfrm>
            <a:off x="2847891" y="2625367"/>
            <a:ext cx="2769577" cy="657381"/>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167" name="Rectangle: Rounded Corners 166">
            <a:extLst>
              <a:ext uri="{FF2B5EF4-FFF2-40B4-BE49-F238E27FC236}">
                <a16:creationId xmlns:a16="http://schemas.microsoft.com/office/drawing/2014/main" id="{31304EAD-BFA0-4DD8-BE85-B6F48931F6E2}"/>
              </a:ext>
            </a:extLst>
          </p:cNvPr>
          <p:cNvSpPr/>
          <p:nvPr/>
        </p:nvSpPr>
        <p:spPr>
          <a:xfrm>
            <a:off x="2865727" y="2769446"/>
            <a:ext cx="1369401" cy="175370"/>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Luparekistereiden hallinta ja muokkaus eri lupaprosesseissa</a:t>
            </a:r>
          </a:p>
        </p:txBody>
      </p:sp>
      <p:sp>
        <p:nvSpPr>
          <p:cNvPr id="168" name="Rectangle: Rounded Corners 167">
            <a:extLst>
              <a:ext uri="{FF2B5EF4-FFF2-40B4-BE49-F238E27FC236}">
                <a16:creationId xmlns:a16="http://schemas.microsoft.com/office/drawing/2014/main" id="{805C2834-7603-4BC1-843A-D001CE3AFFF3}"/>
              </a:ext>
            </a:extLst>
          </p:cNvPr>
          <p:cNvSpPr/>
          <p:nvPr/>
        </p:nvSpPr>
        <p:spPr>
          <a:xfrm>
            <a:off x="2869764" y="2961576"/>
            <a:ext cx="1369401" cy="165538"/>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Lyhytaikaisen maanvuokrauksen </a:t>
            </a:r>
            <a:r>
              <a:rPr lang="fi-FI" sz="600" err="1">
                <a:solidFill>
                  <a:schemeClr val="accent2">
                    <a:lumMod val="50000"/>
                  </a:schemeClr>
                </a:solidFill>
              </a:rPr>
              <a:t>luvitus</a:t>
            </a:r>
            <a:endParaRPr lang="fi-FI" sz="600">
              <a:solidFill>
                <a:schemeClr val="accent2">
                  <a:lumMod val="50000"/>
                </a:schemeClr>
              </a:solidFill>
            </a:endParaRPr>
          </a:p>
        </p:txBody>
      </p:sp>
      <p:sp>
        <p:nvSpPr>
          <p:cNvPr id="169" name="Rectangle: Rounded Corners 168">
            <a:extLst>
              <a:ext uri="{FF2B5EF4-FFF2-40B4-BE49-F238E27FC236}">
                <a16:creationId xmlns:a16="http://schemas.microsoft.com/office/drawing/2014/main" id="{96F1CDF6-E4D9-49D3-9EF4-9CD1E38B72D3}"/>
              </a:ext>
            </a:extLst>
          </p:cNvPr>
          <p:cNvSpPr/>
          <p:nvPr/>
        </p:nvSpPr>
        <p:spPr>
          <a:xfrm>
            <a:off x="4245805" y="2777664"/>
            <a:ext cx="1369401" cy="127724"/>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Yleisten alueiden luvat</a:t>
            </a:r>
          </a:p>
        </p:txBody>
      </p:sp>
      <p:sp>
        <p:nvSpPr>
          <p:cNvPr id="170" name="Rectangle: Rounded Corners 169">
            <a:extLst>
              <a:ext uri="{FF2B5EF4-FFF2-40B4-BE49-F238E27FC236}">
                <a16:creationId xmlns:a16="http://schemas.microsoft.com/office/drawing/2014/main" id="{899E972B-0B30-4590-A9CA-F491D98C8FE2}"/>
              </a:ext>
            </a:extLst>
          </p:cNvPr>
          <p:cNvSpPr/>
          <p:nvPr/>
        </p:nvSpPr>
        <p:spPr>
          <a:xfrm>
            <a:off x="4253405" y="2918710"/>
            <a:ext cx="1369401" cy="272939"/>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Suunnittelutarveratkaisut, poikkeamispäätökset ja lohkomisluvat</a:t>
            </a:r>
          </a:p>
        </p:txBody>
      </p:sp>
      <p:sp>
        <p:nvSpPr>
          <p:cNvPr id="174" name="Rectangle: Rounded Corners 173">
            <a:extLst>
              <a:ext uri="{FF2B5EF4-FFF2-40B4-BE49-F238E27FC236}">
                <a16:creationId xmlns:a16="http://schemas.microsoft.com/office/drawing/2014/main" id="{C3489F80-8A01-44C7-956E-DF2D2045EDBF}"/>
              </a:ext>
            </a:extLst>
          </p:cNvPr>
          <p:cNvSpPr/>
          <p:nvPr/>
        </p:nvSpPr>
        <p:spPr>
          <a:xfrm>
            <a:off x="2871723" y="3146085"/>
            <a:ext cx="1369401" cy="127724"/>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Lupatyyppien räätälöinti</a:t>
            </a:r>
          </a:p>
        </p:txBody>
      </p:sp>
      <p:sp>
        <p:nvSpPr>
          <p:cNvPr id="171" name="Rectangle 170">
            <a:extLst>
              <a:ext uri="{FF2B5EF4-FFF2-40B4-BE49-F238E27FC236}">
                <a16:creationId xmlns:a16="http://schemas.microsoft.com/office/drawing/2014/main" id="{817D138E-6C80-4299-B54B-95B7CDDDF99F}"/>
              </a:ext>
            </a:extLst>
          </p:cNvPr>
          <p:cNvSpPr/>
          <p:nvPr/>
        </p:nvSpPr>
        <p:spPr>
          <a:xfrm>
            <a:off x="5668117" y="696714"/>
            <a:ext cx="1556103" cy="832185"/>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172" name="Rectangle 171">
            <a:extLst>
              <a:ext uri="{FF2B5EF4-FFF2-40B4-BE49-F238E27FC236}">
                <a16:creationId xmlns:a16="http://schemas.microsoft.com/office/drawing/2014/main" id="{5AA4AEB7-8176-4702-8B86-96C71BF7E466}"/>
              </a:ext>
            </a:extLst>
          </p:cNvPr>
          <p:cNvSpPr/>
          <p:nvPr/>
        </p:nvSpPr>
        <p:spPr>
          <a:xfrm>
            <a:off x="5668117" y="690354"/>
            <a:ext cx="1556103" cy="166048"/>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Maastomittaus</a:t>
            </a:r>
          </a:p>
        </p:txBody>
      </p:sp>
      <p:sp>
        <p:nvSpPr>
          <p:cNvPr id="173" name="Rectangle: Rounded Corners 172">
            <a:extLst>
              <a:ext uri="{FF2B5EF4-FFF2-40B4-BE49-F238E27FC236}">
                <a16:creationId xmlns:a16="http://schemas.microsoft.com/office/drawing/2014/main" id="{528F0743-0218-4BB4-A283-32AA7EFECE3E}"/>
              </a:ext>
            </a:extLst>
          </p:cNvPr>
          <p:cNvSpPr/>
          <p:nvPr/>
        </p:nvSpPr>
        <p:spPr>
          <a:xfrm>
            <a:off x="5689160" y="884434"/>
            <a:ext cx="1508788" cy="187255"/>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Mittaus</a:t>
            </a:r>
          </a:p>
        </p:txBody>
      </p:sp>
      <p:sp>
        <p:nvSpPr>
          <p:cNvPr id="175" name="Rectangle: Rounded Corners 174">
            <a:extLst>
              <a:ext uri="{FF2B5EF4-FFF2-40B4-BE49-F238E27FC236}">
                <a16:creationId xmlns:a16="http://schemas.microsoft.com/office/drawing/2014/main" id="{AA28C118-3F28-4C39-9F77-5A028AEC767B}"/>
              </a:ext>
            </a:extLst>
          </p:cNvPr>
          <p:cNvSpPr/>
          <p:nvPr/>
        </p:nvSpPr>
        <p:spPr>
          <a:xfrm>
            <a:off x="5689159" y="1095233"/>
            <a:ext cx="1508787" cy="192932"/>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Maastotiedon tuonti kuntatietojärjestelmään</a:t>
            </a:r>
          </a:p>
        </p:txBody>
      </p:sp>
      <p:sp>
        <p:nvSpPr>
          <p:cNvPr id="176" name="Rectangle: Rounded Corners 175">
            <a:extLst>
              <a:ext uri="{FF2B5EF4-FFF2-40B4-BE49-F238E27FC236}">
                <a16:creationId xmlns:a16="http://schemas.microsoft.com/office/drawing/2014/main" id="{C88477A3-E9D3-40AF-9620-7C7D79D3D80A}"/>
              </a:ext>
            </a:extLst>
          </p:cNvPr>
          <p:cNvSpPr/>
          <p:nvPr/>
        </p:nvSpPr>
        <p:spPr>
          <a:xfrm>
            <a:off x="5689159" y="1306660"/>
            <a:ext cx="1508787" cy="192932"/>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Stereokartoitustyön tuki</a:t>
            </a:r>
          </a:p>
        </p:txBody>
      </p:sp>
      <p:sp>
        <p:nvSpPr>
          <p:cNvPr id="177" name="Rectangle 176">
            <a:extLst>
              <a:ext uri="{FF2B5EF4-FFF2-40B4-BE49-F238E27FC236}">
                <a16:creationId xmlns:a16="http://schemas.microsoft.com/office/drawing/2014/main" id="{112DD94A-DB3A-4346-B0D3-879E132D3B93}"/>
              </a:ext>
            </a:extLst>
          </p:cNvPr>
          <p:cNvSpPr/>
          <p:nvPr/>
        </p:nvSpPr>
        <p:spPr>
          <a:xfrm>
            <a:off x="5665070" y="1572949"/>
            <a:ext cx="1556103" cy="405665"/>
          </a:xfrm>
          <a:prstGeom prst="rect">
            <a:avLst/>
          </a:prstGeom>
          <a:no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sp>
        <p:nvSpPr>
          <p:cNvPr id="178" name="Rectangle 177">
            <a:extLst>
              <a:ext uri="{FF2B5EF4-FFF2-40B4-BE49-F238E27FC236}">
                <a16:creationId xmlns:a16="http://schemas.microsoft.com/office/drawing/2014/main" id="{72577D74-5687-478B-BEDC-241414F9A461}"/>
              </a:ext>
            </a:extLst>
          </p:cNvPr>
          <p:cNvSpPr/>
          <p:nvPr/>
        </p:nvSpPr>
        <p:spPr>
          <a:xfrm>
            <a:off x="5665069" y="1566588"/>
            <a:ext cx="1556103" cy="166048"/>
          </a:xfrm>
          <a:prstGeom prst="rect">
            <a:avLst/>
          </a:prstGeom>
          <a:solidFill>
            <a:schemeClr val="tx2">
              <a:lumMod val="5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50" b="1">
                <a:solidFill>
                  <a:schemeClr val="bg1"/>
                </a:solidFill>
              </a:rPr>
              <a:t>Geotekniikka</a:t>
            </a:r>
          </a:p>
        </p:txBody>
      </p:sp>
      <p:sp>
        <p:nvSpPr>
          <p:cNvPr id="179" name="Rectangle: Rounded Corners 178">
            <a:extLst>
              <a:ext uri="{FF2B5EF4-FFF2-40B4-BE49-F238E27FC236}">
                <a16:creationId xmlns:a16="http://schemas.microsoft.com/office/drawing/2014/main" id="{5E955834-E5EF-477F-A42F-6072994AAADE}"/>
              </a:ext>
            </a:extLst>
          </p:cNvPr>
          <p:cNvSpPr/>
          <p:nvPr/>
        </p:nvSpPr>
        <p:spPr>
          <a:xfrm>
            <a:off x="5686112" y="1760669"/>
            <a:ext cx="1508788" cy="187255"/>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Pohjatutkimusten sekä maaperätietojen esittäminen ja ylläpito </a:t>
            </a:r>
          </a:p>
        </p:txBody>
      </p:sp>
      <p:sp>
        <p:nvSpPr>
          <p:cNvPr id="182" name="Rectangle: Rounded Corners 181">
            <a:extLst>
              <a:ext uri="{FF2B5EF4-FFF2-40B4-BE49-F238E27FC236}">
                <a16:creationId xmlns:a16="http://schemas.microsoft.com/office/drawing/2014/main" id="{8404D869-03C1-4E2B-B6B9-9C2F2B3C871D}"/>
              </a:ext>
            </a:extLst>
          </p:cNvPr>
          <p:cNvSpPr/>
          <p:nvPr/>
        </p:nvSpPr>
        <p:spPr>
          <a:xfrm>
            <a:off x="2911061" y="4505376"/>
            <a:ext cx="2656366" cy="133754"/>
          </a:xfrm>
          <a:prstGeom prst="roundRect">
            <a:avLst/>
          </a:prstGeom>
          <a:solidFill>
            <a:schemeClr val="tx2">
              <a:lumMod val="20000"/>
              <a:lumOff val="80000"/>
            </a:scheme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600">
                <a:solidFill>
                  <a:schemeClr val="accent2">
                    <a:lumMod val="50000"/>
                  </a:schemeClr>
                </a:solidFill>
              </a:rPr>
              <a:t>Rakennusluvat ja maisematyöluvat</a:t>
            </a:r>
          </a:p>
        </p:txBody>
      </p:sp>
      <p:sp>
        <p:nvSpPr>
          <p:cNvPr id="3" name="Rectangle: Rounded Corners 2">
            <a:extLst>
              <a:ext uri="{FF2B5EF4-FFF2-40B4-BE49-F238E27FC236}">
                <a16:creationId xmlns:a16="http://schemas.microsoft.com/office/drawing/2014/main" id="{E462C482-71AF-EB8B-7F58-5C366267B462}"/>
              </a:ext>
            </a:extLst>
          </p:cNvPr>
          <p:cNvSpPr/>
          <p:nvPr/>
        </p:nvSpPr>
        <p:spPr>
          <a:xfrm rot="21091158">
            <a:off x="4989064" y="3087797"/>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dirty="0">
                <a:solidFill>
                  <a:schemeClr val="tx1"/>
                </a:solidFill>
              </a:rPr>
              <a:t>Esimerkki</a:t>
            </a:r>
          </a:p>
        </p:txBody>
      </p:sp>
    </p:spTree>
    <p:extLst>
      <p:ext uri="{BB962C8B-B14F-4D97-AF65-F5344CB8AC3E}">
        <p14:creationId xmlns:p14="http://schemas.microsoft.com/office/powerpoint/2010/main" val="17527836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89F8481-B2DA-F365-EE14-C23073BD7226}"/>
              </a:ext>
            </a:extLst>
          </p:cNvPr>
          <p:cNvSpPr>
            <a:spLocks noGrp="1"/>
          </p:cNvSpPr>
          <p:nvPr>
            <p:ph type="sldNum" sz="quarter" idx="12"/>
          </p:nvPr>
        </p:nvSpPr>
        <p:spPr/>
        <p:txBody>
          <a:bodyPr/>
          <a:lstStyle/>
          <a:p>
            <a:fld id="{DDE9422E-AB18-498F-A7FF-179425C9812D}" type="slidenum">
              <a:rPr lang="fi-FI" smtClean="0"/>
              <a:pPr/>
              <a:t>23</a:t>
            </a:fld>
            <a:endParaRPr lang="fi-FI"/>
          </a:p>
        </p:txBody>
      </p:sp>
      <p:sp>
        <p:nvSpPr>
          <p:cNvPr id="4" name="Title 3">
            <a:extLst>
              <a:ext uri="{FF2B5EF4-FFF2-40B4-BE49-F238E27FC236}">
                <a16:creationId xmlns:a16="http://schemas.microsoft.com/office/drawing/2014/main" id="{94379F74-2739-3A42-D1EB-5623399B9AF2}"/>
              </a:ext>
            </a:extLst>
          </p:cNvPr>
          <p:cNvSpPr>
            <a:spLocks noGrp="1"/>
          </p:cNvSpPr>
          <p:nvPr>
            <p:ph type="title"/>
          </p:nvPr>
        </p:nvSpPr>
        <p:spPr>
          <a:xfrm>
            <a:off x="148683" y="120655"/>
            <a:ext cx="8868937" cy="675000"/>
          </a:xfrm>
        </p:spPr>
        <p:txBody>
          <a:bodyPr>
            <a:normAutofit/>
          </a:bodyPr>
          <a:lstStyle/>
          <a:p>
            <a:pPr algn="ctr"/>
            <a:r>
              <a:rPr lang="fi-FI" sz="2000" dirty="0">
                <a:solidFill>
                  <a:schemeClr val="accent2">
                    <a:lumMod val="50000"/>
                  </a:schemeClr>
                </a:solidFill>
              </a:rPr>
              <a:t>Esimerkki: Sote-digialustan toiminnallisuuskartta</a:t>
            </a:r>
          </a:p>
        </p:txBody>
      </p:sp>
      <p:pic>
        <p:nvPicPr>
          <p:cNvPr id="58" name="Picture 57">
            <a:extLst>
              <a:ext uri="{FF2B5EF4-FFF2-40B4-BE49-F238E27FC236}">
                <a16:creationId xmlns:a16="http://schemas.microsoft.com/office/drawing/2014/main" id="{84CEDAD9-58BC-2A58-E73F-14F504B4877F}"/>
              </a:ext>
            </a:extLst>
          </p:cNvPr>
          <p:cNvPicPr>
            <a:picLocks noChangeAspect="1"/>
          </p:cNvPicPr>
          <p:nvPr/>
        </p:nvPicPr>
        <p:blipFill>
          <a:blip r:embed="rId2"/>
          <a:stretch>
            <a:fillRect/>
          </a:stretch>
        </p:blipFill>
        <p:spPr>
          <a:xfrm>
            <a:off x="683569" y="795655"/>
            <a:ext cx="7632867" cy="3940233"/>
          </a:xfrm>
          <a:prstGeom prst="rect">
            <a:avLst/>
          </a:prstGeom>
        </p:spPr>
      </p:pic>
      <p:sp>
        <p:nvSpPr>
          <p:cNvPr id="59" name="Rectangle: Rounded Corners 58">
            <a:extLst>
              <a:ext uri="{FF2B5EF4-FFF2-40B4-BE49-F238E27FC236}">
                <a16:creationId xmlns:a16="http://schemas.microsoft.com/office/drawing/2014/main" id="{038AA5B4-3A82-8AFF-C5B7-525D0E97EC22}"/>
              </a:ext>
            </a:extLst>
          </p:cNvPr>
          <p:cNvSpPr/>
          <p:nvPr/>
        </p:nvSpPr>
        <p:spPr>
          <a:xfrm rot="21091158">
            <a:off x="2901453" y="3298737"/>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15095881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4F6E5E1-B831-419E-3609-3E6B01D55C0D}"/>
              </a:ext>
            </a:extLst>
          </p:cNvPr>
          <p:cNvSpPr>
            <a:spLocks noGrp="1"/>
          </p:cNvSpPr>
          <p:nvPr>
            <p:ph type="sldNum" sz="quarter" idx="12"/>
          </p:nvPr>
        </p:nvSpPr>
        <p:spPr/>
        <p:txBody>
          <a:bodyPr/>
          <a:lstStyle/>
          <a:p>
            <a:fld id="{DDE9422E-AB18-498F-A7FF-179425C9812D}" type="slidenum">
              <a:rPr lang="fi-FI" smtClean="0"/>
              <a:pPr/>
              <a:t>24</a:t>
            </a:fld>
            <a:endParaRPr lang="fi-FI"/>
          </a:p>
        </p:txBody>
      </p:sp>
      <p:sp>
        <p:nvSpPr>
          <p:cNvPr id="4" name="Title 3">
            <a:extLst>
              <a:ext uri="{FF2B5EF4-FFF2-40B4-BE49-F238E27FC236}">
                <a16:creationId xmlns:a16="http://schemas.microsoft.com/office/drawing/2014/main" id="{90AAD28B-30FE-7419-A73C-51947F87D8B2}"/>
              </a:ext>
            </a:extLst>
          </p:cNvPr>
          <p:cNvSpPr>
            <a:spLocks noGrp="1"/>
          </p:cNvSpPr>
          <p:nvPr>
            <p:ph type="title"/>
          </p:nvPr>
        </p:nvSpPr>
        <p:spPr>
          <a:xfrm>
            <a:off x="96644" y="120655"/>
            <a:ext cx="8906107" cy="675000"/>
          </a:xfrm>
        </p:spPr>
        <p:txBody>
          <a:bodyPr>
            <a:noAutofit/>
          </a:bodyPr>
          <a:lstStyle/>
          <a:p>
            <a:pPr algn="ctr"/>
            <a:r>
              <a:rPr lang="fi-FI" sz="2000" dirty="0">
                <a:solidFill>
                  <a:schemeClr val="accent2">
                    <a:lumMod val="50000"/>
                  </a:schemeClr>
                </a:solidFill>
              </a:rPr>
              <a:t>Esimerkki: tietojärjestelmäpalvelukartta + riippuvuudet</a:t>
            </a:r>
          </a:p>
        </p:txBody>
      </p:sp>
      <p:pic>
        <p:nvPicPr>
          <p:cNvPr id="5" name="Picture 4">
            <a:extLst>
              <a:ext uri="{FF2B5EF4-FFF2-40B4-BE49-F238E27FC236}">
                <a16:creationId xmlns:a16="http://schemas.microsoft.com/office/drawing/2014/main" id="{8A817706-02E1-6A70-2FC2-ABD3AB1E0C6A}"/>
              </a:ext>
            </a:extLst>
          </p:cNvPr>
          <p:cNvPicPr>
            <a:picLocks noChangeAspect="1"/>
          </p:cNvPicPr>
          <p:nvPr/>
        </p:nvPicPr>
        <p:blipFill>
          <a:blip r:embed="rId2"/>
          <a:stretch>
            <a:fillRect/>
          </a:stretch>
        </p:blipFill>
        <p:spPr>
          <a:xfrm>
            <a:off x="919942" y="636292"/>
            <a:ext cx="7126034" cy="4346266"/>
          </a:xfrm>
          <a:prstGeom prst="rect">
            <a:avLst/>
          </a:prstGeom>
        </p:spPr>
      </p:pic>
      <p:sp>
        <p:nvSpPr>
          <p:cNvPr id="6" name="Rectangle: Rounded Corners 5">
            <a:extLst>
              <a:ext uri="{FF2B5EF4-FFF2-40B4-BE49-F238E27FC236}">
                <a16:creationId xmlns:a16="http://schemas.microsoft.com/office/drawing/2014/main" id="{8A3F5A6A-9422-89FF-6A8E-E3C9B716A780}"/>
              </a:ext>
            </a:extLst>
          </p:cNvPr>
          <p:cNvSpPr/>
          <p:nvPr/>
        </p:nvSpPr>
        <p:spPr>
          <a:xfrm rot="21091158">
            <a:off x="4511653" y="4396664"/>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
        <p:nvSpPr>
          <p:cNvPr id="2" name="Tekstiruutu 1">
            <a:extLst>
              <a:ext uri="{FF2B5EF4-FFF2-40B4-BE49-F238E27FC236}">
                <a16:creationId xmlns:a16="http://schemas.microsoft.com/office/drawing/2014/main" id="{40E63E68-F486-308D-449E-5DDABAE05376}"/>
              </a:ext>
            </a:extLst>
          </p:cNvPr>
          <p:cNvSpPr txBox="1"/>
          <p:nvPr/>
        </p:nvSpPr>
        <p:spPr>
          <a:xfrm>
            <a:off x="6817414" y="636292"/>
            <a:ext cx="1114819" cy="246221"/>
          </a:xfrm>
          <a:prstGeom prst="rect">
            <a:avLst/>
          </a:prstGeom>
          <a:solidFill>
            <a:srgbClr val="00B050"/>
          </a:solidFill>
        </p:spPr>
        <p:txBody>
          <a:bodyPr wrap="square" rtlCol="0">
            <a:spAutoFit/>
          </a:bodyPr>
          <a:lstStyle/>
          <a:p>
            <a:pPr algn="l"/>
            <a:r>
              <a:rPr lang="fi-FI" sz="1000" dirty="0">
                <a:solidFill>
                  <a:schemeClr val="tx1"/>
                </a:solidFill>
              </a:rPr>
              <a:t>      Kunnan</a:t>
            </a:r>
          </a:p>
        </p:txBody>
      </p:sp>
    </p:spTree>
    <p:extLst>
      <p:ext uri="{BB962C8B-B14F-4D97-AF65-F5344CB8AC3E}">
        <p14:creationId xmlns:p14="http://schemas.microsoft.com/office/powerpoint/2010/main" val="32380660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FB0BA8A-5A33-C373-F34C-A82F54DEDF99}"/>
              </a:ext>
            </a:extLst>
          </p:cNvPr>
          <p:cNvPicPr>
            <a:picLocks noChangeAspect="1"/>
          </p:cNvPicPr>
          <p:nvPr/>
        </p:nvPicPr>
        <p:blipFill>
          <a:blip r:embed="rId2"/>
          <a:stretch>
            <a:fillRect/>
          </a:stretch>
        </p:blipFill>
        <p:spPr>
          <a:xfrm>
            <a:off x="494765" y="526473"/>
            <a:ext cx="7810543" cy="4496372"/>
          </a:xfrm>
          <a:prstGeom prst="rect">
            <a:avLst/>
          </a:prstGeom>
        </p:spPr>
      </p:pic>
      <p:sp>
        <p:nvSpPr>
          <p:cNvPr id="3" name="Slide Number Placeholder 2">
            <a:extLst>
              <a:ext uri="{FF2B5EF4-FFF2-40B4-BE49-F238E27FC236}">
                <a16:creationId xmlns:a16="http://schemas.microsoft.com/office/drawing/2014/main" id="{94F6E5E1-B831-419E-3609-3E6B01D55C0D}"/>
              </a:ext>
            </a:extLst>
          </p:cNvPr>
          <p:cNvSpPr>
            <a:spLocks noGrp="1"/>
          </p:cNvSpPr>
          <p:nvPr>
            <p:ph type="sldNum" sz="quarter" idx="12"/>
          </p:nvPr>
        </p:nvSpPr>
        <p:spPr/>
        <p:txBody>
          <a:bodyPr/>
          <a:lstStyle/>
          <a:p>
            <a:fld id="{DDE9422E-AB18-498F-A7FF-179425C9812D}" type="slidenum">
              <a:rPr lang="fi-FI" smtClean="0"/>
              <a:pPr/>
              <a:t>25</a:t>
            </a:fld>
            <a:endParaRPr lang="fi-FI"/>
          </a:p>
        </p:txBody>
      </p:sp>
      <p:sp>
        <p:nvSpPr>
          <p:cNvPr id="4" name="Title 3">
            <a:extLst>
              <a:ext uri="{FF2B5EF4-FFF2-40B4-BE49-F238E27FC236}">
                <a16:creationId xmlns:a16="http://schemas.microsoft.com/office/drawing/2014/main" id="{90AAD28B-30FE-7419-A73C-51947F87D8B2}"/>
              </a:ext>
            </a:extLst>
          </p:cNvPr>
          <p:cNvSpPr>
            <a:spLocks noGrp="1"/>
          </p:cNvSpPr>
          <p:nvPr>
            <p:ph type="title"/>
          </p:nvPr>
        </p:nvSpPr>
        <p:spPr>
          <a:xfrm>
            <a:off x="133815" y="120655"/>
            <a:ext cx="8876370" cy="675000"/>
          </a:xfrm>
        </p:spPr>
        <p:txBody>
          <a:bodyPr>
            <a:noAutofit/>
          </a:bodyPr>
          <a:lstStyle/>
          <a:p>
            <a:pPr algn="ctr"/>
            <a:r>
              <a:rPr lang="fi-FI" sz="2000" dirty="0">
                <a:solidFill>
                  <a:schemeClr val="accent2">
                    <a:lumMod val="50000"/>
                  </a:schemeClr>
                </a:solidFill>
              </a:rPr>
              <a:t>Esimerkki: tietojärjestelmäpalvelukartta + riippuvuudet</a:t>
            </a:r>
          </a:p>
        </p:txBody>
      </p:sp>
      <p:sp>
        <p:nvSpPr>
          <p:cNvPr id="6" name="Rectangle: Rounded Corners 5">
            <a:extLst>
              <a:ext uri="{FF2B5EF4-FFF2-40B4-BE49-F238E27FC236}">
                <a16:creationId xmlns:a16="http://schemas.microsoft.com/office/drawing/2014/main" id="{8A3F5A6A-9422-89FF-6A8E-E3C9B716A780}"/>
              </a:ext>
            </a:extLst>
          </p:cNvPr>
          <p:cNvSpPr/>
          <p:nvPr/>
        </p:nvSpPr>
        <p:spPr>
          <a:xfrm rot="21091158">
            <a:off x="4533821" y="3426844"/>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17812409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CE22587F-3904-5CE0-ADDD-362A2FA0D6D4}"/>
              </a:ext>
            </a:extLst>
          </p:cNvPr>
          <p:cNvGraphicFramePr>
            <a:graphicFrameLocks noGrp="1"/>
          </p:cNvGraphicFramePr>
          <p:nvPr>
            <p:ph idx="1"/>
            <p:extLst>
              <p:ext uri="{D42A27DB-BD31-4B8C-83A1-F6EECF244321}">
                <p14:modId xmlns:p14="http://schemas.microsoft.com/office/powerpoint/2010/main" val="356622303"/>
              </p:ext>
            </p:extLst>
          </p:nvPr>
        </p:nvGraphicFramePr>
        <p:xfrm>
          <a:off x="674688" y="903288"/>
          <a:ext cx="7777951" cy="1402080"/>
        </p:xfrm>
        <a:graphic>
          <a:graphicData uri="http://schemas.openxmlformats.org/drawingml/2006/table">
            <a:tbl>
              <a:tblPr firstRow="1" bandRow="1">
                <a:tableStyleId>{21E4AEA4-8DFA-4A89-87EB-49C32662AFE0}</a:tableStyleId>
              </a:tblPr>
              <a:tblGrid>
                <a:gridCol w="208280">
                  <a:extLst>
                    <a:ext uri="{9D8B030D-6E8A-4147-A177-3AD203B41FA5}">
                      <a16:colId xmlns:a16="http://schemas.microsoft.com/office/drawing/2014/main" val="2480495269"/>
                    </a:ext>
                  </a:extLst>
                </a:gridCol>
                <a:gridCol w="1721687">
                  <a:extLst>
                    <a:ext uri="{9D8B030D-6E8A-4147-A177-3AD203B41FA5}">
                      <a16:colId xmlns:a16="http://schemas.microsoft.com/office/drawing/2014/main" val="2160840503"/>
                    </a:ext>
                  </a:extLst>
                </a:gridCol>
                <a:gridCol w="1324494">
                  <a:extLst>
                    <a:ext uri="{9D8B030D-6E8A-4147-A177-3AD203B41FA5}">
                      <a16:colId xmlns:a16="http://schemas.microsoft.com/office/drawing/2014/main" val="4143831569"/>
                    </a:ext>
                  </a:extLst>
                </a:gridCol>
                <a:gridCol w="1374371">
                  <a:extLst>
                    <a:ext uri="{9D8B030D-6E8A-4147-A177-3AD203B41FA5}">
                      <a16:colId xmlns:a16="http://schemas.microsoft.com/office/drawing/2014/main" val="3032029190"/>
                    </a:ext>
                  </a:extLst>
                </a:gridCol>
                <a:gridCol w="3149119">
                  <a:extLst>
                    <a:ext uri="{9D8B030D-6E8A-4147-A177-3AD203B41FA5}">
                      <a16:colId xmlns:a16="http://schemas.microsoft.com/office/drawing/2014/main" val="3440931253"/>
                    </a:ext>
                  </a:extLst>
                </a:gridCol>
              </a:tblGrid>
              <a:tr h="0">
                <a:tc>
                  <a:txBody>
                    <a:bodyPr/>
                    <a:lstStyle/>
                    <a:p>
                      <a:r>
                        <a:rPr lang="fi-FI" sz="1400"/>
                        <a:t>#</a:t>
                      </a:r>
                    </a:p>
                  </a:txBody>
                  <a:tcPr/>
                </a:tc>
                <a:tc>
                  <a:txBody>
                    <a:bodyPr/>
                    <a:lstStyle/>
                    <a:p>
                      <a:r>
                        <a:rPr lang="fi-FI" sz="1400"/>
                        <a:t>Integraation nimi</a:t>
                      </a:r>
                    </a:p>
                  </a:txBody>
                  <a:tcPr/>
                </a:tc>
                <a:tc>
                  <a:txBody>
                    <a:bodyPr/>
                    <a:lstStyle/>
                    <a:p>
                      <a:r>
                        <a:rPr lang="fi-FI" sz="1400"/>
                        <a:t>Lähde: A</a:t>
                      </a:r>
                    </a:p>
                  </a:txBody>
                  <a:tcPr/>
                </a:tc>
                <a:tc>
                  <a:txBody>
                    <a:bodyPr/>
                    <a:lstStyle/>
                    <a:p>
                      <a:r>
                        <a:rPr lang="fi-FI" sz="1400"/>
                        <a:t>Kohde: B</a:t>
                      </a:r>
                    </a:p>
                  </a:txBody>
                  <a:tcPr/>
                </a:tc>
                <a:tc>
                  <a:txBody>
                    <a:bodyPr/>
                    <a:lstStyle/>
                    <a:p>
                      <a:r>
                        <a:rPr lang="fi-FI" sz="1400"/>
                        <a:t>Siirtyvät tiedot</a:t>
                      </a:r>
                    </a:p>
                  </a:txBody>
                  <a:tcPr/>
                </a:tc>
                <a:extLst>
                  <a:ext uri="{0D108BD9-81ED-4DB2-BD59-A6C34878D82A}">
                    <a16:rowId xmlns:a16="http://schemas.microsoft.com/office/drawing/2014/main" val="3120694107"/>
                  </a:ext>
                </a:extLst>
              </a:tr>
              <a:tr h="0">
                <a:tc>
                  <a:txBody>
                    <a:bodyPr/>
                    <a:lstStyle/>
                    <a:p>
                      <a:r>
                        <a:rPr lang="fi-FI" sz="1200"/>
                        <a:t>1</a:t>
                      </a:r>
                    </a:p>
                  </a:txBody>
                  <a:tcPr/>
                </a:tc>
                <a:tc>
                  <a:txBody>
                    <a:bodyPr/>
                    <a:lstStyle/>
                    <a:p>
                      <a:r>
                        <a:rPr lang="fi-FI" sz="1200"/>
                        <a:t>&lt;nimi&gt;</a:t>
                      </a:r>
                    </a:p>
                  </a:txBody>
                  <a:tcPr/>
                </a:tc>
                <a:tc>
                  <a:txBody>
                    <a:bodyPr/>
                    <a:lstStyle/>
                    <a:p>
                      <a:r>
                        <a:rPr lang="fi-FI" sz="1200"/>
                        <a:t>&lt;järjestelmä A&gt;</a:t>
                      </a:r>
                    </a:p>
                  </a:txBody>
                  <a:tcPr/>
                </a:tc>
                <a:tc>
                  <a:txBody>
                    <a:bodyPr/>
                    <a:lstStyle/>
                    <a:p>
                      <a:r>
                        <a:rPr lang="fi-FI" sz="1200"/>
                        <a:t>&lt;järjestelmä B&gt;</a:t>
                      </a:r>
                    </a:p>
                  </a:txBody>
                  <a:tcPr/>
                </a:tc>
                <a:tc>
                  <a:txBody>
                    <a:bodyPr/>
                    <a:lstStyle/>
                    <a:p>
                      <a:r>
                        <a:rPr lang="fi-FI" sz="1050"/>
                        <a:t>Tiivis listaus siirtyvästä tiedosta</a:t>
                      </a:r>
                    </a:p>
                  </a:txBody>
                  <a:tcPr/>
                </a:tc>
                <a:extLst>
                  <a:ext uri="{0D108BD9-81ED-4DB2-BD59-A6C34878D82A}">
                    <a16:rowId xmlns:a16="http://schemas.microsoft.com/office/drawing/2014/main" val="2231394800"/>
                  </a:ext>
                </a:extLst>
              </a:tr>
              <a:tr h="0">
                <a:tc>
                  <a:txBody>
                    <a:bodyPr/>
                    <a:lstStyle/>
                    <a:p>
                      <a:r>
                        <a:rPr lang="fi-FI" sz="1200"/>
                        <a:t>2</a:t>
                      </a:r>
                    </a:p>
                  </a:txBody>
                  <a:tcPr/>
                </a:tc>
                <a:tc>
                  <a:txBody>
                    <a:bodyPr/>
                    <a:lstStyle/>
                    <a:p>
                      <a:r>
                        <a:rPr lang="fi-FI" sz="1200"/>
                        <a:t>&lt;nimi&gt;</a:t>
                      </a:r>
                    </a:p>
                  </a:txBody>
                  <a:tcPr/>
                </a:tc>
                <a:tc>
                  <a:txBody>
                    <a:bodyPr/>
                    <a:lstStyle/>
                    <a:p>
                      <a:r>
                        <a:rPr lang="fi-FI" sz="1200"/>
                        <a:t>&lt;järjestelmä A&gt;</a:t>
                      </a:r>
                    </a:p>
                  </a:txBody>
                  <a:tcPr/>
                </a:tc>
                <a:tc>
                  <a:txBody>
                    <a:bodyPr/>
                    <a:lstStyle/>
                    <a:p>
                      <a:r>
                        <a:rPr lang="fi-FI" sz="1200"/>
                        <a:t>&lt;järjestelmä B&gt;</a:t>
                      </a:r>
                    </a:p>
                  </a:txBody>
                  <a:tcPr/>
                </a:tc>
                <a:tc>
                  <a:txBody>
                    <a:bodyPr/>
                    <a:lstStyle/>
                    <a:p>
                      <a:r>
                        <a:rPr lang="fi-FI" sz="1050"/>
                        <a:t>Tiivis listaus siirtyvästä tiedosta</a:t>
                      </a:r>
                    </a:p>
                  </a:txBody>
                  <a:tcPr/>
                </a:tc>
                <a:extLst>
                  <a:ext uri="{0D108BD9-81ED-4DB2-BD59-A6C34878D82A}">
                    <a16:rowId xmlns:a16="http://schemas.microsoft.com/office/drawing/2014/main" val="942210367"/>
                  </a:ext>
                </a:extLst>
              </a:tr>
              <a:tr h="0">
                <a:tc>
                  <a:txBody>
                    <a:bodyPr/>
                    <a:lstStyle/>
                    <a:p>
                      <a:endParaRPr lang="fi-FI" sz="1200"/>
                    </a:p>
                  </a:txBody>
                  <a:tcPr/>
                </a:tc>
                <a:tc>
                  <a:txBody>
                    <a:bodyPr/>
                    <a:lstStyle/>
                    <a:p>
                      <a:endParaRPr lang="fi-FI" sz="1200"/>
                    </a:p>
                  </a:txBody>
                  <a:tcPr/>
                </a:tc>
                <a:tc>
                  <a:txBody>
                    <a:bodyPr/>
                    <a:lstStyle/>
                    <a:p>
                      <a:endParaRPr lang="fi-FI" sz="1200"/>
                    </a:p>
                  </a:txBody>
                  <a:tcPr/>
                </a:tc>
                <a:tc>
                  <a:txBody>
                    <a:bodyPr/>
                    <a:lstStyle/>
                    <a:p>
                      <a:endParaRPr lang="fi-FI" sz="1200"/>
                    </a:p>
                  </a:txBody>
                  <a:tcPr/>
                </a:tc>
                <a:tc>
                  <a:txBody>
                    <a:bodyPr/>
                    <a:lstStyle/>
                    <a:p>
                      <a:endParaRPr lang="fi-FI" sz="1050"/>
                    </a:p>
                  </a:txBody>
                  <a:tcPr/>
                </a:tc>
                <a:extLst>
                  <a:ext uri="{0D108BD9-81ED-4DB2-BD59-A6C34878D82A}">
                    <a16:rowId xmlns:a16="http://schemas.microsoft.com/office/drawing/2014/main" val="3351084918"/>
                  </a:ext>
                </a:extLst>
              </a:tr>
              <a:tr h="0">
                <a:tc>
                  <a:txBody>
                    <a:bodyPr/>
                    <a:lstStyle/>
                    <a:p>
                      <a:endParaRPr lang="fi-FI" sz="1200"/>
                    </a:p>
                  </a:txBody>
                  <a:tcPr/>
                </a:tc>
                <a:tc>
                  <a:txBody>
                    <a:bodyPr/>
                    <a:lstStyle/>
                    <a:p>
                      <a:endParaRPr lang="fi-FI" sz="1200"/>
                    </a:p>
                  </a:txBody>
                  <a:tcPr/>
                </a:tc>
                <a:tc>
                  <a:txBody>
                    <a:bodyPr/>
                    <a:lstStyle/>
                    <a:p>
                      <a:endParaRPr lang="fi-FI" sz="1200"/>
                    </a:p>
                  </a:txBody>
                  <a:tcPr/>
                </a:tc>
                <a:tc>
                  <a:txBody>
                    <a:bodyPr/>
                    <a:lstStyle/>
                    <a:p>
                      <a:endParaRPr lang="fi-FI" sz="1200"/>
                    </a:p>
                  </a:txBody>
                  <a:tcPr/>
                </a:tc>
                <a:tc>
                  <a:txBody>
                    <a:bodyPr/>
                    <a:lstStyle/>
                    <a:p>
                      <a:endParaRPr lang="fi-FI" sz="1050" dirty="0"/>
                    </a:p>
                  </a:txBody>
                  <a:tcPr/>
                </a:tc>
                <a:extLst>
                  <a:ext uri="{0D108BD9-81ED-4DB2-BD59-A6C34878D82A}">
                    <a16:rowId xmlns:a16="http://schemas.microsoft.com/office/drawing/2014/main" val="642614014"/>
                  </a:ext>
                </a:extLst>
              </a:tr>
            </a:tbl>
          </a:graphicData>
        </a:graphic>
      </p:graphicFrame>
      <p:sp>
        <p:nvSpPr>
          <p:cNvPr id="3" name="Slide Number Placeholder 2">
            <a:extLst>
              <a:ext uri="{FF2B5EF4-FFF2-40B4-BE49-F238E27FC236}">
                <a16:creationId xmlns:a16="http://schemas.microsoft.com/office/drawing/2014/main" id="{CC75E41A-C0E0-0DFF-BF08-06B4F49076F3}"/>
              </a:ext>
            </a:extLst>
          </p:cNvPr>
          <p:cNvSpPr>
            <a:spLocks noGrp="1"/>
          </p:cNvSpPr>
          <p:nvPr>
            <p:ph type="sldNum" sz="quarter" idx="12"/>
          </p:nvPr>
        </p:nvSpPr>
        <p:spPr/>
        <p:txBody>
          <a:bodyPr/>
          <a:lstStyle/>
          <a:p>
            <a:fld id="{DDE9422E-AB18-498F-A7FF-179425C9812D}" type="slidenum">
              <a:rPr lang="fi-FI" smtClean="0"/>
              <a:pPr/>
              <a:t>26</a:t>
            </a:fld>
            <a:endParaRPr lang="fi-FI"/>
          </a:p>
        </p:txBody>
      </p:sp>
      <p:sp>
        <p:nvSpPr>
          <p:cNvPr id="4" name="Title 3">
            <a:extLst>
              <a:ext uri="{FF2B5EF4-FFF2-40B4-BE49-F238E27FC236}">
                <a16:creationId xmlns:a16="http://schemas.microsoft.com/office/drawing/2014/main" id="{91BA4AD2-3033-8866-CE29-B0D1618289EC}"/>
              </a:ext>
            </a:extLst>
          </p:cNvPr>
          <p:cNvSpPr>
            <a:spLocks noGrp="1"/>
          </p:cNvSpPr>
          <p:nvPr>
            <p:ph type="title"/>
          </p:nvPr>
        </p:nvSpPr>
        <p:spPr>
          <a:xfrm>
            <a:off x="133815" y="120655"/>
            <a:ext cx="8861502" cy="675000"/>
          </a:xfrm>
        </p:spPr>
        <p:txBody>
          <a:bodyPr>
            <a:normAutofit/>
          </a:bodyPr>
          <a:lstStyle/>
          <a:p>
            <a:pPr algn="ctr"/>
            <a:r>
              <a:rPr lang="fi-FI" sz="2000" dirty="0">
                <a:solidFill>
                  <a:schemeClr val="accent2">
                    <a:lumMod val="50000"/>
                  </a:schemeClr>
                </a:solidFill>
              </a:rPr>
              <a:t>Integraatiot ja tietovirrat</a:t>
            </a:r>
          </a:p>
        </p:txBody>
      </p:sp>
      <p:sp>
        <p:nvSpPr>
          <p:cNvPr id="6" name="TextBox 5">
            <a:extLst>
              <a:ext uri="{FF2B5EF4-FFF2-40B4-BE49-F238E27FC236}">
                <a16:creationId xmlns:a16="http://schemas.microsoft.com/office/drawing/2014/main" id="{452C1B76-223F-04E2-DD54-C6F9DDACCFBB}"/>
              </a:ext>
            </a:extLst>
          </p:cNvPr>
          <p:cNvSpPr txBox="1"/>
          <p:nvPr/>
        </p:nvSpPr>
        <p:spPr>
          <a:xfrm>
            <a:off x="43377" y="4780926"/>
            <a:ext cx="7476727" cy="338554"/>
          </a:xfrm>
          <a:prstGeom prst="rect">
            <a:avLst/>
          </a:prstGeom>
          <a:noFill/>
        </p:spPr>
        <p:txBody>
          <a:bodyPr wrap="none" rtlCol="0">
            <a:spAutoFit/>
          </a:bodyPr>
          <a:lstStyle/>
          <a:p>
            <a:pPr algn="l"/>
            <a:r>
              <a:rPr lang="fi-FI" sz="800" dirty="0">
                <a:solidFill>
                  <a:schemeClr val="tx1"/>
                </a:solidFill>
              </a:rPr>
              <a:t>Huom.: Tieto liikkuu aina suuntaan A </a:t>
            </a:r>
            <a:r>
              <a:rPr lang="fi-FI" sz="800" dirty="0">
                <a:solidFill>
                  <a:schemeClr val="tx1"/>
                </a:solidFill>
                <a:sym typeface="Wingdings" panose="05000000000000000000" pitchFamily="2" charset="2"/>
              </a:rPr>
              <a:t> B.</a:t>
            </a:r>
          </a:p>
          <a:p>
            <a:pPr algn="l"/>
            <a:r>
              <a:rPr lang="fi-FI" sz="800" dirty="0">
                <a:sym typeface="Wingdings" panose="05000000000000000000" pitchFamily="2" charset="2"/>
              </a:rPr>
              <a:t>Huom. 2: Hankittava järjestelmä voi olla yllä olevassa kaaviossa välillä lähdejärjestelmä (A) ja välillä kohdejärjestelmä (B). Ks. Seuraavan kalvon tietovirtakartta</a:t>
            </a:r>
            <a:endParaRPr lang="fi-FI" sz="800" dirty="0">
              <a:solidFill>
                <a:schemeClr val="tx1"/>
              </a:solidFill>
            </a:endParaRPr>
          </a:p>
        </p:txBody>
      </p:sp>
    </p:spTree>
    <p:extLst>
      <p:ext uri="{BB962C8B-B14F-4D97-AF65-F5344CB8AC3E}">
        <p14:creationId xmlns:p14="http://schemas.microsoft.com/office/powerpoint/2010/main" val="35099073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11B14FF-B83B-4768-8D4E-A18D02B815C6}"/>
              </a:ext>
            </a:extLst>
          </p:cNvPr>
          <p:cNvSpPr>
            <a:spLocks noGrp="1"/>
          </p:cNvSpPr>
          <p:nvPr>
            <p:ph type="title"/>
          </p:nvPr>
        </p:nvSpPr>
        <p:spPr>
          <a:xfrm>
            <a:off x="133815" y="120655"/>
            <a:ext cx="8868936" cy="503632"/>
          </a:xfrm>
        </p:spPr>
        <p:txBody>
          <a:bodyPr>
            <a:normAutofit/>
          </a:bodyPr>
          <a:lstStyle/>
          <a:p>
            <a:pPr algn="ctr"/>
            <a:r>
              <a:rPr lang="fi-FI" sz="2000" dirty="0">
                <a:solidFill>
                  <a:schemeClr val="accent2">
                    <a:lumMod val="50000"/>
                  </a:schemeClr>
                </a:solidFill>
              </a:rPr>
              <a:t>Tietovirtakartta</a:t>
            </a:r>
          </a:p>
        </p:txBody>
      </p:sp>
      <p:sp>
        <p:nvSpPr>
          <p:cNvPr id="4" name="Content Placeholder 1">
            <a:extLst>
              <a:ext uri="{FF2B5EF4-FFF2-40B4-BE49-F238E27FC236}">
                <a16:creationId xmlns:a16="http://schemas.microsoft.com/office/drawing/2014/main" id="{B3406044-30E0-421D-B151-E1AE24D1D700}"/>
              </a:ext>
            </a:extLst>
          </p:cNvPr>
          <p:cNvSpPr>
            <a:spLocks noGrp="1"/>
          </p:cNvSpPr>
          <p:nvPr>
            <p:ph idx="1"/>
          </p:nvPr>
        </p:nvSpPr>
        <p:spPr>
          <a:xfrm>
            <a:off x="269757" y="774213"/>
            <a:ext cx="8570828" cy="3864289"/>
          </a:xfrm>
        </p:spPr>
        <p:txBody>
          <a:bodyPr/>
          <a:lstStyle/>
          <a:p>
            <a:r>
              <a:rPr lang="fi-FI"/>
              <a:t>Tai nostamalla tietty järjestelmä keskiöön</a:t>
            </a:r>
          </a:p>
        </p:txBody>
      </p:sp>
      <p:sp>
        <p:nvSpPr>
          <p:cNvPr id="7" name="Rounded Rectangle 75">
            <a:extLst>
              <a:ext uri="{FF2B5EF4-FFF2-40B4-BE49-F238E27FC236}">
                <a16:creationId xmlns:a16="http://schemas.microsoft.com/office/drawing/2014/main" id="{F13A25D2-D03C-4259-BD80-CD8879392688}"/>
              </a:ext>
            </a:extLst>
          </p:cNvPr>
          <p:cNvSpPr/>
          <p:nvPr/>
        </p:nvSpPr>
        <p:spPr bwMode="auto">
          <a:xfrm>
            <a:off x="4568112" y="676310"/>
            <a:ext cx="4207136" cy="4325709"/>
          </a:xfrm>
          <a:prstGeom prst="roundRect">
            <a:avLst>
              <a:gd name="adj" fmla="val 3802"/>
            </a:avLst>
          </a:prstGeom>
          <a:solidFill>
            <a:srgbClr val="5AB5EC">
              <a:lumMod val="20000"/>
              <a:lumOff val="80000"/>
            </a:srgbClr>
          </a:solidFill>
          <a:ln w="63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tIns="0" rIns="27000"/>
          <a:lstStyle/>
          <a:p>
            <a:pPr algn="ctr">
              <a:buClr>
                <a:sysClr val="windowText" lastClr="000000"/>
              </a:buClr>
              <a:defRPr/>
            </a:pPr>
            <a:r>
              <a:rPr lang="fi-FI" sz="900" kern="0">
                <a:solidFill>
                  <a:sysClr val="windowText" lastClr="000000"/>
                </a:solidFill>
                <a:latin typeface="Arial"/>
                <a:cs typeface="Arial" pitchFamily="34" charset="0"/>
              </a:rPr>
              <a:t>Output: Tietovirrat järjestelmästä ulos</a:t>
            </a:r>
          </a:p>
        </p:txBody>
      </p:sp>
      <p:sp>
        <p:nvSpPr>
          <p:cNvPr id="8" name="Rounded Rectangle 75">
            <a:extLst>
              <a:ext uri="{FF2B5EF4-FFF2-40B4-BE49-F238E27FC236}">
                <a16:creationId xmlns:a16="http://schemas.microsoft.com/office/drawing/2014/main" id="{19055F4D-A8F7-41B5-A1A6-5D1AB5EAA909}"/>
              </a:ext>
            </a:extLst>
          </p:cNvPr>
          <p:cNvSpPr/>
          <p:nvPr/>
        </p:nvSpPr>
        <p:spPr bwMode="auto">
          <a:xfrm>
            <a:off x="256852" y="676310"/>
            <a:ext cx="4207136" cy="4325709"/>
          </a:xfrm>
          <a:prstGeom prst="roundRect">
            <a:avLst>
              <a:gd name="adj" fmla="val 3802"/>
            </a:avLst>
          </a:prstGeom>
          <a:solidFill>
            <a:srgbClr val="A0CD3D">
              <a:lumMod val="20000"/>
              <a:lumOff val="80000"/>
            </a:srgbClr>
          </a:solidFill>
          <a:ln w="63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tIns="0" rIns="27000"/>
          <a:lstStyle/>
          <a:p>
            <a:pPr algn="ctr">
              <a:buClr>
                <a:sysClr val="windowText" lastClr="000000"/>
              </a:buClr>
              <a:defRPr/>
            </a:pPr>
            <a:r>
              <a:rPr lang="fi-FI" sz="900" kern="0">
                <a:solidFill>
                  <a:sysClr val="windowText" lastClr="000000"/>
                </a:solidFill>
                <a:latin typeface="Arial"/>
                <a:cs typeface="Arial" pitchFamily="34" charset="0"/>
              </a:rPr>
              <a:t>Input: Tietovirrat järjestelmään sisään</a:t>
            </a:r>
          </a:p>
        </p:txBody>
      </p:sp>
      <p:sp>
        <p:nvSpPr>
          <p:cNvPr id="9" name="Rounded Rectangle 5">
            <a:extLst>
              <a:ext uri="{FF2B5EF4-FFF2-40B4-BE49-F238E27FC236}">
                <a16:creationId xmlns:a16="http://schemas.microsoft.com/office/drawing/2014/main" id="{3B76D97B-65EB-49D0-A960-99838B0DD46A}"/>
              </a:ext>
            </a:extLst>
          </p:cNvPr>
          <p:cNvSpPr/>
          <p:nvPr/>
        </p:nvSpPr>
        <p:spPr bwMode="auto">
          <a:xfrm>
            <a:off x="4247964" y="676311"/>
            <a:ext cx="531603" cy="4325709"/>
          </a:xfrm>
          <a:prstGeom prst="roundRect">
            <a:avLst/>
          </a:prstGeom>
          <a:solidFill>
            <a:schemeClr val="tx2">
              <a:lumMod val="75000"/>
            </a:scheme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vert270" anchor="ctr"/>
          <a:lstStyle/>
          <a:p>
            <a:pPr marL="257175" indent="-257175" algn="ctr">
              <a:buClr>
                <a:sysClr val="windowText" lastClr="000000"/>
              </a:buClr>
              <a:defRPr/>
            </a:pPr>
            <a:r>
              <a:rPr lang="fi-FI" kern="0">
                <a:solidFill>
                  <a:sysClr val="window" lastClr="FFFFFF"/>
                </a:solidFill>
                <a:effectLst>
                  <a:outerShdw blurRad="38100" dist="38100" dir="2700000" algn="tl">
                    <a:srgbClr val="000000">
                      <a:alpha val="43137"/>
                    </a:srgbClr>
                  </a:outerShdw>
                </a:effectLst>
                <a:latin typeface="Arial"/>
              </a:rPr>
              <a:t>&lt;Hankittava järjestelmä&gt;</a:t>
            </a:r>
            <a:endParaRPr lang="fi-FI" kern="0">
              <a:solidFill>
                <a:sysClr val="window" lastClr="FFFFFF"/>
              </a:solidFill>
              <a:effectLst>
                <a:outerShdw blurRad="38100" dist="38100" dir="2700000" algn="tl">
                  <a:srgbClr val="000000">
                    <a:alpha val="43137"/>
                  </a:srgbClr>
                </a:outerShdw>
              </a:effectLst>
            </a:endParaRPr>
          </a:p>
        </p:txBody>
      </p:sp>
      <p:grpSp>
        <p:nvGrpSpPr>
          <p:cNvPr id="12" name="Group 171">
            <a:extLst>
              <a:ext uri="{FF2B5EF4-FFF2-40B4-BE49-F238E27FC236}">
                <a16:creationId xmlns:a16="http://schemas.microsoft.com/office/drawing/2014/main" id="{3D32B1EC-CEFC-41A1-AD1C-DFAE9940A322}"/>
              </a:ext>
            </a:extLst>
          </p:cNvPr>
          <p:cNvGrpSpPr>
            <a:grpSpLocks/>
          </p:cNvGrpSpPr>
          <p:nvPr/>
        </p:nvGrpSpPr>
        <p:grpSpPr bwMode="auto">
          <a:xfrm>
            <a:off x="1630117" y="3085684"/>
            <a:ext cx="2617847" cy="115416"/>
            <a:chOff x="2195737" y="76205"/>
            <a:chExt cx="2016223" cy="148041"/>
          </a:xfrm>
        </p:grpSpPr>
        <p:cxnSp>
          <p:nvCxnSpPr>
            <p:cNvPr id="13" name="Straight Arrow Connector 19">
              <a:extLst>
                <a:ext uri="{FF2B5EF4-FFF2-40B4-BE49-F238E27FC236}">
                  <a16:creationId xmlns:a16="http://schemas.microsoft.com/office/drawing/2014/main" id="{70186EEA-C576-4A24-B772-25BC79E106E2}"/>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14" name="TextBox 53">
              <a:extLst>
                <a:ext uri="{FF2B5EF4-FFF2-40B4-BE49-F238E27FC236}">
                  <a16:creationId xmlns:a16="http://schemas.microsoft.com/office/drawing/2014/main" id="{EE5666D0-BA0F-49ED-A115-224F7CFFC7B2}"/>
                </a:ext>
              </a:extLst>
            </p:cNvPr>
            <p:cNvSpPr txBox="1">
              <a:spLocks noChangeArrowheads="1"/>
            </p:cNvSpPr>
            <p:nvPr/>
          </p:nvSpPr>
          <p:spPr bwMode="auto">
            <a:xfrm>
              <a:off x="2963731" y="76205"/>
              <a:ext cx="480282" cy="148041"/>
            </a:xfrm>
            <a:prstGeom prst="rect">
              <a:avLst/>
            </a:prstGeom>
            <a:solidFill>
              <a:srgbClr val="A0CD3D">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15" name="Rounded Rectangle 82">
            <a:extLst>
              <a:ext uri="{FF2B5EF4-FFF2-40B4-BE49-F238E27FC236}">
                <a16:creationId xmlns:a16="http://schemas.microsoft.com/office/drawing/2014/main" id="{79E2C746-64A2-48A5-B574-876B241CB9AE}"/>
              </a:ext>
            </a:extLst>
          </p:cNvPr>
          <p:cNvSpPr/>
          <p:nvPr/>
        </p:nvSpPr>
        <p:spPr bwMode="auto">
          <a:xfrm>
            <a:off x="360976" y="2965533"/>
            <a:ext cx="1271588" cy="350129"/>
          </a:xfrm>
          <a:prstGeom prst="roundRect">
            <a:avLst/>
          </a:prstGeom>
          <a:solidFill>
            <a:srgbClr val="A0CD3D">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&lt;Lähdejärjestelmä C&gt;</a:t>
            </a:r>
          </a:p>
        </p:txBody>
      </p:sp>
      <p:grpSp>
        <p:nvGrpSpPr>
          <p:cNvPr id="16" name="Group 171">
            <a:extLst>
              <a:ext uri="{FF2B5EF4-FFF2-40B4-BE49-F238E27FC236}">
                <a16:creationId xmlns:a16="http://schemas.microsoft.com/office/drawing/2014/main" id="{B11DC9E2-0FB4-43F7-A271-126CC20FFD18}"/>
              </a:ext>
            </a:extLst>
          </p:cNvPr>
          <p:cNvGrpSpPr>
            <a:grpSpLocks/>
          </p:cNvGrpSpPr>
          <p:nvPr/>
        </p:nvGrpSpPr>
        <p:grpSpPr bwMode="auto">
          <a:xfrm>
            <a:off x="4779567" y="1364964"/>
            <a:ext cx="2617847" cy="115416"/>
            <a:chOff x="2195737" y="76205"/>
            <a:chExt cx="2016223" cy="148041"/>
          </a:xfrm>
        </p:grpSpPr>
        <p:cxnSp>
          <p:nvCxnSpPr>
            <p:cNvPr id="17" name="Straight Arrow Connector 19">
              <a:extLst>
                <a:ext uri="{FF2B5EF4-FFF2-40B4-BE49-F238E27FC236}">
                  <a16:creationId xmlns:a16="http://schemas.microsoft.com/office/drawing/2014/main" id="{AF7EFA86-0F2C-47A9-8741-B8A336F216EE}"/>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18" name="TextBox 53">
              <a:extLst>
                <a:ext uri="{FF2B5EF4-FFF2-40B4-BE49-F238E27FC236}">
                  <a16:creationId xmlns:a16="http://schemas.microsoft.com/office/drawing/2014/main" id="{FD122C33-8CA0-4A8A-BBAE-3CD13CC833F4}"/>
                </a:ext>
              </a:extLst>
            </p:cNvPr>
            <p:cNvSpPr txBox="1">
              <a:spLocks noChangeArrowheads="1"/>
            </p:cNvSpPr>
            <p:nvPr/>
          </p:nvSpPr>
          <p:spPr bwMode="auto">
            <a:xfrm>
              <a:off x="2963742" y="76205"/>
              <a:ext cx="480282" cy="148041"/>
            </a:xfrm>
            <a:prstGeom prst="rect">
              <a:avLst/>
            </a:prstGeom>
            <a:solidFill>
              <a:srgbClr val="5AB5EC">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19" name="Rounded Rectangle 82">
            <a:extLst>
              <a:ext uri="{FF2B5EF4-FFF2-40B4-BE49-F238E27FC236}">
                <a16:creationId xmlns:a16="http://schemas.microsoft.com/office/drawing/2014/main" id="{7294C6D5-A0CF-464D-91BC-39D3C02410EC}"/>
              </a:ext>
            </a:extLst>
          </p:cNvPr>
          <p:cNvSpPr/>
          <p:nvPr/>
        </p:nvSpPr>
        <p:spPr bwMode="auto">
          <a:xfrm>
            <a:off x="7391343" y="1297485"/>
            <a:ext cx="1271588" cy="952397"/>
          </a:xfrm>
          <a:prstGeom prst="roundRect">
            <a:avLst>
              <a:gd name="adj" fmla="val 9309"/>
            </a:avLst>
          </a:prstGeom>
          <a:solidFill>
            <a:srgbClr val="5AB5EC">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&lt;Kohdejärjestelmä A&gt;</a:t>
            </a:r>
          </a:p>
          <a:p>
            <a:pPr algn="ctr">
              <a:buClr>
                <a:sysClr val="windowText" lastClr="000000"/>
              </a:buClr>
              <a:defRPr/>
            </a:pPr>
            <a:endParaRPr lang="fi-FI" sz="900" kern="0">
              <a:solidFill>
                <a:sysClr val="windowText" lastClr="000000"/>
              </a:solidFill>
              <a:latin typeface="Arial Narrow" pitchFamily="34" charset="0"/>
            </a:endParaRPr>
          </a:p>
          <a:p>
            <a:pPr algn="ctr">
              <a:buClr>
                <a:sysClr val="windowText" lastClr="000000"/>
              </a:buClr>
              <a:defRPr/>
            </a:pPr>
            <a:r>
              <a:rPr lang="fi-FI" sz="700" i="1" kern="0">
                <a:solidFill>
                  <a:sysClr val="windowText" lastClr="000000"/>
                </a:solidFill>
                <a:latin typeface="Arial Narrow" pitchFamily="34" charset="0"/>
              </a:rPr>
              <a:t>Huom. Voi olla sama kuin joku lähdejärjestelmistä</a:t>
            </a:r>
          </a:p>
        </p:txBody>
      </p:sp>
      <p:grpSp>
        <p:nvGrpSpPr>
          <p:cNvPr id="28" name="Group 171">
            <a:extLst>
              <a:ext uri="{FF2B5EF4-FFF2-40B4-BE49-F238E27FC236}">
                <a16:creationId xmlns:a16="http://schemas.microsoft.com/office/drawing/2014/main" id="{73A2BCDE-6C8A-4033-A49D-1157651D51EF}"/>
              </a:ext>
            </a:extLst>
          </p:cNvPr>
          <p:cNvGrpSpPr>
            <a:grpSpLocks/>
          </p:cNvGrpSpPr>
          <p:nvPr/>
        </p:nvGrpSpPr>
        <p:grpSpPr bwMode="auto">
          <a:xfrm>
            <a:off x="1627671" y="1345529"/>
            <a:ext cx="2617847" cy="115416"/>
            <a:chOff x="2195737" y="76205"/>
            <a:chExt cx="2016223" cy="148041"/>
          </a:xfrm>
        </p:grpSpPr>
        <p:cxnSp>
          <p:nvCxnSpPr>
            <p:cNvPr id="29" name="Straight Arrow Connector 19">
              <a:extLst>
                <a:ext uri="{FF2B5EF4-FFF2-40B4-BE49-F238E27FC236}">
                  <a16:creationId xmlns:a16="http://schemas.microsoft.com/office/drawing/2014/main" id="{66F5026C-F62E-45C1-94DB-29004EDD3912}"/>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30" name="TextBox 53">
              <a:extLst>
                <a:ext uri="{FF2B5EF4-FFF2-40B4-BE49-F238E27FC236}">
                  <a16:creationId xmlns:a16="http://schemas.microsoft.com/office/drawing/2014/main" id="{D597E041-340D-4D93-9D4E-70605F54A4D2}"/>
                </a:ext>
              </a:extLst>
            </p:cNvPr>
            <p:cNvSpPr txBox="1">
              <a:spLocks noChangeArrowheads="1"/>
            </p:cNvSpPr>
            <p:nvPr/>
          </p:nvSpPr>
          <p:spPr bwMode="auto">
            <a:xfrm>
              <a:off x="2963726" y="76205"/>
              <a:ext cx="480282" cy="148041"/>
            </a:xfrm>
            <a:prstGeom prst="rect">
              <a:avLst/>
            </a:prstGeom>
            <a:solidFill>
              <a:srgbClr val="A0CD3D">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31" name="Rounded Rectangle 82">
            <a:extLst>
              <a:ext uri="{FF2B5EF4-FFF2-40B4-BE49-F238E27FC236}">
                <a16:creationId xmlns:a16="http://schemas.microsoft.com/office/drawing/2014/main" id="{589AEC12-82E8-4A4B-BDF5-54EB1EF11736}"/>
              </a:ext>
            </a:extLst>
          </p:cNvPr>
          <p:cNvSpPr/>
          <p:nvPr/>
        </p:nvSpPr>
        <p:spPr bwMode="auto">
          <a:xfrm>
            <a:off x="358530" y="1291346"/>
            <a:ext cx="1271588" cy="860479"/>
          </a:xfrm>
          <a:prstGeom prst="roundRect">
            <a:avLst/>
          </a:prstGeom>
          <a:solidFill>
            <a:srgbClr val="A0CD3D">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&lt;Lähdejärjestelmä A&gt;</a:t>
            </a:r>
          </a:p>
        </p:txBody>
      </p:sp>
      <p:grpSp>
        <p:nvGrpSpPr>
          <p:cNvPr id="43" name="Group 171">
            <a:extLst>
              <a:ext uri="{FF2B5EF4-FFF2-40B4-BE49-F238E27FC236}">
                <a16:creationId xmlns:a16="http://schemas.microsoft.com/office/drawing/2014/main" id="{46BA3B57-734F-457D-AE81-604B72C53E17}"/>
              </a:ext>
            </a:extLst>
          </p:cNvPr>
          <p:cNvGrpSpPr>
            <a:grpSpLocks/>
          </p:cNvGrpSpPr>
          <p:nvPr/>
        </p:nvGrpSpPr>
        <p:grpSpPr bwMode="auto">
          <a:xfrm>
            <a:off x="4779567" y="2477466"/>
            <a:ext cx="2617847" cy="115416"/>
            <a:chOff x="2195737" y="76205"/>
            <a:chExt cx="2016223" cy="148041"/>
          </a:xfrm>
        </p:grpSpPr>
        <p:cxnSp>
          <p:nvCxnSpPr>
            <p:cNvPr id="44" name="Straight Arrow Connector 19">
              <a:extLst>
                <a:ext uri="{FF2B5EF4-FFF2-40B4-BE49-F238E27FC236}">
                  <a16:creationId xmlns:a16="http://schemas.microsoft.com/office/drawing/2014/main" id="{FA91B5C9-FC2F-455D-9D8C-E724F41936DF}"/>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45" name="TextBox 53">
              <a:extLst>
                <a:ext uri="{FF2B5EF4-FFF2-40B4-BE49-F238E27FC236}">
                  <a16:creationId xmlns:a16="http://schemas.microsoft.com/office/drawing/2014/main" id="{DD8BEF3A-A020-4299-AFAC-097B4CB46B28}"/>
                </a:ext>
              </a:extLst>
            </p:cNvPr>
            <p:cNvSpPr txBox="1">
              <a:spLocks noChangeArrowheads="1"/>
            </p:cNvSpPr>
            <p:nvPr/>
          </p:nvSpPr>
          <p:spPr bwMode="auto">
            <a:xfrm>
              <a:off x="2963726" y="76205"/>
              <a:ext cx="480282" cy="148041"/>
            </a:xfrm>
            <a:prstGeom prst="rect">
              <a:avLst/>
            </a:prstGeom>
            <a:solidFill>
              <a:srgbClr val="5AB5EC">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46" name="Rounded Rectangle 82">
            <a:extLst>
              <a:ext uri="{FF2B5EF4-FFF2-40B4-BE49-F238E27FC236}">
                <a16:creationId xmlns:a16="http://schemas.microsoft.com/office/drawing/2014/main" id="{51590F13-29E9-4CCE-BF1D-45FFF3232019}"/>
              </a:ext>
            </a:extLst>
          </p:cNvPr>
          <p:cNvSpPr/>
          <p:nvPr/>
        </p:nvSpPr>
        <p:spPr bwMode="auto">
          <a:xfrm>
            <a:off x="7391343" y="2390447"/>
            <a:ext cx="1271588" cy="293697"/>
          </a:xfrm>
          <a:prstGeom prst="roundRect">
            <a:avLst/>
          </a:prstGeom>
          <a:solidFill>
            <a:srgbClr val="5AB5EC">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Konserniraportointi</a:t>
            </a:r>
          </a:p>
        </p:txBody>
      </p:sp>
      <p:grpSp>
        <p:nvGrpSpPr>
          <p:cNvPr id="47" name="Group 171">
            <a:extLst>
              <a:ext uri="{FF2B5EF4-FFF2-40B4-BE49-F238E27FC236}">
                <a16:creationId xmlns:a16="http://schemas.microsoft.com/office/drawing/2014/main" id="{10A253A4-65B9-4F01-A8B3-775753F6E5F1}"/>
              </a:ext>
            </a:extLst>
          </p:cNvPr>
          <p:cNvGrpSpPr>
            <a:grpSpLocks/>
          </p:cNvGrpSpPr>
          <p:nvPr/>
        </p:nvGrpSpPr>
        <p:grpSpPr bwMode="auto">
          <a:xfrm>
            <a:off x="4779567" y="2860847"/>
            <a:ext cx="2617847" cy="115416"/>
            <a:chOff x="2195737" y="76205"/>
            <a:chExt cx="2016223" cy="148041"/>
          </a:xfrm>
        </p:grpSpPr>
        <p:cxnSp>
          <p:nvCxnSpPr>
            <p:cNvPr id="48" name="Straight Arrow Connector 19">
              <a:extLst>
                <a:ext uri="{FF2B5EF4-FFF2-40B4-BE49-F238E27FC236}">
                  <a16:creationId xmlns:a16="http://schemas.microsoft.com/office/drawing/2014/main" id="{69C7F1AF-2892-4525-8BC3-B2B26D74B1B4}"/>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49" name="TextBox 53">
              <a:extLst>
                <a:ext uri="{FF2B5EF4-FFF2-40B4-BE49-F238E27FC236}">
                  <a16:creationId xmlns:a16="http://schemas.microsoft.com/office/drawing/2014/main" id="{8949BF94-A7A3-4877-B2DA-A6A85D0F6FCA}"/>
                </a:ext>
              </a:extLst>
            </p:cNvPr>
            <p:cNvSpPr txBox="1">
              <a:spLocks noChangeArrowheads="1"/>
            </p:cNvSpPr>
            <p:nvPr/>
          </p:nvSpPr>
          <p:spPr bwMode="auto">
            <a:xfrm>
              <a:off x="2963731" y="76205"/>
              <a:ext cx="480281" cy="148041"/>
            </a:xfrm>
            <a:prstGeom prst="rect">
              <a:avLst/>
            </a:prstGeom>
            <a:solidFill>
              <a:srgbClr val="5AB5EC">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50" name="Rounded Rectangle 82">
            <a:extLst>
              <a:ext uri="{FF2B5EF4-FFF2-40B4-BE49-F238E27FC236}">
                <a16:creationId xmlns:a16="http://schemas.microsoft.com/office/drawing/2014/main" id="{E9DB3A44-D538-4E46-9AFA-CA9C674FAA3B}"/>
              </a:ext>
            </a:extLst>
          </p:cNvPr>
          <p:cNvSpPr/>
          <p:nvPr/>
        </p:nvSpPr>
        <p:spPr bwMode="auto">
          <a:xfrm>
            <a:off x="7391343" y="2771402"/>
            <a:ext cx="1271588" cy="281388"/>
          </a:xfrm>
          <a:prstGeom prst="roundRect">
            <a:avLst/>
          </a:prstGeom>
          <a:solidFill>
            <a:srgbClr val="5AB5EC">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Data-analyysipalvelu &amp; DW</a:t>
            </a:r>
          </a:p>
        </p:txBody>
      </p:sp>
      <p:grpSp>
        <p:nvGrpSpPr>
          <p:cNvPr id="51" name="Group 171">
            <a:extLst>
              <a:ext uri="{FF2B5EF4-FFF2-40B4-BE49-F238E27FC236}">
                <a16:creationId xmlns:a16="http://schemas.microsoft.com/office/drawing/2014/main" id="{DA2E52BC-AA4E-455C-8669-7EE652E337AC}"/>
              </a:ext>
            </a:extLst>
          </p:cNvPr>
          <p:cNvGrpSpPr>
            <a:grpSpLocks/>
          </p:cNvGrpSpPr>
          <p:nvPr/>
        </p:nvGrpSpPr>
        <p:grpSpPr bwMode="auto">
          <a:xfrm>
            <a:off x="4779567" y="3606593"/>
            <a:ext cx="2617847" cy="115416"/>
            <a:chOff x="2195737" y="76205"/>
            <a:chExt cx="2016223" cy="148041"/>
          </a:xfrm>
        </p:grpSpPr>
        <p:cxnSp>
          <p:nvCxnSpPr>
            <p:cNvPr id="52" name="Straight Arrow Connector 19">
              <a:extLst>
                <a:ext uri="{FF2B5EF4-FFF2-40B4-BE49-F238E27FC236}">
                  <a16:creationId xmlns:a16="http://schemas.microsoft.com/office/drawing/2014/main" id="{8D2AC620-40F9-497F-AA13-D39D18208248}"/>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53" name="TextBox 53">
              <a:extLst>
                <a:ext uri="{FF2B5EF4-FFF2-40B4-BE49-F238E27FC236}">
                  <a16:creationId xmlns:a16="http://schemas.microsoft.com/office/drawing/2014/main" id="{00F8AAEA-3944-4500-928E-98F3EDCEAB1A}"/>
                </a:ext>
              </a:extLst>
            </p:cNvPr>
            <p:cNvSpPr txBox="1">
              <a:spLocks noChangeArrowheads="1"/>
            </p:cNvSpPr>
            <p:nvPr/>
          </p:nvSpPr>
          <p:spPr bwMode="auto">
            <a:xfrm>
              <a:off x="2963723" y="76205"/>
              <a:ext cx="480282" cy="148041"/>
            </a:xfrm>
            <a:prstGeom prst="rect">
              <a:avLst/>
            </a:prstGeom>
            <a:solidFill>
              <a:srgbClr val="5AB5EC">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54" name="Rounded Rectangle 82">
            <a:extLst>
              <a:ext uri="{FF2B5EF4-FFF2-40B4-BE49-F238E27FC236}">
                <a16:creationId xmlns:a16="http://schemas.microsoft.com/office/drawing/2014/main" id="{4E174A23-C9F4-44E5-9DDB-0720842C8050}"/>
              </a:ext>
            </a:extLst>
          </p:cNvPr>
          <p:cNvSpPr/>
          <p:nvPr/>
        </p:nvSpPr>
        <p:spPr bwMode="auto">
          <a:xfrm>
            <a:off x="7391343" y="3523983"/>
            <a:ext cx="1271588" cy="261376"/>
          </a:xfrm>
          <a:prstGeom prst="roundRect">
            <a:avLst/>
          </a:prstGeom>
          <a:solidFill>
            <a:srgbClr val="5AB5EC">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Projektinhallinta</a:t>
            </a:r>
          </a:p>
        </p:txBody>
      </p:sp>
      <p:sp>
        <p:nvSpPr>
          <p:cNvPr id="63" name="Rounded Rectangle 82">
            <a:extLst>
              <a:ext uri="{FF2B5EF4-FFF2-40B4-BE49-F238E27FC236}">
                <a16:creationId xmlns:a16="http://schemas.microsoft.com/office/drawing/2014/main" id="{40FF9EA8-E41C-4B48-AE7B-BCD657EEB84D}"/>
              </a:ext>
            </a:extLst>
          </p:cNvPr>
          <p:cNvSpPr/>
          <p:nvPr/>
        </p:nvSpPr>
        <p:spPr bwMode="auto">
          <a:xfrm>
            <a:off x="360976" y="2249882"/>
            <a:ext cx="1271588" cy="648072"/>
          </a:xfrm>
          <a:prstGeom prst="roundRect">
            <a:avLst/>
          </a:prstGeom>
          <a:solidFill>
            <a:srgbClr val="A0CD3D">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&lt;Lähdejärjestelmä B&gt;</a:t>
            </a:r>
          </a:p>
        </p:txBody>
      </p:sp>
      <p:grpSp>
        <p:nvGrpSpPr>
          <p:cNvPr id="67" name="Group 171">
            <a:extLst>
              <a:ext uri="{FF2B5EF4-FFF2-40B4-BE49-F238E27FC236}">
                <a16:creationId xmlns:a16="http://schemas.microsoft.com/office/drawing/2014/main" id="{9F8EFA3A-79F7-4AE1-B092-B171369768F9}"/>
              </a:ext>
            </a:extLst>
          </p:cNvPr>
          <p:cNvGrpSpPr>
            <a:grpSpLocks/>
          </p:cNvGrpSpPr>
          <p:nvPr/>
        </p:nvGrpSpPr>
        <p:grpSpPr bwMode="auto">
          <a:xfrm>
            <a:off x="1630117" y="1661985"/>
            <a:ext cx="2617847" cy="115416"/>
            <a:chOff x="2195737" y="76205"/>
            <a:chExt cx="2016223" cy="148041"/>
          </a:xfrm>
        </p:grpSpPr>
        <p:cxnSp>
          <p:nvCxnSpPr>
            <p:cNvPr id="68" name="Straight Arrow Connector 19">
              <a:extLst>
                <a:ext uri="{FF2B5EF4-FFF2-40B4-BE49-F238E27FC236}">
                  <a16:creationId xmlns:a16="http://schemas.microsoft.com/office/drawing/2014/main" id="{0A5C76A8-71EF-47E2-9FC5-08F327179F7D}"/>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69" name="TextBox 53">
              <a:extLst>
                <a:ext uri="{FF2B5EF4-FFF2-40B4-BE49-F238E27FC236}">
                  <a16:creationId xmlns:a16="http://schemas.microsoft.com/office/drawing/2014/main" id="{F62535D0-C442-48AE-BC2E-BE513942374B}"/>
                </a:ext>
              </a:extLst>
            </p:cNvPr>
            <p:cNvSpPr txBox="1">
              <a:spLocks noChangeArrowheads="1"/>
            </p:cNvSpPr>
            <p:nvPr/>
          </p:nvSpPr>
          <p:spPr bwMode="auto">
            <a:xfrm>
              <a:off x="2963732" y="76205"/>
              <a:ext cx="480282" cy="148041"/>
            </a:xfrm>
            <a:prstGeom prst="rect">
              <a:avLst/>
            </a:prstGeom>
            <a:solidFill>
              <a:srgbClr val="A0CD3D">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grpSp>
        <p:nvGrpSpPr>
          <p:cNvPr id="73" name="Group 171">
            <a:extLst>
              <a:ext uri="{FF2B5EF4-FFF2-40B4-BE49-F238E27FC236}">
                <a16:creationId xmlns:a16="http://schemas.microsoft.com/office/drawing/2014/main" id="{FEE04144-C222-4330-9278-76E069800021}"/>
              </a:ext>
            </a:extLst>
          </p:cNvPr>
          <p:cNvGrpSpPr>
            <a:grpSpLocks/>
          </p:cNvGrpSpPr>
          <p:nvPr/>
        </p:nvGrpSpPr>
        <p:grpSpPr bwMode="auto">
          <a:xfrm>
            <a:off x="1630117" y="1989811"/>
            <a:ext cx="2617847" cy="115416"/>
            <a:chOff x="2195737" y="76205"/>
            <a:chExt cx="2016223" cy="148041"/>
          </a:xfrm>
        </p:grpSpPr>
        <p:cxnSp>
          <p:nvCxnSpPr>
            <p:cNvPr id="74" name="Straight Arrow Connector 19">
              <a:extLst>
                <a:ext uri="{FF2B5EF4-FFF2-40B4-BE49-F238E27FC236}">
                  <a16:creationId xmlns:a16="http://schemas.microsoft.com/office/drawing/2014/main" id="{E587116C-6760-42B6-A710-31707B090B59}"/>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75" name="TextBox 53">
              <a:extLst>
                <a:ext uri="{FF2B5EF4-FFF2-40B4-BE49-F238E27FC236}">
                  <a16:creationId xmlns:a16="http://schemas.microsoft.com/office/drawing/2014/main" id="{B005872A-51D8-48D1-9C25-4422C60787E3}"/>
                </a:ext>
              </a:extLst>
            </p:cNvPr>
            <p:cNvSpPr txBox="1">
              <a:spLocks noChangeArrowheads="1"/>
            </p:cNvSpPr>
            <p:nvPr/>
          </p:nvSpPr>
          <p:spPr bwMode="auto">
            <a:xfrm>
              <a:off x="2964961" y="76205"/>
              <a:ext cx="477813" cy="148041"/>
            </a:xfrm>
            <a:prstGeom prst="rect">
              <a:avLst/>
            </a:prstGeom>
            <a:solidFill>
              <a:srgbClr val="A0CD3D">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grpSp>
        <p:nvGrpSpPr>
          <p:cNvPr id="79" name="Group 171">
            <a:extLst>
              <a:ext uri="{FF2B5EF4-FFF2-40B4-BE49-F238E27FC236}">
                <a16:creationId xmlns:a16="http://schemas.microsoft.com/office/drawing/2014/main" id="{A74FB439-E6E5-4EBF-8B71-E33F85E4BDAD}"/>
              </a:ext>
            </a:extLst>
          </p:cNvPr>
          <p:cNvGrpSpPr>
            <a:grpSpLocks/>
          </p:cNvGrpSpPr>
          <p:nvPr/>
        </p:nvGrpSpPr>
        <p:grpSpPr bwMode="auto">
          <a:xfrm>
            <a:off x="1632564" y="2400029"/>
            <a:ext cx="2617847" cy="115416"/>
            <a:chOff x="2195737" y="76205"/>
            <a:chExt cx="2016223" cy="148041"/>
          </a:xfrm>
        </p:grpSpPr>
        <p:cxnSp>
          <p:nvCxnSpPr>
            <p:cNvPr id="80" name="Straight Arrow Connector 19">
              <a:extLst>
                <a:ext uri="{FF2B5EF4-FFF2-40B4-BE49-F238E27FC236}">
                  <a16:creationId xmlns:a16="http://schemas.microsoft.com/office/drawing/2014/main" id="{7257D0B9-B1EE-4541-B3EA-1A22B5155A59}"/>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81" name="TextBox 53">
              <a:extLst>
                <a:ext uri="{FF2B5EF4-FFF2-40B4-BE49-F238E27FC236}">
                  <a16:creationId xmlns:a16="http://schemas.microsoft.com/office/drawing/2014/main" id="{1C0E489A-294A-4996-AECB-6B41624D1B55}"/>
                </a:ext>
              </a:extLst>
            </p:cNvPr>
            <p:cNvSpPr txBox="1">
              <a:spLocks noChangeArrowheads="1"/>
            </p:cNvSpPr>
            <p:nvPr/>
          </p:nvSpPr>
          <p:spPr bwMode="auto">
            <a:xfrm>
              <a:off x="2963733" y="76205"/>
              <a:ext cx="480281" cy="148041"/>
            </a:xfrm>
            <a:prstGeom prst="rect">
              <a:avLst/>
            </a:prstGeom>
            <a:solidFill>
              <a:srgbClr val="A0CD3D">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grpSp>
        <p:nvGrpSpPr>
          <p:cNvPr id="82" name="Group 171">
            <a:extLst>
              <a:ext uri="{FF2B5EF4-FFF2-40B4-BE49-F238E27FC236}">
                <a16:creationId xmlns:a16="http://schemas.microsoft.com/office/drawing/2014/main" id="{25093DBB-B438-4B37-834A-ADB7DB6E7A5E}"/>
              </a:ext>
            </a:extLst>
          </p:cNvPr>
          <p:cNvGrpSpPr>
            <a:grpSpLocks/>
          </p:cNvGrpSpPr>
          <p:nvPr/>
        </p:nvGrpSpPr>
        <p:grpSpPr bwMode="auto">
          <a:xfrm>
            <a:off x="1632564" y="2616054"/>
            <a:ext cx="2617847" cy="115416"/>
            <a:chOff x="2195737" y="76205"/>
            <a:chExt cx="2016223" cy="148041"/>
          </a:xfrm>
        </p:grpSpPr>
        <p:cxnSp>
          <p:nvCxnSpPr>
            <p:cNvPr id="83" name="Straight Arrow Connector 19">
              <a:extLst>
                <a:ext uri="{FF2B5EF4-FFF2-40B4-BE49-F238E27FC236}">
                  <a16:creationId xmlns:a16="http://schemas.microsoft.com/office/drawing/2014/main" id="{0A3D6488-A661-4138-844B-9F1E39052713}"/>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84" name="TextBox 53">
              <a:extLst>
                <a:ext uri="{FF2B5EF4-FFF2-40B4-BE49-F238E27FC236}">
                  <a16:creationId xmlns:a16="http://schemas.microsoft.com/office/drawing/2014/main" id="{600430D5-34B3-4F71-9E91-0D538C2527F2}"/>
                </a:ext>
              </a:extLst>
            </p:cNvPr>
            <p:cNvSpPr txBox="1">
              <a:spLocks noChangeArrowheads="1"/>
            </p:cNvSpPr>
            <p:nvPr/>
          </p:nvSpPr>
          <p:spPr bwMode="auto">
            <a:xfrm>
              <a:off x="2963735" y="76205"/>
              <a:ext cx="480281" cy="148041"/>
            </a:xfrm>
            <a:prstGeom prst="rect">
              <a:avLst/>
            </a:prstGeom>
            <a:solidFill>
              <a:srgbClr val="A0CD3D">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grpSp>
        <p:nvGrpSpPr>
          <p:cNvPr id="85" name="Group 171">
            <a:extLst>
              <a:ext uri="{FF2B5EF4-FFF2-40B4-BE49-F238E27FC236}">
                <a16:creationId xmlns:a16="http://schemas.microsoft.com/office/drawing/2014/main" id="{9BDDFC71-358B-43E3-A507-7895EBB94700}"/>
              </a:ext>
            </a:extLst>
          </p:cNvPr>
          <p:cNvGrpSpPr>
            <a:grpSpLocks/>
          </p:cNvGrpSpPr>
          <p:nvPr/>
        </p:nvGrpSpPr>
        <p:grpSpPr bwMode="auto">
          <a:xfrm>
            <a:off x="4773496" y="1681776"/>
            <a:ext cx="2617847" cy="115416"/>
            <a:chOff x="2195737" y="76205"/>
            <a:chExt cx="2016223" cy="148041"/>
          </a:xfrm>
        </p:grpSpPr>
        <p:cxnSp>
          <p:nvCxnSpPr>
            <p:cNvPr id="86" name="Straight Arrow Connector 19">
              <a:extLst>
                <a:ext uri="{FF2B5EF4-FFF2-40B4-BE49-F238E27FC236}">
                  <a16:creationId xmlns:a16="http://schemas.microsoft.com/office/drawing/2014/main" id="{82E2A550-C90C-4B5E-901F-D69233B35BDD}"/>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87" name="TextBox 53">
              <a:extLst>
                <a:ext uri="{FF2B5EF4-FFF2-40B4-BE49-F238E27FC236}">
                  <a16:creationId xmlns:a16="http://schemas.microsoft.com/office/drawing/2014/main" id="{00E87F12-57EA-4F1B-902A-26002CE2D258}"/>
                </a:ext>
              </a:extLst>
            </p:cNvPr>
            <p:cNvSpPr txBox="1">
              <a:spLocks noChangeArrowheads="1"/>
            </p:cNvSpPr>
            <p:nvPr/>
          </p:nvSpPr>
          <p:spPr bwMode="auto">
            <a:xfrm>
              <a:off x="2963726" y="76205"/>
              <a:ext cx="480281" cy="148041"/>
            </a:xfrm>
            <a:prstGeom prst="rect">
              <a:avLst/>
            </a:prstGeom>
            <a:solidFill>
              <a:srgbClr val="5AB5EC">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grpSp>
        <p:nvGrpSpPr>
          <p:cNvPr id="88" name="Group 171">
            <a:extLst>
              <a:ext uri="{FF2B5EF4-FFF2-40B4-BE49-F238E27FC236}">
                <a16:creationId xmlns:a16="http://schemas.microsoft.com/office/drawing/2014/main" id="{32E7D95A-5E7D-4FF1-A898-A7D3FD9A6ED4}"/>
              </a:ext>
            </a:extLst>
          </p:cNvPr>
          <p:cNvGrpSpPr>
            <a:grpSpLocks/>
          </p:cNvGrpSpPr>
          <p:nvPr/>
        </p:nvGrpSpPr>
        <p:grpSpPr bwMode="auto">
          <a:xfrm>
            <a:off x="4773496" y="1997553"/>
            <a:ext cx="2617847" cy="115416"/>
            <a:chOff x="2195737" y="76205"/>
            <a:chExt cx="2016223" cy="148041"/>
          </a:xfrm>
        </p:grpSpPr>
        <p:cxnSp>
          <p:nvCxnSpPr>
            <p:cNvPr id="89" name="Straight Arrow Connector 19">
              <a:extLst>
                <a:ext uri="{FF2B5EF4-FFF2-40B4-BE49-F238E27FC236}">
                  <a16:creationId xmlns:a16="http://schemas.microsoft.com/office/drawing/2014/main" id="{26EE5BAC-8032-489D-859F-530FAD2CE046}"/>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90" name="TextBox 53">
              <a:extLst>
                <a:ext uri="{FF2B5EF4-FFF2-40B4-BE49-F238E27FC236}">
                  <a16:creationId xmlns:a16="http://schemas.microsoft.com/office/drawing/2014/main" id="{1A39E97D-ED3C-4443-B250-B5485B9BB97F}"/>
                </a:ext>
              </a:extLst>
            </p:cNvPr>
            <p:cNvSpPr txBox="1">
              <a:spLocks noChangeArrowheads="1"/>
            </p:cNvSpPr>
            <p:nvPr/>
          </p:nvSpPr>
          <p:spPr bwMode="auto">
            <a:xfrm>
              <a:off x="2963726" y="76205"/>
              <a:ext cx="480282" cy="148041"/>
            </a:xfrm>
            <a:prstGeom prst="rect">
              <a:avLst/>
            </a:prstGeom>
            <a:solidFill>
              <a:srgbClr val="5AB5EC">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grpSp>
        <p:nvGrpSpPr>
          <p:cNvPr id="91" name="Group 171">
            <a:extLst>
              <a:ext uri="{FF2B5EF4-FFF2-40B4-BE49-F238E27FC236}">
                <a16:creationId xmlns:a16="http://schemas.microsoft.com/office/drawing/2014/main" id="{6970DE1E-5BCA-459F-BF68-F1760F130C59}"/>
              </a:ext>
            </a:extLst>
          </p:cNvPr>
          <p:cNvGrpSpPr>
            <a:grpSpLocks/>
          </p:cNvGrpSpPr>
          <p:nvPr/>
        </p:nvGrpSpPr>
        <p:grpSpPr bwMode="auto">
          <a:xfrm>
            <a:off x="4779567" y="3252825"/>
            <a:ext cx="2617847" cy="115416"/>
            <a:chOff x="2195737" y="76205"/>
            <a:chExt cx="2016223" cy="148041"/>
          </a:xfrm>
        </p:grpSpPr>
        <p:cxnSp>
          <p:nvCxnSpPr>
            <p:cNvPr id="92" name="Straight Arrow Connector 19">
              <a:extLst>
                <a:ext uri="{FF2B5EF4-FFF2-40B4-BE49-F238E27FC236}">
                  <a16:creationId xmlns:a16="http://schemas.microsoft.com/office/drawing/2014/main" id="{49B3E482-357B-42CF-91D0-EE4CB3931507}"/>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93" name="TextBox 53">
              <a:extLst>
                <a:ext uri="{FF2B5EF4-FFF2-40B4-BE49-F238E27FC236}">
                  <a16:creationId xmlns:a16="http://schemas.microsoft.com/office/drawing/2014/main" id="{0CF214BF-BD4E-4EE4-9D2B-AEF4489FEE13}"/>
                </a:ext>
              </a:extLst>
            </p:cNvPr>
            <p:cNvSpPr txBox="1">
              <a:spLocks noChangeArrowheads="1"/>
            </p:cNvSpPr>
            <p:nvPr/>
          </p:nvSpPr>
          <p:spPr bwMode="auto">
            <a:xfrm>
              <a:off x="2963726" y="76205"/>
              <a:ext cx="480282" cy="148041"/>
            </a:xfrm>
            <a:prstGeom prst="rect">
              <a:avLst/>
            </a:prstGeom>
            <a:solidFill>
              <a:srgbClr val="5AB5EC">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94" name="Rounded Rectangle 82">
            <a:extLst>
              <a:ext uri="{FF2B5EF4-FFF2-40B4-BE49-F238E27FC236}">
                <a16:creationId xmlns:a16="http://schemas.microsoft.com/office/drawing/2014/main" id="{E9327612-3A03-4250-892B-6A9C06CE183A}"/>
              </a:ext>
            </a:extLst>
          </p:cNvPr>
          <p:cNvSpPr/>
          <p:nvPr/>
        </p:nvSpPr>
        <p:spPr bwMode="auto">
          <a:xfrm>
            <a:off x="7391343" y="3135468"/>
            <a:ext cx="1271588" cy="350129"/>
          </a:xfrm>
          <a:prstGeom prst="roundRect">
            <a:avLst/>
          </a:prstGeom>
          <a:solidFill>
            <a:srgbClr val="5AB5EC">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Tositearkisto</a:t>
            </a:r>
          </a:p>
        </p:txBody>
      </p:sp>
      <p:grpSp>
        <p:nvGrpSpPr>
          <p:cNvPr id="95" name="Group 171">
            <a:extLst>
              <a:ext uri="{FF2B5EF4-FFF2-40B4-BE49-F238E27FC236}">
                <a16:creationId xmlns:a16="http://schemas.microsoft.com/office/drawing/2014/main" id="{80E87FD6-27F2-403A-BBD2-AE94E5E9B8FB}"/>
              </a:ext>
            </a:extLst>
          </p:cNvPr>
          <p:cNvGrpSpPr>
            <a:grpSpLocks/>
          </p:cNvGrpSpPr>
          <p:nvPr/>
        </p:nvGrpSpPr>
        <p:grpSpPr bwMode="auto">
          <a:xfrm>
            <a:off x="4785636" y="3920901"/>
            <a:ext cx="2617847" cy="115416"/>
            <a:chOff x="2195737" y="76205"/>
            <a:chExt cx="2016223" cy="148041"/>
          </a:xfrm>
        </p:grpSpPr>
        <p:cxnSp>
          <p:nvCxnSpPr>
            <p:cNvPr id="96" name="Straight Arrow Connector 19">
              <a:extLst>
                <a:ext uri="{FF2B5EF4-FFF2-40B4-BE49-F238E27FC236}">
                  <a16:creationId xmlns:a16="http://schemas.microsoft.com/office/drawing/2014/main" id="{87ADADAD-1786-489F-9B03-7D6306136EB7}"/>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97" name="TextBox 53">
              <a:extLst>
                <a:ext uri="{FF2B5EF4-FFF2-40B4-BE49-F238E27FC236}">
                  <a16:creationId xmlns:a16="http://schemas.microsoft.com/office/drawing/2014/main" id="{ACD16288-5DB3-4904-AE6F-5BF70B9FCF4A}"/>
                </a:ext>
              </a:extLst>
            </p:cNvPr>
            <p:cNvSpPr txBox="1">
              <a:spLocks noChangeArrowheads="1"/>
            </p:cNvSpPr>
            <p:nvPr/>
          </p:nvSpPr>
          <p:spPr bwMode="auto">
            <a:xfrm>
              <a:off x="2963723" y="76205"/>
              <a:ext cx="480282" cy="148041"/>
            </a:xfrm>
            <a:prstGeom prst="rect">
              <a:avLst/>
            </a:prstGeom>
            <a:solidFill>
              <a:srgbClr val="5AB5EC">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98" name="Rounded Rectangle 82">
            <a:extLst>
              <a:ext uri="{FF2B5EF4-FFF2-40B4-BE49-F238E27FC236}">
                <a16:creationId xmlns:a16="http://schemas.microsoft.com/office/drawing/2014/main" id="{FF35152B-509F-4AA8-81FA-92F6A85E71FD}"/>
              </a:ext>
            </a:extLst>
          </p:cNvPr>
          <p:cNvSpPr/>
          <p:nvPr/>
        </p:nvSpPr>
        <p:spPr bwMode="auto">
          <a:xfrm>
            <a:off x="7397412" y="3850541"/>
            <a:ext cx="1271588" cy="228983"/>
          </a:xfrm>
          <a:prstGeom prst="roundRect">
            <a:avLst/>
          </a:prstGeom>
          <a:solidFill>
            <a:srgbClr val="5AB5EC">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CRM</a:t>
            </a:r>
          </a:p>
        </p:txBody>
      </p:sp>
      <p:grpSp>
        <p:nvGrpSpPr>
          <p:cNvPr id="99" name="Group 171">
            <a:extLst>
              <a:ext uri="{FF2B5EF4-FFF2-40B4-BE49-F238E27FC236}">
                <a16:creationId xmlns:a16="http://schemas.microsoft.com/office/drawing/2014/main" id="{908FA07B-B8C3-4E27-A6A0-A5C31B6485FC}"/>
              </a:ext>
            </a:extLst>
          </p:cNvPr>
          <p:cNvGrpSpPr>
            <a:grpSpLocks/>
          </p:cNvGrpSpPr>
          <p:nvPr/>
        </p:nvGrpSpPr>
        <p:grpSpPr bwMode="auto">
          <a:xfrm>
            <a:off x="1627060" y="3499446"/>
            <a:ext cx="2617847" cy="115416"/>
            <a:chOff x="2195737" y="76205"/>
            <a:chExt cx="2016223" cy="148041"/>
          </a:xfrm>
        </p:grpSpPr>
        <p:cxnSp>
          <p:nvCxnSpPr>
            <p:cNvPr id="100" name="Straight Arrow Connector 19">
              <a:extLst>
                <a:ext uri="{FF2B5EF4-FFF2-40B4-BE49-F238E27FC236}">
                  <a16:creationId xmlns:a16="http://schemas.microsoft.com/office/drawing/2014/main" id="{168A40E3-1F3F-4475-921E-6EA4B375DAD1}"/>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101" name="TextBox 53">
              <a:extLst>
                <a:ext uri="{FF2B5EF4-FFF2-40B4-BE49-F238E27FC236}">
                  <a16:creationId xmlns:a16="http://schemas.microsoft.com/office/drawing/2014/main" id="{446280FD-5433-4250-84FA-C7C10B458370}"/>
                </a:ext>
              </a:extLst>
            </p:cNvPr>
            <p:cNvSpPr txBox="1">
              <a:spLocks noChangeArrowheads="1"/>
            </p:cNvSpPr>
            <p:nvPr/>
          </p:nvSpPr>
          <p:spPr bwMode="auto">
            <a:xfrm>
              <a:off x="2963725" y="76205"/>
              <a:ext cx="480282" cy="148041"/>
            </a:xfrm>
            <a:prstGeom prst="rect">
              <a:avLst/>
            </a:prstGeom>
            <a:solidFill>
              <a:srgbClr val="A0CD3D">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102" name="Rounded Rectangle 82">
            <a:extLst>
              <a:ext uri="{FF2B5EF4-FFF2-40B4-BE49-F238E27FC236}">
                <a16:creationId xmlns:a16="http://schemas.microsoft.com/office/drawing/2014/main" id="{79A7BDF0-23DB-470B-9D81-8DFA0645F4E4}"/>
              </a:ext>
            </a:extLst>
          </p:cNvPr>
          <p:cNvSpPr/>
          <p:nvPr/>
        </p:nvSpPr>
        <p:spPr bwMode="auto">
          <a:xfrm>
            <a:off x="357919" y="3379294"/>
            <a:ext cx="1271588" cy="350129"/>
          </a:xfrm>
          <a:prstGeom prst="roundRect">
            <a:avLst/>
          </a:prstGeom>
          <a:solidFill>
            <a:srgbClr val="A0CD3D">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&lt;Lähdejärjestelmä D&gt;</a:t>
            </a:r>
          </a:p>
        </p:txBody>
      </p:sp>
      <p:grpSp>
        <p:nvGrpSpPr>
          <p:cNvPr id="103" name="Group 171">
            <a:extLst>
              <a:ext uri="{FF2B5EF4-FFF2-40B4-BE49-F238E27FC236}">
                <a16:creationId xmlns:a16="http://schemas.microsoft.com/office/drawing/2014/main" id="{D0CD7C31-16FD-4555-8A27-6D3BCD8BE7A0}"/>
              </a:ext>
            </a:extLst>
          </p:cNvPr>
          <p:cNvGrpSpPr>
            <a:grpSpLocks/>
          </p:cNvGrpSpPr>
          <p:nvPr/>
        </p:nvGrpSpPr>
        <p:grpSpPr bwMode="auto">
          <a:xfrm>
            <a:off x="1630117" y="3899586"/>
            <a:ext cx="2617847" cy="115416"/>
            <a:chOff x="2195737" y="76205"/>
            <a:chExt cx="2016223" cy="148041"/>
          </a:xfrm>
        </p:grpSpPr>
        <p:cxnSp>
          <p:nvCxnSpPr>
            <p:cNvPr id="104" name="Straight Arrow Connector 19">
              <a:extLst>
                <a:ext uri="{FF2B5EF4-FFF2-40B4-BE49-F238E27FC236}">
                  <a16:creationId xmlns:a16="http://schemas.microsoft.com/office/drawing/2014/main" id="{CA92EF34-FB02-4DC8-9219-5AF675BF5FF8}"/>
                </a:ext>
              </a:extLst>
            </p:cNvPr>
            <p:cNvCxnSpPr>
              <a:cxnSpLocks noChangeShapeType="1"/>
            </p:cNvCxnSpPr>
            <p:nvPr/>
          </p:nvCxnSpPr>
          <p:spPr bwMode="auto">
            <a:xfrm flipH="1" flipV="1">
              <a:off x="2195737" y="152432"/>
              <a:ext cx="2016223" cy="315"/>
            </a:xfrm>
            <a:prstGeom prst="straightConnector1">
              <a:avLst/>
            </a:prstGeom>
            <a:noFill/>
            <a:ln w="12700" algn="ctr">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105" name="TextBox 53">
              <a:extLst>
                <a:ext uri="{FF2B5EF4-FFF2-40B4-BE49-F238E27FC236}">
                  <a16:creationId xmlns:a16="http://schemas.microsoft.com/office/drawing/2014/main" id="{D4E368F9-3CD2-45C0-BD0D-27CFC49752E1}"/>
                </a:ext>
              </a:extLst>
            </p:cNvPr>
            <p:cNvSpPr txBox="1">
              <a:spLocks noChangeArrowheads="1"/>
            </p:cNvSpPr>
            <p:nvPr/>
          </p:nvSpPr>
          <p:spPr bwMode="auto">
            <a:xfrm>
              <a:off x="2963736" y="76205"/>
              <a:ext cx="480281" cy="148041"/>
            </a:xfrm>
            <a:prstGeom prst="rect">
              <a:avLst/>
            </a:prstGeom>
            <a:solidFill>
              <a:srgbClr val="A0CD3D">
                <a:lumMod val="20000"/>
                <a:lumOff val="80000"/>
                <a:alpha val="9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7000" tIns="0" rIns="27000" bIns="0" anchor="ct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ctr">
                <a:defRPr/>
              </a:pPr>
              <a:r>
                <a:rPr lang="fi-FI" sz="750" b="1" kern="0">
                  <a:solidFill>
                    <a:prstClr val="black"/>
                  </a:solidFill>
                  <a:latin typeface="Arial Narrow" pitchFamily="34" charset="0"/>
                  <a:cs typeface="Arial" pitchFamily="34" charset="0"/>
                </a:rPr>
                <a:t>&lt;liikkuva tieto&gt;</a:t>
              </a:r>
            </a:p>
          </p:txBody>
        </p:sp>
      </p:grpSp>
      <p:sp>
        <p:nvSpPr>
          <p:cNvPr id="106" name="Rounded Rectangle 82">
            <a:extLst>
              <a:ext uri="{FF2B5EF4-FFF2-40B4-BE49-F238E27FC236}">
                <a16:creationId xmlns:a16="http://schemas.microsoft.com/office/drawing/2014/main" id="{508F9136-4F80-4E9E-B407-74A0A5D5826F}"/>
              </a:ext>
            </a:extLst>
          </p:cNvPr>
          <p:cNvSpPr/>
          <p:nvPr/>
        </p:nvSpPr>
        <p:spPr bwMode="auto">
          <a:xfrm>
            <a:off x="360976" y="3786651"/>
            <a:ext cx="1271588" cy="271795"/>
          </a:xfrm>
          <a:prstGeom prst="roundRect">
            <a:avLst/>
          </a:prstGeom>
          <a:solidFill>
            <a:srgbClr val="A0CD3D">
              <a:lumMod val="60000"/>
              <a:lumOff val="40000"/>
            </a:srgbClr>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900" kern="0">
                <a:solidFill>
                  <a:sysClr val="windowText" lastClr="000000"/>
                </a:solidFill>
                <a:latin typeface="Arial Narrow" pitchFamily="34" charset="0"/>
              </a:rPr>
              <a:t>&lt;Lähdejärjestelmä E&gt;</a:t>
            </a:r>
          </a:p>
        </p:txBody>
      </p:sp>
    </p:spTree>
    <p:extLst>
      <p:ext uri="{BB962C8B-B14F-4D97-AF65-F5344CB8AC3E}">
        <p14:creationId xmlns:p14="http://schemas.microsoft.com/office/powerpoint/2010/main" val="34877133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D102E5A-4133-4CD3-93BE-411B184D764E}"/>
              </a:ext>
            </a:extLst>
          </p:cNvPr>
          <p:cNvSpPr>
            <a:spLocks noGrp="1"/>
          </p:cNvSpPr>
          <p:nvPr>
            <p:ph type="sldNum" sz="quarter" idx="12"/>
          </p:nvPr>
        </p:nvSpPr>
        <p:spPr/>
        <p:txBody>
          <a:bodyPr/>
          <a:lstStyle/>
          <a:p>
            <a:fld id="{DDE9422E-AB18-498F-A7FF-179425C9812D}" type="slidenum">
              <a:rPr lang="fi-FI" smtClean="0"/>
              <a:t>28</a:t>
            </a:fld>
            <a:endParaRPr lang="fi-FI"/>
          </a:p>
        </p:txBody>
      </p:sp>
      <p:sp>
        <p:nvSpPr>
          <p:cNvPr id="4" name="Title 3">
            <a:extLst>
              <a:ext uri="{FF2B5EF4-FFF2-40B4-BE49-F238E27FC236}">
                <a16:creationId xmlns:a16="http://schemas.microsoft.com/office/drawing/2014/main" id="{8248A1FA-30FA-467C-B106-BF6A8586C1DE}"/>
              </a:ext>
            </a:extLst>
          </p:cNvPr>
          <p:cNvSpPr>
            <a:spLocks noGrp="1"/>
          </p:cNvSpPr>
          <p:nvPr>
            <p:ph type="title"/>
          </p:nvPr>
        </p:nvSpPr>
        <p:spPr>
          <a:xfrm>
            <a:off x="141249" y="120655"/>
            <a:ext cx="8861502" cy="675000"/>
          </a:xfrm>
        </p:spPr>
        <p:txBody>
          <a:bodyPr>
            <a:normAutofit/>
          </a:bodyPr>
          <a:lstStyle/>
          <a:p>
            <a:pPr algn="ctr"/>
            <a:r>
              <a:rPr lang="fi-FI" sz="2000" dirty="0">
                <a:solidFill>
                  <a:schemeClr val="accent2">
                    <a:lumMod val="50000"/>
                  </a:schemeClr>
                </a:solidFill>
              </a:rPr>
              <a:t>Esimerkki: Integraatiotaulukko</a:t>
            </a:r>
          </a:p>
        </p:txBody>
      </p:sp>
      <p:sp>
        <p:nvSpPr>
          <p:cNvPr id="9" name="Suorakulmio 8">
            <a:extLst>
              <a:ext uri="{FF2B5EF4-FFF2-40B4-BE49-F238E27FC236}">
                <a16:creationId xmlns:a16="http://schemas.microsoft.com/office/drawing/2014/main" id="{B67DBB47-B314-436D-B986-0CE20F2F13EF}"/>
              </a:ext>
            </a:extLst>
          </p:cNvPr>
          <p:cNvSpPr/>
          <p:nvPr/>
        </p:nvSpPr>
        <p:spPr>
          <a:xfrm>
            <a:off x="7885323" y="4308284"/>
            <a:ext cx="1202215" cy="8028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500" err="1"/>
          </a:p>
        </p:txBody>
      </p:sp>
      <p:pic>
        <p:nvPicPr>
          <p:cNvPr id="2" name="Picture 6" descr="Table&#10;&#10;Description automatically generated">
            <a:extLst>
              <a:ext uri="{FF2B5EF4-FFF2-40B4-BE49-F238E27FC236}">
                <a16:creationId xmlns:a16="http://schemas.microsoft.com/office/drawing/2014/main" id="{92605619-D7DC-EB38-A3AA-0C65A6D080A8}"/>
              </a:ext>
            </a:extLst>
          </p:cNvPr>
          <p:cNvPicPr>
            <a:picLocks noChangeAspect="1"/>
          </p:cNvPicPr>
          <p:nvPr/>
        </p:nvPicPr>
        <p:blipFill>
          <a:blip r:embed="rId2"/>
          <a:stretch>
            <a:fillRect/>
          </a:stretch>
        </p:blipFill>
        <p:spPr>
          <a:xfrm>
            <a:off x="304800" y="664181"/>
            <a:ext cx="8375650" cy="3063768"/>
          </a:xfrm>
          <a:prstGeom prst="rect">
            <a:avLst/>
          </a:prstGeom>
        </p:spPr>
      </p:pic>
      <p:pic>
        <p:nvPicPr>
          <p:cNvPr id="8" name="Picture 9" descr="Table&#10;&#10;Description automatically generated">
            <a:extLst>
              <a:ext uri="{FF2B5EF4-FFF2-40B4-BE49-F238E27FC236}">
                <a16:creationId xmlns:a16="http://schemas.microsoft.com/office/drawing/2014/main" id="{3CA1D800-9D51-24EE-542A-DDC47FB87F99}"/>
              </a:ext>
            </a:extLst>
          </p:cNvPr>
          <p:cNvPicPr>
            <a:picLocks noChangeAspect="1"/>
          </p:cNvPicPr>
          <p:nvPr/>
        </p:nvPicPr>
        <p:blipFill>
          <a:blip r:embed="rId3"/>
          <a:stretch>
            <a:fillRect/>
          </a:stretch>
        </p:blipFill>
        <p:spPr>
          <a:xfrm>
            <a:off x="304800" y="3727949"/>
            <a:ext cx="8375650" cy="697502"/>
          </a:xfrm>
          <a:prstGeom prst="rect">
            <a:avLst/>
          </a:prstGeom>
        </p:spPr>
      </p:pic>
      <p:sp>
        <p:nvSpPr>
          <p:cNvPr id="5" name="Rectangle: Rounded Corners 4">
            <a:extLst>
              <a:ext uri="{FF2B5EF4-FFF2-40B4-BE49-F238E27FC236}">
                <a16:creationId xmlns:a16="http://schemas.microsoft.com/office/drawing/2014/main" id="{EF2565BC-9195-6871-A273-F69815FBE6B7}"/>
              </a:ext>
            </a:extLst>
          </p:cNvPr>
          <p:cNvSpPr/>
          <p:nvPr/>
        </p:nvSpPr>
        <p:spPr>
          <a:xfrm rot="21091158">
            <a:off x="3433466" y="2399554"/>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17096491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CCA9406-AEF2-465E-A754-616AA227E271}"/>
              </a:ext>
            </a:extLst>
          </p:cNvPr>
          <p:cNvSpPr>
            <a:spLocks noGrp="1"/>
          </p:cNvSpPr>
          <p:nvPr>
            <p:ph type="title"/>
          </p:nvPr>
        </p:nvSpPr>
        <p:spPr>
          <a:xfrm>
            <a:off x="126380" y="120655"/>
            <a:ext cx="8891239" cy="675000"/>
          </a:xfrm>
        </p:spPr>
        <p:txBody>
          <a:bodyPr>
            <a:normAutofit/>
          </a:bodyPr>
          <a:lstStyle/>
          <a:p>
            <a:pPr algn="ctr"/>
            <a:r>
              <a:rPr lang="fi-FI" sz="2000" dirty="0">
                <a:solidFill>
                  <a:schemeClr val="accent2">
                    <a:lumMod val="50000"/>
                  </a:schemeClr>
                </a:solidFill>
              </a:rPr>
              <a:t>Esimerkki: Tietovirtakuvaus</a:t>
            </a:r>
          </a:p>
        </p:txBody>
      </p:sp>
      <p:sp>
        <p:nvSpPr>
          <p:cNvPr id="16" name="Rectangle 15">
            <a:extLst>
              <a:ext uri="{FF2B5EF4-FFF2-40B4-BE49-F238E27FC236}">
                <a16:creationId xmlns:a16="http://schemas.microsoft.com/office/drawing/2014/main" id="{67EE4668-C59F-4A33-BDD8-613E5871FFDD}"/>
              </a:ext>
            </a:extLst>
          </p:cNvPr>
          <p:cNvSpPr/>
          <p:nvPr/>
        </p:nvSpPr>
        <p:spPr>
          <a:xfrm rot="16200000">
            <a:off x="2022718" y="2590990"/>
            <a:ext cx="4494173" cy="604394"/>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500" b="1"/>
              <a:t>Kuntatietojärjestelmä</a:t>
            </a:r>
          </a:p>
        </p:txBody>
      </p:sp>
      <p:sp>
        <p:nvSpPr>
          <p:cNvPr id="17" name="Rounded Rectangle 82">
            <a:extLst>
              <a:ext uri="{FF2B5EF4-FFF2-40B4-BE49-F238E27FC236}">
                <a16:creationId xmlns:a16="http://schemas.microsoft.com/office/drawing/2014/main" id="{C7AFA21E-6A77-472B-8D4B-BCEC6D7DAB2A}"/>
              </a:ext>
            </a:extLst>
          </p:cNvPr>
          <p:cNvSpPr/>
          <p:nvPr/>
        </p:nvSpPr>
        <p:spPr bwMode="auto">
          <a:xfrm>
            <a:off x="197953" y="646102"/>
            <a:ext cx="1271588" cy="360860"/>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825" kern="0">
                <a:solidFill>
                  <a:sysClr val="windowText" lastClr="000000"/>
                </a:solidFill>
                <a:latin typeface="Arial Narrow" pitchFamily="34" charset="0"/>
              </a:rPr>
              <a:t>Väestötietojärjestelmä</a:t>
            </a:r>
          </a:p>
        </p:txBody>
      </p:sp>
      <p:cxnSp>
        <p:nvCxnSpPr>
          <p:cNvPr id="18" name="Straight Arrow Connector 17">
            <a:extLst>
              <a:ext uri="{FF2B5EF4-FFF2-40B4-BE49-F238E27FC236}">
                <a16:creationId xmlns:a16="http://schemas.microsoft.com/office/drawing/2014/main" id="{0EBC7C64-AAAE-4F2A-B5D5-096F4C6DCB07}"/>
              </a:ext>
            </a:extLst>
          </p:cNvPr>
          <p:cNvCxnSpPr/>
          <p:nvPr/>
        </p:nvCxnSpPr>
        <p:spPr>
          <a:xfrm>
            <a:off x="1469540" y="752714"/>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61831B55-4340-4F4E-A76E-98BC5253C279}"/>
              </a:ext>
            </a:extLst>
          </p:cNvPr>
          <p:cNvSpPr/>
          <p:nvPr/>
        </p:nvSpPr>
        <p:spPr>
          <a:xfrm>
            <a:off x="2291360" y="646101"/>
            <a:ext cx="779898"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Väestötiedot</a:t>
            </a:r>
          </a:p>
        </p:txBody>
      </p:sp>
      <p:cxnSp>
        <p:nvCxnSpPr>
          <p:cNvPr id="20" name="Straight Arrow Connector 19">
            <a:extLst>
              <a:ext uri="{FF2B5EF4-FFF2-40B4-BE49-F238E27FC236}">
                <a16:creationId xmlns:a16="http://schemas.microsoft.com/office/drawing/2014/main" id="{2582DC86-840C-4408-8904-C214A0A4D8A3}"/>
              </a:ext>
            </a:extLst>
          </p:cNvPr>
          <p:cNvCxnSpPr/>
          <p:nvPr/>
        </p:nvCxnSpPr>
        <p:spPr>
          <a:xfrm>
            <a:off x="1469540" y="913953"/>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D4EF2BCB-1660-4908-A19A-4B089E424BEA}"/>
              </a:ext>
            </a:extLst>
          </p:cNvPr>
          <p:cNvSpPr/>
          <p:nvPr/>
        </p:nvSpPr>
        <p:spPr>
          <a:xfrm>
            <a:off x="2196090" y="807340"/>
            <a:ext cx="943676"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Rakennustiedot</a:t>
            </a:r>
          </a:p>
        </p:txBody>
      </p:sp>
      <p:sp>
        <p:nvSpPr>
          <p:cNvPr id="22" name="Rounded Rectangle 82">
            <a:extLst>
              <a:ext uri="{FF2B5EF4-FFF2-40B4-BE49-F238E27FC236}">
                <a16:creationId xmlns:a16="http://schemas.microsoft.com/office/drawing/2014/main" id="{8D229035-7F71-4D46-A055-4596D1369504}"/>
              </a:ext>
            </a:extLst>
          </p:cNvPr>
          <p:cNvSpPr/>
          <p:nvPr/>
        </p:nvSpPr>
        <p:spPr bwMode="auto">
          <a:xfrm>
            <a:off x="197953" y="1075192"/>
            <a:ext cx="1271588" cy="303106"/>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825" kern="0">
                <a:solidFill>
                  <a:sysClr val="windowText" lastClr="000000"/>
                </a:solidFill>
                <a:latin typeface="Arial Narrow" pitchFamily="34" charset="0"/>
              </a:rPr>
              <a:t>Kiinteistörekisteri</a:t>
            </a:r>
          </a:p>
        </p:txBody>
      </p:sp>
      <p:cxnSp>
        <p:nvCxnSpPr>
          <p:cNvPr id="23" name="Straight Arrow Connector 22">
            <a:extLst>
              <a:ext uri="{FF2B5EF4-FFF2-40B4-BE49-F238E27FC236}">
                <a16:creationId xmlns:a16="http://schemas.microsoft.com/office/drawing/2014/main" id="{50F831DE-75ED-4622-B496-113834766EA3}"/>
              </a:ext>
            </a:extLst>
          </p:cNvPr>
          <p:cNvCxnSpPr/>
          <p:nvPr/>
        </p:nvCxnSpPr>
        <p:spPr>
          <a:xfrm>
            <a:off x="1469540" y="1242241"/>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4F13A7A2-83DB-438B-91F6-AA6C7220E516}"/>
              </a:ext>
            </a:extLst>
          </p:cNvPr>
          <p:cNvSpPr/>
          <p:nvPr/>
        </p:nvSpPr>
        <p:spPr>
          <a:xfrm>
            <a:off x="1924754" y="1135628"/>
            <a:ext cx="1519801"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Kiinteistöjen lainhuuto- ja vuokraoikeustiedot</a:t>
            </a:r>
          </a:p>
        </p:txBody>
      </p:sp>
      <p:sp>
        <p:nvSpPr>
          <p:cNvPr id="25" name="Rounded Rectangle 82">
            <a:extLst>
              <a:ext uri="{FF2B5EF4-FFF2-40B4-BE49-F238E27FC236}">
                <a16:creationId xmlns:a16="http://schemas.microsoft.com/office/drawing/2014/main" id="{15145ABD-A582-41E1-86AC-D3BCB286C955}"/>
              </a:ext>
            </a:extLst>
          </p:cNvPr>
          <p:cNvSpPr/>
          <p:nvPr/>
        </p:nvSpPr>
        <p:spPr bwMode="auto">
          <a:xfrm>
            <a:off x="197953" y="1446528"/>
            <a:ext cx="1271588" cy="303106"/>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Vesihuollon verkkojärjestelmä (Tekla NIS Water, HSY)</a:t>
            </a:r>
          </a:p>
        </p:txBody>
      </p:sp>
      <p:cxnSp>
        <p:nvCxnSpPr>
          <p:cNvPr id="26" name="Straight Arrow Connector 25">
            <a:extLst>
              <a:ext uri="{FF2B5EF4-FFF2-40B4-BE49-F238E27FC236}">
                <a16:creationId xmlns:a16="http://schemas.microsoft.com/office/drawing/2014/main" id="{9C9C124F-4611-49D9-9E02-8D9EB452AC6B}"/>
              </a:ext>
            </a:extLst>
          </p:cNvPr>
          <p:cNvCxnSpPr>
            <a:cxnSpLocks/>
          </p:cNvCxnSpPr>
          <p:nvPr/>
        </p:nvCxnSpPr>
        <p:spPr>
          <a:xfrm>
            <a:off x="1469540" y="1596183"/>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F9B785CC-5B24-4679-AE03-133A66F8DCE9}"/>
              </a:ext>
            </a:extLst>
          </p:cNvPr>
          <p:cNvSpPr/>
          <p:nvPr/>
        </p:nvSpPr>
        <p:spPr>
          <a:xfrm>
            <a:off x="1924754" y="1489570"/>
            <a:ext cx="1519801"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Vesi- ja viemäriverkkotiedot</a:t>
            </a:r>
          </a:p>
        </p:txBody>
      </p:sp>
      <p:sp>
        <p:nvSpPr>
          <p:cNvPr id="31" name="Rounded Rectangle 82">
            <a:extLst>
              <a:ext uri="{FF2B5EF4-FFF2-40B4-BE49-F238E27FC236}">
                <a16:creationId xmlns:a16="http://schemas.microsoft.com/office/drawing/2014/main" id="{3B826561-2BDE-4F44-AC1A-CDB02F419652}"/>
              </a:ext>
            </a:extLst>
          </p:cNvPr>
          <p:cNvSpPr/>
          <p:nvPr/>
        </p:nvSpPr>
        <p:spPr bwMode="auto">
          <a:xfrm>
            <a:off x="197953" y="1827114"/>
            <a:ext cx="1271588" cy="303106"/>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Kiinteistöjen kauppahintarekisteri</a:t>
            </a:r>
          </a:p>
        </p:txBody>
      </p:sp>
      <p:cxnSp>
        <p:nvCxnSpPr>
          <p:cNvPr id="32" name="Straight Arrow Connector 31">
            <a:extLst>
              <a:ext uri="{FF2B5EF4-FFF2-40B4-BE49-F238E27FC236}">
                <a16:creationId xmlns:a16="http://schemas.microsoft.com/office/drawing/2014/main" id="{340CCAC7-6B0D-434E-A672-5F8D362333FF}"/>
              </a:ext>
            </a:extLst>
          </p:cNvPr>
          <p:cNvCxnSpPr>
            <a:cxnSpLocks/>
          </p:cNvCxnSpPr>
          <p:nvPr/>
        </p:nvCxnSpPr>
        <p:spPr>
          <a:xfrm>
            <a:off x="1469540" y="1996823"/>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3D10E780-B7B3-4818-9C9D-494DDEC82147}"/>
              </a:ext>
            </a:extLst>
          </p:cNvPr>
          <p:cNvSpPr/>
          <p:nvPr/>
        </p:nvSpPr>
        <p:spPr>
          <a:xfrm>
            <a:off x="2079870" y="1890210"/>
            <a:ext cx="125603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Kiinteistökauppatiedot</a:t>
            </a:r>
          </a:p>
        </p:txBody>
      </p:sp>
      <p:sp>
        <p:nvSpPr>
          <p:cNvPr id="37" name="Rounded Rectangle 82">
            <a:extLst>
              <a:ext uri="{FF2B5EF4-FFF2-40B4-BE49-F238E27FC236}">
                <a16:creationId xmlns:a16="http://schemas.microsoft.com/office/drawing/2014/main" id="{444E5209-54BF-4599-BC70-C459897906A2}"/>
              </a:ext>
            </a:extLst>
          </p:cNvPr>
          <p:cNvSpPr/>
          <p:nvPr/>
        </p:nvSpPr>
        <p:spPr bwMode="auto">
          <a:xfrm>
            <a:off x="197953" y="2539874"/>
            <a:ext cx="1271588" cy="303106"/>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Dokumentinhallintajärjestelmä (Projectwise)</a:t>
            </a:r>
          </a:p>
        </p:txBody>
      </p:sp>
      <p:cxnSp>
        <p:nvCxnSpPr>
          <p:cNvPr id="38" name="Straight Arrow Connector 37">
            <a:extLst>
              <a:ext uri="{FF2B5EF4-FFF2-40B4-BE49-F238E27FC236}">
                <a16:creationId xmlns:a16="http://schemas.microsoft.com/office/drawing/2014/main" id="{4F36365C-5D1C-4DB2-B5F2-CF21BF708478}"/>
              </a:ext>
            </a:extLst>
          </p:cNvPr>
          <p:cNvCxnSpPr>
            <a:cxnSpLocks/>
          </p:cNvCxnSpPr>
          <p:nvPr/>
        </p:nvCxnSpPr>
        <p:spPr>
          <a:xfrm>
            <a:off x="1469540" y="2709583"/>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Rectangle 38">
            <a:extLst>
              <a:ext uri="{FF2B5EF4-FFF2-40B4-BE49-F238E27FC236}">
                <a16:creationId xmlns:a16="http://schemas.microsoft.com/office/drawing/2014/main" id="{BEEE361A-0CF7-40AE-ADE5-40BBB20E562A}"/>
              </a:ext>
            </a:extLst>
          </p:cNvPr>
          <p:cNvSpPr/>
          <p:nvPr/>
        </p:nvSpPr>
        <p:spPr>
          <a:xfrm>
            <a:off x="2236050" y="2602970"/>
            <a:ext cx="943676"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Asiakirjat</a:t>
            </a:r>
          </a:p>
        </p:txBody>
      </p:sp>
      <p:sp>
        <p:nvSpPr>
          <p:cNvPr id="40" name="Rounded Rectangle 82">
            <a:extLst>
              <a:ext uri="{FF2B5EF4-FFF2-40B4-BE49-F238E27FC236}">
                <a16:creationId xmlns:a16="http://schemas.microsoft.com/office/drawing/2014/main" id="{E4DF14A1-473B-4D2A-9E62-BC4F0B205A9A}"/>
              </a:ext>
            </a:extLst>
          </p:cNvPr>
          <p:cNvSpPr/>
          <p:nvPr/>
        </p:nvSpPr>
        <p:spPr bwMode="auto">
          <a:xfrm>
            <a:off x="197953" y="2871267"/>
            <a:ext cx="1271588" cy="303106"/>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Stereokartoitusjärjestelmä (ESPA)</a:t>
            </a:r>
          </a:p>
        </p:txBody>
      </p:sp>
      <p:cxnSp>
        <p:nvCxnSpPr>
          <p:cNvPr id="41" name="Straight Arrow Connector 40">
            <a:extLst>
              <a:ext uri="{FF2B5EF4-FFF2-40B4-BE49-F238E27FC236}">
                <a16:creationId xmlns:a16="http://schemas.microsoft.com/office/drawing/2014/main" id="{4A21DF47-4510-4B9C-864C-47D41D76E171}"/>
              </a:ext>
            </a:extLst>
          </p:cNvPr>
          <p:cNvCxnSpPr>
            <a:cxnSpLocks/>
          </p:cNvCxnSpPr>
          <p:nvPr/>
        </p:nvCxnSpPr>
        <p:spPr>
          <a:xfrm>
            <a:off x="1469540" y="3040976"/>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Rectangle 41">
            <a:extLst>
              <a:ext uri="{FF2B5EF4-FFF2-40B4-BE49-F238E27FC236}">
                <a16:creationId xmlns:a16="http://schemas.microsoft.com/office/drawing/2014/main" id="{C71D7C7C-588F-4BA1-B069-F4B34D9D9D75}"/>
              </a:ext>
            </a:extLst>
          </p:cNvPr>
          <p:cNvSpPr/>
          <p:nvPr/>
        </p:nvSpPr>
        <p:spPr>
          <a:xfrm>
            <a:off x="1868652" y="2934363"/>
            <a:ext cx="1671781"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Jalostettu kaupunkimalliaineisto</a:t>
            </a:r>
          </a:p>
        </p:txBody>
      </p:sp>
      <p:sp>
        <p:nvSpPr>
          <p:cNvPr id="43" name="Rounded Rectangle 82">
            <a:extLst>
              <a:ext uri="{FF2B5EF4-FFF2-40B4-BE49-F238E27FC236}">
                <a16:creationId xmlns:a16="http://schemas.microsoft.com/office/drawing/2014/main" id="{2D506F16-2E00-41D8-93F1-51411DDD3250}"/>
              </a:ext>
            </a:extLst>
          </p:cNvPr>
          <p:cNvSpPr/>
          <p:nvPr/>
        </p:nvSpPr>
        <p:spPr bwMode="auto">
          <a:xfrm>
            <a:off x="197953" y="3193861"/>
            <a:ext cx="1271588" cy="303106"/>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Kaupunkitekniikan toiminnanohjaus (VIRTA)</a:t>
            </a:r>
          </a:p>
        </p:txBody>
      </p:sp>
      <p:cxnSp>
        <p:nvCxnSpPr>
          <p:cNvPr id="44" name="Straight Arrow Connector 43">
            <a:extLst>
              <a:ext uri="{FF2B5EF4-FFF2-40B4-BE49-F238E27FC236}">
                <a16:creationId xmlns:a16="http://schemas.microsoft.com/office/drawing/2014/main" id="{E35D646B-EF2A-4F94-9ABC-D311F289D691}"/>
              </a:ext>
            </a:extLst>
          </p:cNvPr>
          <p:cNvCxnSpPr>
            <a:cxnSpLocks/>
          </p:cNvCxnSpPr>
          <p:nvPr/>
        </p:nvCxnSpPr>
        <p:spPr>
          <a:xfrm>
            <a:off x="1469540" y="3363570"/>
            <a:ext cx="2498066" cy="0"/>
          </a:xfrm>
          <a:prstGeom prst="straightConnector1">
            <a:avLst/>
          </a:prstGeom>
          <a:ln>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5" name="Rectangle 44">
            <a:extLst>
              <a:ext uri="{FF2B5EF4-FFF2-40B4-BE49-F238E27FC236}">
                <a16:creationId xmlns:a16="http://schemas.microsoft.com/office/drawing/2014/main" id="{949D3B16-CBB9-4818-9705-6C40965F31D0}"/>
              </a:ext>
            </a:extLst>
          </p:cNvPr>
          <p:cNvSpPr/>
          <p:nvPr/>
        </p:nvSpPr>
        <p:spPr>
          <a:xfrm>
            <a:off x="2232705" y="3256957"/>
            <a:ext cx="943676"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Katuinfran tiedot</a:t>
            </a:r>
          </a:p>
        </p:txBody>
      </p:sp>
      <p:sp>
        <p:nvSpPr>
          <p:cNvPr id="46" name="Rounded Rectangle 82">
            <a:extLst>
              <a:ext uri="{FF2B5EF4-FFF2-40B4-BE49-F238E27FC236}">
                <a16:creationId xmlns:a16="http://schemas.microsoft.com/office/drawing/2014/main" id="{2884DB21-E1DF-4553-A1E1-1E417AB6800F}"/>
              </a:ext>
            </a:extLst>
          </p:cNvPr>
          <p:cNvSpPr/>
          <p:nvPr/>
        </p:nvSpPr>
        <p:spPr bwMode="auto">
          <a:xfrm>
            <a:off x="197953" y="3522154"/>
            <a:ext cx="1271588" cy="303106"/>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Kaavasuunnittelujärjestelmä Stella</a:t>
            </a:r>
          </a:p>
        </p:txBody>
      </p:sp>
      <p:cxnSp>
        <p:nvCxnSpPr>
          <p:cNvPr id="47" name="Straight Arrow Connector 46">
            <a:extLst>
              <a:ext uri="{FF2B5EF4-FFF2-40B4-BE49-F238E27FC236}">
                <a16:creationId xmlns:a16="http://schemas.microsoft.com/office/drawing/2014/main" id="{D3057704-CF17-4060-B721-AD91DEB70D15}"/>
              </a:ext>
            </a:extLst>
          </p:cNvPr>
          <p:cNvCxnSpPr>
            <a:cxnSpLocks/>
          </p:cNvCxnSpPr>
          <p:nvPr/>
        </p:nvCxnSpPr>
        <p:spPr>
          <a:xfrm>
            <a:off x="1469540" y="3691863"/>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5E74883C-6AA7-486A-810C-AE4C5CE40F19}"/>
              </a:ext>
            </a:extLst>
          </p:cNvPr>
          <p:cNvSpPr/>
          <p:nvPr/>
        </p:nvSpPr>
        <p:spPr>
          <a:xfrm>
            <a:off x="1868652" y="3585250"/>
            <a:ext cx="1671781"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Asemakaava (KuntaGML)</a:t>
            </a:r>
          </a:p>
        </p:txBody>
      </p:sp>
      <p:sp>
        <p:nvSpPr>
          <p:cNvPr id="49" name="Rounded Rectangle 82">
            <a:extLst>
              <a:ext uri="{FF2B5EF4-FFF2-40B4-BE49-F238E27FC236}">
                <a16:creationId xmlns:a16="http://schemas.microsoft.com/office/drawing/2014/main" id="{EE1B51FC-974D-4923-A294-34E86E2F73DC}"/>
              </a:ext>
            </a:extLst>
          </p:cNvPr>
          <p:cNvSpPr/>
          <p:nvPr/>
        </p:nvSpPr>
        <p:spPr bwMode="auto">
          <a:xfrm>
            <a:off x="197953" y="3828576"/>
            <a:ext cx="1271588" cy="303106"/>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Metsätietojärjestelmä (Foresta)</a:t>
            </a:r>
          </a:p>
        </p:txBody>
      </p:sp>
      <p:cxnSp>
        <p:nvCxnSpPr>
          <p:cNvPr id="50" name="Straight Arrow Connector 49">
            <a:extLst>
              <a:ext uri="{FF2B5EF4-FFF2-40B4-BE49-F238E27FC236}">
                <a16:creationId xmlns:a16="http://schemas.microsoft.com/office/drawing/2014/main" id="{580A39C6-6456-4778-A3F9-14FEE5E63399}"/>
              </a:ext>
            </a:extLst>
          </p:cNvPr>
          <p:cNvCxnSpPr>
            <a:cxnSpLocks/>
          </p:cNvCxnSpPr>
          <p:nvPr/>
        </p:nvCxnSpPr>
        <p:spPr>
          <a:xfrm>
            <a:off x="1469540" y="3998285"/>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1" name="Rectangle 50">
            <a:extLst>
              <a:ext uri="{FF2B5EF4-FFF2-40B4-BE49-F238E27FC236}">
                <a16:creationId xmlns:a16="http://schemas.microsoft.com/office/drawing/2014/main" id="{1370C7BA-B1A3-4464-A11E-A4ECB989746C}"/>
              </a:ext>
            </a:extLst>
          </p:cNvPr>
          <p:cNvSpPr/>
          <p:nvPr/>
        </p:nvSpPr>
        <p:spPr>
          <a:xfrm>
            <a:off x="2013724" y="3891672"/>
            <a:ext cx="1381637"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Metsäalueiden tiedot</a:t>
            </a:r>
          </a:p>
        </p:txBody>
      </p:sp>
      <p:sp>
        <p:nvSpPr>
          <p:cNvPr id="52" name="Rounded Rectangle 82">
            <a:extLst>
              <a:ext uri="{FF2B5EF4-FFF2-40B4-BE49-F238E27FC236}">
                <a16:creationId xmlns:a16="http://schemas.microsoft.com/office/drawing/2014/main" id="{820CDEAD-CE27-48D8-9826-5F7ED942E3D0}"/>
              </a:ext>
            </a:extLst>
          </p:cNvPr>
          <p:cNvSpPr/>
          <p:nvPr/>
        </p:nvSpPr>
        <p:spPr bwMode="auto">
          <a:xfrm>
            <a:off x="197953" y="2183003"/>
            <a:ext cx="1271588" cy="303106"/>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Suomi.fi</a:t>
            </a:r>
          </a:p>
        </p:txBody>
      </p:sp>
      <p:cxnSp>
        <p:nvCxnSpPr>
          <p:cNvPr id="53" name="Straight Arrow Connector 52">
            <a:extLst>
              <a:ext uri="{FF2B5EF4-FFF2-40B4-BE49-F238E27FC236}">
                <a16:creationId xmlns:a16="http://schemas.microsoft.com/office/drawing/2014/main" id="{DD95ADEE-0644-4675-8191-3D23A9D8D709}"/>
              </a:ext>
            </a:extLst>
          </p:cNvPr>
          <p:cNvCxnSpPr>
            <a:cxnSpLocks/>
          </p:cNvCxnSpPr>
          <p:nvPr/>
        </p:nvCxnSpPr>
        <p:spPr>
          <a:xfrm>
            <a:off x="1469540" y="2352712"/>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4" name="Rectangle 53">
            <a:extLst>
              <a:ext uri="{FF2B5EF4-FFF2-40B4-BE49-F238E27FC236}">
                <a16:creationId xmlns:a16="http://schemas.microsoft.com/office/drawing/2014/main" id="{FD8AC38A-9293-4AE9-ABC4-0F702FBB5DD8}"/>
              </a:ext>
            </a:extLst>
          </p:cNvPr>
          <p:cNvSpPr/>
          <p:nvPr/>
        </p:nvSpPr>
        <p:spPr>
          <a:xfrm>
            <a:off x="2136963" y="2246099"/>
            <a:ext cx="1141849"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Tunnistautumistiedot</a:t>
            </a:r>
          </a:p>
        </p:txBody>
      </p:sp>
      <p:sp>
        <p:nvSpPr>
          <p:cNvPr id="55" name="Rectangle: Rounded Corners 54">
            <a:extLst>
              <a:ext uri="{FF2B5EF4-FFF2-40B4-BE49-F238E27FC236}">
                <a16:creationId xmlns:a16="http://schemas.microsoft.com/office/drawing/2014/main" id="{97F53167-159B-49F6-A07A-9DD5FADF50F5}"/>
              </a:ext>
            </a:extLst>
          </p:cNvPr>
          <p:cNvSpPr/>
          <p:nvPr/>
        </p:nvSpPr>
        <p:spPr>
          <a:xfrm>
            <a:off x="6738736" y="1823064"/>
            <a:ext cx="2101849" cy="351247"/>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pPr>
            <a:r>
              <a:rPr lang="fi-FI" sz="788" kern="0">
                <a:solidFill>
                  <a:sysClr val="windowText" lastClr="000000"/>
                </a:solidFill>
                <a:latin typeface="Arial Narrow" pitchFamily="34" charset="0"/>
              </a:rPr>
              <a:t>TYT integraatioalusta</a:t>
            </a:r>
          </a:p>
        </p:txBody>
      </p:sp>
      <p:cxnSp>
        <p:nvCxnSpPr>
          <p:cNvPr id="56" name="Straight Arrow Connector 55">
            <a:extLst>
              <a:ext uri="{FF2B5EF4-FFF2-40B4-BE49-F238E27FC236}">
                <a16:creationId xmlns:a16="http://schemas.microsoft.com/office/drawing/2014/main" id="{CEC183C8-B070-4B53-9537-5431A07A99A3}"/>
              </a:ext>
            </a:extLst>
          </p:cNvPr>
          <p:cNvCxnSpPr/>
          <p:nvPr/>
        </p:nvCxnSpPr>
        <p:spPr>
          <a:xfrm>
            <a:off x="4772591" y="1913720"/>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7" name="Rectangle 56">
            <a:extLst>
              <a:ext uri="{FF2B5EF4-FFF2-40B4-BE49-F238E27FC236}">
                <a16:creationId xmlns:a16="http://schemas.microsoft.com/office/drawing/2014/main" id="{64FD0FAF-1EB1-4630-9DF8-58CEB5983CEC}"/>
              </a:ext>
            </a:extLst>
          </p:cNvPr>
          <p:cNvSpPr/>
          <p:nvPr/>
        </p:nvSpPr>
        <p:spPr>
          <a:xfrm>
            <a:off x="4947297" y="1807106"/>
            <a:ext cx="1519801"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Kiinteistö- ja rakennustiedot</a:t>
            </a:r>
          </a:p>
        </p:txBody>
      </p:sp>
      <p:sp>
        <p:nvSpPr>
          <p:cNvPr id="58" name="Rectangle 57">
            <a:extLst>
              <a:ext uri="{FF2B5EF4-FFF2-40B4-BE49-F238E27FC236}">
                <a16:creationId xmlns:a16="http://schemas.microsoft.com/office/drawing/2014/main" id="{4907B27C-BC5D-438D-8E87-DA6185F92FD8}"/>
              </a:ext>
            </a:extLst>
          </p:cNvPr>
          <p:cNvSpPr/>
          <p:nvPr/>
        </p:nvSpPr>
        <p:spPr>
          <a:xfrm rot="16200000">
            <a:off x="4190216" y="945227"/>
            <a:ext cx="904025" cy="31005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a:t>GIS-rajapinnat (WMS/WFS)</a:t>
            </a:r>
          </a:p>
        </p:txBody>
      </p:sp>
      <p:cxnSp>
        <p:nvCxnSpPr>
          <p:cNvPr id="59" name="Straight Arrow Connector 58">
            <a:extLst>
              <a:ext uri="{FF2B5EF4-FFF2-40B4-BE49-F238E27FC236}">
                <a16:creationId xmlns:a16="http://schemas.microsoft.com/office/drawing/2014/main" id="{435A7725-1E89-421E-8B5F-949E3249CD52}"/>
              </a:ext>
            </a:extLst>
          </p:cNvPr>
          <p:cNvCxnSpPr>
            <a:cxnSpLocks/>
          </p:cNvCxnSpPr>
          <p:nvPr/>
        </p:nvCxnSpPr>
        <p:spPr>
          <a:xfrm flipV="1">
            <a:off x="4797255" y="788185"/>
            <a:ext cx="1933313" cy="95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0" name="Rectangle 59">
            <a:extLst>
              <a:ext uri="{FF2B5EF4-FFF2-40B4-BE49-F238E27FC236}">
                <a16:creationId xmlns:a16="http://schemas.microsoft.com/office/drawing/2014/main" id="{7F758216-61B5-4A95-A247-BB64862563F3}"/>
              </a:ext>
            </a:extLst>
          </p:cNvPr>
          <p:cNvSpPr/>
          <p:nvPr/>
        </p:nvSpPr>
        <p:spPr>
          <a:xfrm>
            <a:off x="5261048" y="686264"/>
            <a:ext cx="857888"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Paikkatiedot</a:t>
            </a:r>
          </a:p>
        </p:txBody>
      </p:sp>
      <p:sp>
        <p:nvSpPr>
          <p:cNvPr id="61" name="Rounded Rectangle 82">
            <a:extLst>
              <a:ext uri="{FF2B5EF4-FFF2-40B4-BE49-F238E27FC236}">
                <a16:creationId xmlns:a16="http://schemas.microsoft.com/office/drawing/2014/main" id="{60B7ED35-4A89-4866-B891-6946B218618A}"/>
              </a:ext>
            </a:extLst>
          </p:cNvPr>
          <p:cNvSpPr/>
          <p:nvPr/>
        </p:nvSpPr>
        <p:spPr bwMode="auto">
          <a:xfrm>
            <a:off x="6730568" y="591889"/>
            <a:ext cx="2104230" cy="392592"/>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Paikkatietoa hyödyntävät kunnan järjestelmät</a:t>
            </a:r>
          </a:p>
        </p:txBody>
      </p:sp>
      <p:cxnSp>
        <p:nvCxnSpPr>
          <p:cNvPr id="70" name="Straight Arrow Connector 69">
            <a:extLst>
              <a:ext uri="{FF2B5EF4-FFF2-40B4-BE49-F238E27FC236}">
                <a16:creationId xmlns:a16="http://schemas.microsoft.com/office/drawing/2014/main" id="{C1DB4D0A-F788-43D3-873D-7D9B5DDDEE60}"/>
              </a:ext>
            </a:extLst>
          </p:cNvPr>
          <p:cNvCxnSpPr>
            <a:cxnSpLocks/>
          </p:cNvCxnSpPr>
          <p:nvPr/>
        </p:nvCxnSpPr>
        <p:spPr>
          <a:xfrm>
            <a:off x="4772552" y="2087341"/>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1" name="Rectangle 70">
            <a:extLst>
              <a:ext uri="{FF2B5EF4-FFF2-40B4-BE49-F238E27FC236}">
                <a16:creationId xmlns:a16="http://schemas.microsoft.com/office/drawing/2014/main" id="{BF9D7402-AD4C-4DC8-8992-A6DCA5AF3809}"/>
              </a:ext>
            </a:extLst>
          </p:cNvPr>
          <p:cNvSpPr/>
          <p:nvPr/>
        </p:nvSpPr>
        <p:spPr>
          <a:xfrm>
            <a:off x="5136234" y="1980728"/>
            <a:ext cx="1141848"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Rakennuslupatiedot</a:t>
            </a:r>
          </a:p>
        </p:txBody>
      </p:sp>
      <p:sp>
        <p:nvSpPr>
          <p:cNvPr id="72" name="Rectangle 71">
            <a:extLst>
              <a:ext uri="{FF2B5EF4-FFF2-40B4-BE49-F238E27FC236}">
                <a16:creationId xmlns:a16="http://schemas.microsoft.com/office/drawing/2014/main" id="{440006F6-B1E3-4DB0-8E6E-1AAE12FEC181}"/>
              </a:ext>
            </a:extLst>
          </p:cNvPr>
          <p:cNvSpPr/>
          <p:nvPr/>
        </p:nvSpPr>
        <p:spPr>
          <a:xfrm rot="16200000">
            <a:off x="2868599" y="3211616"/>
            <a:ext cx="3547260" cy="31005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t>Muut liityntäpalvelut (mm. WS, REST, SOAP, ODBC, SFTP, tiedostosiirto)</a:t>
            </a:r>
          </a:p>
        </p:txBody>
      </p:sp>
      <p:sp>
        <p:nvSpPr>
          <p:cNvPr id="62" name="Rounded Rectangle 82">
            <a:extLst>
              <a:ext uri="{FF2B5EF4-FFF2-40B4-BE49-F238E27FC236}">
                <a16:creationId xmlns:a16="http://schemas.microsoft.com/office/drawing/2014/main" id="{6688BD1E-A1A1-49B6-906C-EBA48E44B420}"/>
              </a:ext>
            </a:extLst>
          </p:cNvPr>
          <p:cNvSpPr/>
          <p:nvPr/>
        </p:nvSpPr>
        <p:spPr bwMode="auto">
          <a:xfrm>
            <a:off x="6730568" y="1491178"/>
            <a:ext cx="2104230" cy="275825"/>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Väestötietoa hyödyntävät kunnan  järjestelmät</a:t>
            </a:r>
          </a:p>
        </p:txBody>
      </p:sp>
      <p:cxnSp>
        <p:nvCxnSpPr>
          <p:cNvPr id="63" name="Straight Arrow Connector 62">
            <a:extLst>
              <a:ext uri="{FF2B5EF4-FFF2-40B4-BE49-F238E27FC236}">
                <a16:creationId xmlns:a16="http://schemas.microsoft.com/office/drawing/2014/main" id="{B3E1D9C5-2110-48A6-A2C5-B01BF987119E}"/>
              </a:ext>
            </a:extLst>
          </p:cNvPr>
          <p:cNvCxnSpPr>
            <a:cxnSpLocks/>
          </p:cNvCxnSpPr>
          <p:nvPr/>
        </p:nvCxnSpPr>
        <p:spPr>
          <a:xfrm flipV="1">
            <a:off x="4805423" y="1627241"/>
            <a:ext cx="1933313" cy="95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4" name="Rectangle 63">
            <a:extLst>
              <a:ext uri="{FF2B5EF4-FFF2-40B4-BE49-F238E27FC236}">
                <a16:creationId xmlns:a16="http://schemas.microsoft.com/office/drawing/2014/main" id="{FACE8143-5172-412E-AEE8-C18C08A83387}"/>
              </a:ext>
            </a:extLst>
          </p:cNvPr>
          <p:cNvSpPr/>
          <p:nvPr/>
        </p:nvSpPr>
        <p:spPr>
          <a:xfrm>
            <a:off x="5269216" y="1525319"/>
            <a:ext cx="857888"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Väestötiedot</a:t>
            </a:r>
          </a:p>
        </p:txBody>
      </p:sp>
      <p:sp>
        <p:nvSpPr>
          <p:cNvPr id="65" name="Rounded Rectangle 82">
            <a:extLst>
              <a:ext uri="{FF2B5EF4-FFF2-40B4-BE49-F238E27FC236}">
                <a16:creationId xmlns:a16="http://schemas.microsoft.com/office/drawing/2014/main" id="{38E685DE-C2EA-4592-B449-E20028F54DCD}"/>
              </a:ext>
            </a:extLst>
          </p:cNvPr>
          <p:cNvSpPr/>
          <p:nvPr/>
        </p:nvSpPr>
        <p:spPr bwMode="auto">
          <a:xfrm>
            <a:off x="205862" y="4167996"/>
            <a:ext cx="1271588" cy="303106"/>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Kaupunkitekniikan hankehallinta</a:t>
            </a:r>
            <a:br>
              <a:rPr lang="fi-FI" sz="788" kern="0">
                <a:solidFill>
                  <a:sysClr val="windowText" lastClr="000000"/>
                </a:solidFill>
                <a:latin typeface="Arial Narrow" pitchFamily="34" charset="0"/>
              </a:rPr>
            </a:br>
            <a:r>
              <a:rPr lang="fi-FI" sz="788" kern="0">
                <a:solidFill>
                  <a:sysClr val="windowText" lastClr="000000"/>
                </a:solidFill>
                <a:latin typeface="Arial Narrow" pitchFamily="34" charset="0"/>
              </a:rPr>
              <a:t>Hansu</a:t>
            </a:r>
          </a:p>
        </p:txBody>
      </p:sp>
      <p:cxnSp>
        <p:nvCxnSpPr>
          <p:cNvPr id="66" name="Straight Arrow Connector 65">
            <a:extLst>
              <a:ext uri="{FF2B5EF4-FFF2-40B4-BE49-F238E27FC236}">
                <a16:creationId xmlns:a16="http://schemas.microsoft.com/office/drawing/2014/main" id="{329546F4-6196-4F44-A0D4-2B045D95A542}"/>
              </a:ext>
            </a:extLst>
          </p:cNvPr>
          <p:cNvCxnSpPr>
            <a:cxnSpLocks/>
          </p:cNvCxnSpPr>
          <p:nvPr/>
        </p:nvCxnSpPr>
        <p:spPr>
          <a:xfrm>
            <a:off x="1481942" y="4314529"/>
            <a:ext cx="24980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 name="Rectangle 66">
            <a:extLst>
              <a:ext uri="{FF2B5EF4-FFF2-40B4-BE49-F238E27FC236}">
                <a16:creationId xmlns:a16="http://schemas.microsoft.com/office/drawing/2014/main" id="{8060545E-27F6-46CB-A025-0504827E21C4}"/>
              </a:ext>
            </a:extLst>
          </p:cNvPr>
          <p:cNvSpPr/>
          <p:nvPr/>
        </p:nvSpPr>
        <p:spPr>
          <a:xfrm>
            <a:off x="2026126" y="4207916"/>
            <a:ext cx="1381637"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Rakentamistiedot</a:t>
            </a:r>
          </a:p>
        </p:txBody>
      </p:sp>
      <p:sp>
        <p:nvSpPr>
          <p:cNvPr id="68" name="Rounded Rectangle 82">
            <a:extLst>
              <a:ext uri="{FF2B5EF4-FFF2-40B4-BE49-F238E27FC236}">
                <a16:creationId xmlns:a16="http://schemas.microsoft.com/office/drawing/2014/main" id="{560099E8-D9B4-49E2-BE4B-C7DCCCB74E46}"/>
              </a:ext>
            </a:extLst>
          </p:cNvPr>
          <p:cNvSpPr/>
          <p:nvPr/>
        </p:nvSpPr>
        <p:spPr bwMode="auto">
          <a:xfrm>
            <a:off x="6736355" y="2241873"/>
            <a:ext cx="2104230" cy="390906"/>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kunnan kaupunkiympäristön dokumentinhallinta</a:t>
            </a:r>
          </a:p>
          <a:p>
            <a:pPr algn="ctr">
              <a:buClr>
                <a:sysClr val="windowText" lastClr="000000"/>
              </a:buClr>
              <a:defRPr/>
            </a:pPr>
            <a:r>
              <a:rPr lang="fi-FI" sz="788" kern="0" err="1">
                <a:solidFill>
                  <a:sysClr val="windowText" lastClr="000000"/>
                </a:solidFill>
                <a:latin typeface="Arial Narrow" pitchFamily="34" charset="0"/>
              </a:rPr>
              <a:t>Projectwise</a:t>
            </a:r>
            <a:endParaRPr lang="fi-FI" sz="788" kern="0">
              <a:solidFill>
                <a:sysClr val="windowText" lastClr="000000"/>
              </a:solidFill>
              <a:latin typeface="Arial Narrow" pitchFamily="34" charset="0"/>
            </a:endParaRPr>
          </a:p>
        </p:txBody>
      </p:sp>
      <p:cxnSp>
        <p:nvCxnSpPr>
          <p:cNvPr id="69" name="Straight Arrow Connector 68">
            <a:extLst>
              <a:ext uri="{FF2B5EF4-FFF2-40B4-BE49-F238E27FC236}">
                <a16:creationId xmlns:a16="http://schemas.microsoft.com/office/drawing/2014/main" id="{32A5C1B8-C726-4BEE-8763-BD299AFB9F35}"/>
              </a:ext>
            </a:extLst>
          </p:cNvPr>
          <p:cNvCxnSpPr>
            <a:cxnSpLocks/>
          </p:cNvCxnSpPr>
          <p:nvPr/>
        </p:nvCxnSpPr>
        <p:spPr>
          <a:xfrm>
            <a:off x="4789277" y="2346662"/>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3" name="Rectangle 72">
            <a:extLst>
              <a:ext uri="{FF2B5EF4-FFF2-40B4-BE49-F238E27FC236}">
                <a16:creationId xmlns:a16="http://schemas.microsoft.com/office/drawing/2014/main" id="{6032BE95-2A83-40DF-9041-45932CC97237}"/>
              </a:ext>
            </a:extLst>
          </p:cNvPr>
          <p:cNvSpPr/>
          <p:nvPr/>
        </p:nvSpPr>
        <p:spPr>
          <a:xfrm>
            <a:off x="5441639" y="2240048"/>
            <a:ext cx="64454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Asiakirjat</a:t>
            </a:r>
          </a:p>
        </p:txBody>
      </p:sp>
      <p:cxnSp>
        <p:nvCxnSpPr>
          <p:cNvPr id="74" name="Straight Arrow Connector 73">
            <a:extLst>
              <a:ext uri="{FF2B5EF4-FFF2-40B4-BE49-F238E27FC236}">
                <a16:creationId xmlns:a16="http://schemas.microsoft.com/office/drawing/2014/main" id="{AD8402FB-FCC0-4E99-A009-54DEEC56D3E0}"/>
              </a:ext>
            </a:extLst>
          </p:cNvPr>
          <p:cNvCxnSpPr>
            <a:cxnSpLocks/>
          </p:cNvCxnSpPr>
          <p:nvPr/>
        </p:nvCxnSpPr>
        <p:spPr>
          <a:xfrm>
            <a:off x="4789277" y="2546199"/>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5" name="Rectangle 74">
            <a:extLst>
              <a:ext uri="{FF2B5EF4-FFF2-40B4-BE49-F238E27FC236}">
                <a16:creationId xmlns:a16="http://schemas.microsoft.com/office/drawing/2014/main" id="{38814B98-5799-4DEE-B30B-580B834F4C5A}"/>
              </a:ext>
            </a:extLst>
          </p:cNvPr>
          <p:cNvSpPr/>
          <p:nvPr/>
        </p:nvSpPr>
        <p:spPr>
          <a:xfrm>
            <a:off x="5107402" y="2476382"/>
            <a:ext cx="1297991"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Rakennusvalvonta- ja kaavatiedot</a:t>
            </a:r>
          </a:p>
        </p:txBody>
      </p:sp>
      <p:sp>
        <p:nvSpPr>
          <p:cNvPr id="76" name="Rounded Rectangle 82">
            <a:extLst>
              <a:ext uri="{FF2B5EF4-FFF2-40B4-BE49-F238E27FC236}">
                <a16:creationId xmlns:a16="http://schemas.microsoft.com/office/drawing/2014/main" id="{AF8860E2-85F5-467B-823A-10C084801922}"/>
              </a:ext>
            </a:extLst>
          </p:cNvPr>
          <p:cNvSpPr/>
          <p:nvPr/>
        </p:nvSpPr>
        <p:spPr bwMode="auto">
          <a:xfrm>
            <a:off x="6736355" y="2698224"/>
            <a:ext cx="2104230" cy="205740"/>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kunnan sähköinen allekirjoitusjärjestelmä</a:t>
            </a:r>
          </a:p>
        </p:txBody>
      </p:sp>
      <p:cxnSp>
        <p:nvCxnSpPr>
          <p:cNvPr id="77" name="Straight Arrow Connector 76">
            <a:extLst>
              <a:ext uri="{FF2B5EF4-FFF2-40B4-BE49-F238E27FC236}">
                <a16:creationId xmlns:a16="http://schemas.microsoft.com/office/drawing/2014/main" id="{EFAC4C8C-E7EA-4DD0-A119-BC9877F2795E}"/>
              </a:ext>
            </a:extLst>
          </p:cNvPr>
          <p:cNvCxnSpPr>
            <a:cxnSpLocks/>
          </p:cNvCxnSpPr>
          <p:nvPr/>
        </p:nvCxnSpPr>
        <p:spPr>
          <a:xfrm>
            <a:off x="4812692" y="2830670"/>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Rectangle 77">
            <a:extLst>
              <a:ext uri="{FF2B5EF4-FFF2-40B4-BE49-F238E27FC236}">
                <a16:creationId xmlns:a16="http://schemas.microsoft.com/office/drawing/2014/main" id="{B821C05A-AB7F-460A-BC58-347FD8685C4D}"/>
              </a:ext>
            </a:extLst>
          </p:cNvPr>
          <p:cNvSpPr/>
          <p:nvPr/>
        </p:nvSpPr>
        <p:spPr>
          <a:xfrm>
            <a:off x="4928021" y="2724057"/>
            <a:ext cx="1671781"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Allekirjoitettavat päätösdokumentit</a:t>
            </a:r>
          </a:p>
        </p:txBody>
      </p:sp>
      <p:sp>
        <p:nvSpPr>
          <p:cNvPr id="79" name="Rounded Rectangle 82">
            <a:extLst>
              <a:ext uri="{FF2B5EF4-FFF2-40B4-BE49-F238E27FC236}">
                <a16:creationId xmlns:a16="http://schemas.microsoft.com/office/drawing/2014/main" id="{DD95C714-14DB-4797-A5FB-5B1A3DFB9C73}"/>
              </a:ext>
            </a:extLst>
          </p:cNvPr>
          <p:cNvSpPr/>
          <p:nvPr/>
        </p:nvSpPr>
        <p:spPr bwMode="auto">
          <a:xfrm>
            <a:off x="6736355" y="2944934"/>
            <a:ext cx="2104230" cy="205740"/>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kunnan ERP ja talousjärjestelmät (JOTO)</a:t>
            </a:r>
          </a:p>
        </p:txBody>
      </p:sp>
      <p:cxnSp>
        <p:nvCxnSpPr>
          <p:cNvPr id="80" name="Straight Arrow Connector 79">
            <a:extLst>
              <a:ext uri="{FF2B5EF4-FFF2-40B4-BE49-F238E27FC236}">
                <a16:creationId xmlns:a16="http://schemas.microsoft.com/office/drawing/2014/main" id="{9AF742FF-3197-49AD-B7B7-1E67C35961E2}"/>
              </a:ext>
            </a:extLst>
          </p:cNvPr>
          <p:cNvCxnSpPr>
            <a:cxnSpLocks/>
          </p:cNvCxnSpPr>
          <p:nvPr/>
        </p:nvCxnSpPr>
        <p:spPr>
          <a:xfrm>
            <a:off x="4812692" y="3065195"/>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1" name="Rectangle 80">
            <a:extLst>
              <a:ext uri="{FF2B5EF4-FFF2-40B4-BE49-F238E27FC236}">
                <a16:creationId xmlns:a16="http://schemas.microsoft.com/office/drawing/2014/main" id="{A5921999-3716-4D3D-84FD-8F4B7CBED07D}"/>
              </a:ext>
            </a:extLst>
          </p:cNvPr>
          <p:cNvSpPr/>
          <p:nvPr/>
        </p:nvSpPr>
        <p:spPr>
          <a:xfrm>
            <a:off x="5334967" y="2958582"/>
            <a:ext cx="857888"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Laskutustiedot</a:t>
            </a:r>
          </a:p>
        </p:txBody>
      </p:sp>
      <p:sp>
        <p:nvSpPr>
          <p:cNvPr id="82" name="Rounded Rectangle 82">
            <a:extLst>
              <a:ext uri="{FF2B5EF4-FFF2-40B4-BE49-F238E27FC236}">
                <a16:creationId xmlns:a16="http://schemas.microsoft.com/office/drawing/2014/main" id="{F12955C6-20FF-4C18-99E6-CC2B4FEF5C21}"/>
              </a:ext>
            </a:extLst>
          </p:cNvPr>
          <p:cNvSpPr/>
          <p:nvPr/>
        </p:nvSpPr>
        <p:spPr bwMode="auto">
          <a:xfrm>
            <a:off x="6736355" y="3189300"/>
            <a:ext cx="2104230" cy="205740"/>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kunnan asianhallintajärjestelmä (</a:t>
            </a:r>
            <a:r>
              <a:rPr lang="fi-FI" sz="788" kern="0" err="1">
                <a:solidFill>
                  <a:sysClr val="windowText" lastClr="000000"/>
                </a:solidFill>
                <a:latin typeface="Arial Narrow" pitchFamily="34" charset="0"/>
              </a:rPr>
              <a:t>Dynasty</a:t>
            </a:r>
            <a:r>
              <a:rPr lang="fi-FI" sz="788" kern="0">
                <a:solidFill>
                  <a:sysClr val="windowText" lastClr="000000"/>
                </a:solidFill>
                <a:latin typeface="Arial Narrow" pitchFamily="34" charset="0"/>
              </a:rPr>
              <a:t> D10)</a:t>
            </a:r>
          </a:p>
        </p:txBody>
      </p:sp>
      <p:cxnSp>
        <p:nvCxnSpPr>
          <p:cNvPr id="83" name="Straight Arrow Connector 82">
            <a:extLst>
              <a:ext uri="{FF2B5EF4-FFF2-40B4-BE49-F238E27FC236}">
                <a16:creationId xmlns:a16="http://schemas.microsoft.com/office/drawing/2014/main" id="{161CCA45-BF94-4BDD-81A3-A0DFB1BCB3B8}"/>
              </a:ext>
            </a:extLst>
          </p:cNvPr>
          <p:cNvCxnSpPr>
            <a:cxnSpLocks/>
          </p:cNvCxnSpPr>
          <p:nvPr/>
        </p:nvCxnSpPr>
        <p:spPr>
          <a:xfrm>
            <a:off x="4812692" y="3309561"/>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4" name="Rectangle 83">
            <a:extLst>
              <a:ext uri="{FF2B5EF4-FFF2-40B4-BE49-F238E27FC236}">
                <a16:creationId xmlns:a16="http://schemas.microsoft.com/office/drawing/2014/main" id="{AC2D6855-2CFA-4AEA-8F4B-45EADE07A51A}"/>
              </a:ext>
            </a:extLst>
          </p:cNvPr>
          <p:cNvSpPr/>
          <p:nvPr/>
        </p:nvSpPr>
        <p:spPr>
          <a:xfrm>
            <a:off x="5135894" y="3202948"/>
            <a:ext cx="125603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Lupahakemusten tiedot</a:t>
            </a:r>
          </a:p>
        </p:txBody>
      </p:sp>
      <p:sp>
        <p:nvSpPr>
          <p:cNvPr id="85" name="Rounded Rectangle 82">
            <a:extLst>
              <a:ext uri="{FF2B5EF4-FFF2-40B4-BE49-F238E27FC236}">
                <a16:creationId xmlns:a16="http://schemas.microsoft.com/office/drawing/2014/main" id="{81306FBF-1A54-47B0-B86F-6034440BA33F}"/>
              </a:ext>
            </a:extLst>
          </p:cNvPr>
          <p:cNvSpPr/>
          <p:nvPr/>
        </p:nvSpPr>
        <p:spPr bwMode="auto">
          <a:xfrm>
            <a:off x="6744707" y="1029009"/>
            <a:ext cx="2104230" cy="229528"/>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kunnan maanvuokrauksen sopimuksenhallintaratkaisu</a:t>
            </a:r>
          </a:p>
        </p:txBody>
      </p:sp>
      <p:cxnSp>
        <p:nvCxnSpPr>
          <p:cNvPr id="86" name="Straight Arrow Connector 85">
            <a:extLst>
              <a:ext uri="{FF2B5EF4-FFF2-40B4-BE49-F238E27FC236}">
                <a16:creationId xmlns:a16="http://schemas.microsoft.com/office/drawing/2014/main" id="{2B4087C6-CC30-4E27-9839-1901DE563103}"/>
              </a:ext>
            </a:extLst>
          </p:cNvPr>
          <p:cNvCxnSpPr>
            <a:cxnSpLocks/>
          </p:cNvCxnSpPr>
          <p:nvPr/>
        </p:nvCxnSpPr>
        <p:spPr>
          <a:xfrm>
            <a:off x="4797255" y="1149269"/>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Rectangle 86">
            <a:extLst>
              <a:ext uri="{FF2B5EF4-FFF2-40B4-BE49-F238E27FC236}">
                <a16:creationId xmlns:a16="http://schemas.microsoft.com/office/drawing/2014/main" id="{55DAB48D-3922-4EBB-87E2-E048BF55F73D}"/>
              </a:ext>
            </a:extLst>
          </p:cNvPr>
          <p:cNvSpPr/>
          <p:nvPr/>
        </p:nvSpPr>
        <p:spPr>
          <a:xfrm>
            <a:off x="5144246" y="1042656"/>
            <a:ext cx="125603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Sopimustenhallinta- ja kiinteistötiedot</a:t>
            </a:r>
          </a:p>
        </p:txBody>
      </p:sp>
      <p:sp>
        <p:nvSpPr>
          <p:cNvPr id="88" name="Rounded Rectangle 82">
            <a:extLst>
              <a:ext uri="{FF2B5EF4-FFF2-40B4-BE49-F238E27FC236}">
                <a16:creationId xmlns:a16="http://schemas.microsoft.com/office/drawing/2014/main" id="{502665D7-73AB-4B4E-971D-8E11B5A630E2}"/>
              </a:ext>
            </a:extLst>
          </p:cNvPr>
          <p:cNvSpPr/>
          <p:nvPr/>
        </p:nvSpPr>
        <p:spPr bwMode="auto">
          <a:xfrm>
            <a:off x="6736354" y="3443701"/>
            <a:ext cx="2112583" cy="205740"/>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Sijaintitietojärjestelmä (Traficom)</a:t>
            </a:r>
          </a:p>
        </p:txBody>
      </p:sp>
      <p:cxnSp>
        <p:nvCxnSpPr>
          <p:cNvPr id="89" name="Straight Arrow Connector 88">
            <a:extLst>
              <a:ext uri="{FF2B5EF4-FFF2-40B4-BE49-F238E27FC236}">
                <a16:creationId xmlns:a16="http://schemas.microsoft.com/office/drawing/2014/main" id="{978AE32D-2C47-40EC-9DBC-BBE1A1536E89}"/>
              </a:ext>
            </a:extLst>
          </p:cNvPr>
          <p:cNvCxnSpPr>
            <a:cxnSpLocks/>
          </p:cNvCxnSpPr>
          <p:nvPr/>
        </p:nvCxnSpPr>
        <p:spPr>
          <a:xfrm>
            <a:off x="4805752" y="3550722"/>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0" name="Rectangle 89">
            <a:extLst>
              <a:ext uri="{FF2B5EF4-FFF2-40B4-BE49-F238E27FC236}">
                <a16:creationId xmlns:a16="http://schemas.microsoft.com/office/drawing/2014/main" id="{0617BA93-AA19-44F4-A707-80088251106A}"/>
              </a:ext>
            </a:extLst>
          </p:cNvPr>
          <p:cNvSpPr/>
          <p:nvPr/>
        </p:nvSpPr>
        <p:spPr>
          <a:xfrm>
            <a:off x="5237949" y="3444109"/>
            <a:ext cx="103804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Johtoverkkotiedot</a:t>
            </a:r>
          </a:p>
        </p:txBody>
      </p:sp>
      <p:sp>
        <p:nvSpPr>
          <p:cNvPr id="91" name="Rounded Rectangle 82">
            <a:extLst>
              <a:ext uri="{FF2B5EF4-FFF2-40B4-BE49-F238E27FC236}">
                <a16:creationId xmlns:a16="http://schemas.microsoft.com/office/drawing/2014/main" id="{CD1754BE-4BC2-470E-A28F-70C1F8E1D5B5}"/>
              </a:ext>
            </a:extLst>
          </p:cNvPr>
          <p:cNvSpPr/>
          <p:nvPr/>
        </p:nvSpPr>
        <p:spPr bwMode="auto">
          <a:xfrm>
            <a:off x="6744708" y="3689007"/>
            <a:ext cx="2112583" cy="205740"/>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Digiroad (Väylävirasto)</a:t>
            </a:r>
          </a:p>
        </p:txBody>
      </p:sp>
      <p:cxnSp>
        <p:nvCxnSpPr>
          <p:cNvPr id="92" name="Straight Arrow Connector 91">
            <a:extLst>
              <a:ext uri="{FF2B5EF4-FFF2-40B4-BE49-F238E27FC236}">
                <a16:creationId xmlns:a16="http://schemas.microsoft.com/office/drawing/2014/main" id="{436BD3E1-E3ED-4776-BC3F-8B9CBF0EA1F8}"/>
              </a:ext>
            </a:extLst>
          </p:cNvPr>
          <p:cNvCxnSpPr>
            <a:cxnSpLocks/>
          </p:cNvCxnSpPr>
          <p:nvPr/>
        </p:nvCxnSpPr>
        <p:spPr>
          <a:xfrm>
            <a:off x="4805752" y="3770795"/>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33848D64-F582-4C16-8771-15B63D99A2BA}"/>
              </a:ext>
            </a:extLst>
          </p:cNvPr>
          <p:cNvSpPr/>
          <p:nvPr/>
        </p:nvSpPr>
        <p:spPr>
          <a:xfrm>
            <a:off x="5237949" y="3704324"/>
            <a:ext cx="103804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Katuinfratiedot</a:t>
            </a:r>
          </a:p>
        </p:txBody>
      </p:sp>
      <p:sp>
        <p:nvSpPr>
          <p:cNvPr id="94" name="Rounded Rectangle 82">
            <a:extLst>
              <a:ext uri="{FF2B5EF4-FFF2-40B4-BE49-F238E27FC236}">
                <a16:creationId xmlns:a16="http://schemas.microsoft.com/office/drawing/2014/main" id="{B282ABD6-6C2D-4EC0-AD52-F26F070217A0}"/>
              </a:ext>
            </a:extLst>
          </p:cNvPr>
          <p:cNvSpPr/>
          <p:nvPr/>
        </p:nvSpPr>
        <p:spPr bwMode="auto">
          <a:xfrm>
            <a:off x="6743523" y="3926687"/>
            <a:ext cx="2112583" cy="205740"/>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Kiinteistöverotus (Verohallinto)</a:t>
            </a:r>
          </a:p>
        </p:txBody>
      </p:sp>
      <p:cxnSp>
        <p:nvCxnSpPr>
          <p:cNvPr id="95" name="Straight Arrow Connector 94">
            <a:extLst>
              <a:ext uri="{FF2B5EF4-FFF2-40B4-BE49-F238E27FC236}">
                <a16:creationId xmlns:a16="http://schemas.microsoft.com/office/drawing/2014/main" id="{85A6406B-CEB5-4A8D-965F-4ED36C3A3896}"/>
              </a:ext>
            </a:extLst>
          </p:cNvPr>
          <p:cNvCxnSpPr>
            <a:cxnSpLocks/>
          </p:cNvCxnSpPr>
          <p:nvPr/>
        </p:nvCxnSpPr>
        <p:spPr>
          <a:xfrm>
            <a:off x="4804567" y="4048616"/>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6" name="Rectangle 95">
            <a:extLst>
              <a:ext uri="{FF2B5EF4-FFF2-40B4-BE49-F238E27FC236}">
                <a16:creationId xmlns:a16="http://schemas.microsoft.com/office/drawing/2014/main" id="{989842B8-A9E0-49A1-A3B6-86CFE5255B0E}"/>
              </a:ext>
            </a:extLst>
          </p:cNvPr>
          <p:cNvSpPr/>
          <p:nvPr/>
        </p:nvSpPr>
        <p:spPr>
          <a:xfrm>
            <a:off x="5124423" y="3945348"/>
            <a:ext cx="125603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Kaavatiedot</a:t>
            </a:r>
          </a:p>
        </p:txBody>
      </p:sp>
      <p:sp>
        <p:nvSpPr>
          <p:cNvPr id="97" name="Rounded Rectangle 82">
            <a:extLst>
              <a:ext uri="{FF2B5EF4-FFF2-40B4-BE49-F238E27FC236}">
                <a16:creationId xmlns:a16="http://schemas.microsoft.com/office/drawing/2014/main" id="{3FE0A5D1-1A27-4A7B-B936-938DFA405E7B}"/>
              </a:ext>
            </a:extLst>
          </p:cNvPr>
          <p:cNvSpPr/>
          <p:nvPr/>
        </p:nvSpPr>
        <p:spPr bwMode="auto">
          <a:xfrm>
            <a:off x="6743523" y="4171058"/>
            <a:ext cx="2112583" cy="205740"/>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Vesihuollon verkkojärjestelmä (Tekla NIS Water, HSY)</a:t>
            </a:r>
          </a:p>
        </p:txBody>
      </p:sp>
      <p:cxnSp>
        <p:nvCxnSpPr>
          <p:cNvPr id="98" name="Straight Arrow Connector 97">
            <a:extLst>
              <a:ext uri="{FF2B5EF4-FFF2-40B4-BE49-F238E27FC236}">
                <a16:creationId xmlns:a16="http://schemas.microsoft.com/office/drawing/2014/main" id="{889DB72A-A946-4FFF-9A62-CD1CA8719CD7}"/>
              </a:ext>
            </a:extLst>
          </p:cNvPr>
          <p:cNvCxnSpPr>
            <a:cxnSpLocks/>
          </p:cNvCxnSpPr>
          <p:nvPr/>
        </p:nvCxnSpPr>
        <p:spPr>
          <a:xfrm>
            <a:off x="4804567" y="4292988"/>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9" name="Rectangle 98">
            <a:extLst>
              <a:ext uri="{FF2B5EF4-FFF2-40B4-BE49-F238E27FC236}">
                <a16:creationId xmlns:a16="http://schemas.microsoft.com/office/drawing/2014/main" id="{82D37200-9437-41B4-9B08-1486A7BF46CE}"/>
              </a:ext>
            </a:extLst>
          </p:cNvPr>
          <p:cNvSpPr/>
          <p:nvPr/>
        </p:nvSpPr>
        <p:spPr>
          <a:xfrm>
            <a:off x="5233419" y="4189720"/>
            <a:ext cx="103804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Paikkatiedot</a:t>
            </a:r>
          </a:p>
        </p:txBody>
      </p:sp>
      <p:sp>
        <p:nvSpPr>
          <p:cNvPr id="100" name="Rounded Rectangle 82">
            <a:extLst>
              <a:ext uri="{FF2B5EF4-FFF2-40B4-BE49-F238E27FC236}">
                <a16:creationId xmlns:a16="http://schemas.microsoft.com/office/drawing/2014/main" id="{16D9DFF9-AAF8-4A0A-A536-9457E46F5717}"/>
              </a:ext>
            </a:extLst>
          </p:cNvPr>
          <p:cNvSpPr/>
          <p:nvPr/>
        </p:nvSpPr>
        <p:spPr bwMode="auto">
          <a:xfrm>
            <a:off x="6736354" y="4419344"/>
            <a:ext cx="2112583" cy="205740"/>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Seudullinen perusrekisteri (HSY)</a:t>
            </a:r>
          </a:p>
        </p:txBody>
      </p:sp>
      <p:cxnSp>
        <p:nvCxnSpPr>
          <p:cNvPr id="101" name="Straight Arrow Connector 100">
            <a:extLst>
              <a:ext uri="{FF2B5EF4-FFF2-40B4-BE49-F238E27FC236}">
                <a16:creationId xmlns:a16="http://schemas.microsoft.com/office/drawing/2014/main" id="{A97D3F05-00D5-4FD4-99F7-1AB046E142CD}"/>
              </a:ext>
            </a:extLst>
          </p:cNvPr>
          <p:cNvCxnSpPr>
            <a:cxnSpLocks/>
          </p:cNvCxnSpPr>
          <p:nvPr/>
        </p:nvCxnSpPr>
        <p:spPr>
          <a:xfrm>
            <a:off x="4797398" y="4541273"/>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 name="Rectangle 101">
            <a:extLst>
              <a:ext uri="{FF2B5EF4-FFF2-40B4-BE49-F238E27FC236}">
                <a16:creationId xmlns:a16="http://schemas.microsoft.com/office/drawing/2014/main" id="{8F7DE7E5-2583-4918-8D23-37FFAF889E2F}"/>
              </a:ext>
            </a:extLst>
          </p:cNvPr>
          <p:cNvSpPr/>
          <p:nvPr/>
        </p:nvSpPr>
        <p:spPr>
          <a:xfrm>
            <a:off x="5054454" y="4438005"/>
            <a:ext cx="1381637"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Kiinteistö- ja rakennustiedot</a:t>
            </a:r>
          </a:p>
        </p:txBody>
      </p:sp>
      <p:sp>
        <p:nvSpPr>
          <p:cNvPr id="103" name="Rounded Rectangle 82">
            <a:extLst>
              <a:ext uri="{FF2B5EF4-FFF2-40B4-BE49-F238E27FC236}">
                <a16:creationId xmlns:a16="http://schemas.microsoft.com/office/drawing/2014/main" id="{EA70E007-2C68-49EE-BB56-33BF4F83F5C8}"/>
              </a:ext>
            </a:extLst>
          </p:cNvPr>
          <p:cNvSpPr/>
          <p:nvPr/>
        </p:nvSpPr>
        <p:spPr bwMode="auto">
          <a:xfrm>
            <a:off x="6743523" y="4671632"/>
            <a:ext cx="2112583" cy="205740"/>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Kiinteistörekisteri (MML)</a:t>
            </a:r>
          </a:p>
        </p:txBody>
      </p:sp>
      <p:cxnSp>
        <p:nvCxnSpPr>
          <p:cNvPr id="104" name="Straight Arrow Connector 103">
            <a:extLst>
              <a:ext uri="{FF2B5EF4-FFF2-40B4-BE49-F238E27FC236}">
                <a16:creationId xmlns:a16="http://schemas.microsoft.com/office/drawing/2014/main" id="{E49A6062-01DC-410C-B4F1-4046FDE73C7C}"/>
              </a:ext>
            </a:extLst>
          </p:cNvPr>
          <p:cNvCxnSpPr>
            <a:cxnSpLocks/>
          </p:cNvCxnSpPr>
          <p:nvPr/>
        </p:nvCxnSpPr>
        <p:spPr>
          <a:xfrm>
            <a:off x="4797398" y="4783548"/>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5" name="Rectangle 104">
            <a:extLst>
              <a:ext uri="{FF2B5EF4-FFF2-40B4-BE49-F238E27FC236}">
                <a16:creationId xmlns:a16="http://schemas.microsoft.com/office/drawing/2014/main" id="{D54DA8B7-0270-4D10-91A3-32772DD4E34F}"/>
              </a:ext>
            </a:extLst>
          </p:cNvPr>
          <p:cNvSpPr/>
          <p:nvPr/>
        </p:nvSpPr>
        <p:spPr>
          <a:xfrm>
            <a:off x="5135970" y="4680280"/>
            <a:ext cx="125603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Kiinteistö- ja kaavatiedot</a:t>
            </a:r>
          </a:p>
        </p:txBody>
      </p:sp>
      <p:sp>
        <p:nvSpPr>
          <p:cNvPr id="106" name="Rounded Rectangle 82">
            <a:extLst>
              <a:ext uri="{FF2B5EF4-FFF2-40B4-BE49-F238E27FC236}">
                <a16:creationId xmlns:a16="http://schemas.microsoft.com/office/drawing/2014/main" id="{008857CB-EC5D-403F-BAD8-11B5DD88D3A5}"/>
              </a:ext>
            </a:extLst>
          </p:cNvPr>
          <p:cNvSpPr/>
          <p:nvPr/>
        </p:nvSpPr>
        <p:spPr bwMode="auto">
          <a:xfrm>
            <a:off x="6743446" y="4913906"/>
            <a:ext cx="2112583" cy="205740"/>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Väestötietojärjestelmä (DVV)</a:t>
            </a:r>
          </a:p>
        </p:txBody>
      </p:sp>
      <p:cxnSp>
        <p:nvCxnSpPr>
          <p:cNvPr id="107" name="Straight Arrow Connector 106">
            <a:extLst>
              <a:ext uri="{FF2B5EF4-FFF2-40B4-BE49-F238E27FC236}">
                <a16:creationId xmlns:a16="http://schemas.microsoft.com/office/drawing/2014/main" id="{4D084EC6-31B8-485C-9960-ADE9792D3517}"/>
              </a:ext>
            </a:extLst>
          </p:cNvPr>
          <p:cNvCxnSpPr>
            <a:cxnSpLocks/>
          </p:cNvCxnSpPr>
          <p:nvPr/>
        </p:nvCxnSpPr>
        <p:spPr>
          <a:xfrm>
            <a:off x="4797322" y="5025822"/>
            <a:ext cx="192024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8" name="Rectangle 107">
            <a:extLst>
              <a:ext uri="{FF2B5EF4-FFF2-40B4-BE49-F238E27FC236}">
                <a16:creationId xmlns:a16="http://schemas.microsoft.com/office/drawing/2014/main" id="{70102CD3-EF4E-4F52-8F9C-8EE0A77FFBAE}"/>
              </a:ext>
            </a:extLst>
          </p:cNvPr>
          <p:cNvSpPr/>
          <p:nvPr/>
        </p:nvSpPr>
        <p:spPr>
          <a:xfrm>
            <a:off x="5135894" y="4922554"/>
            <a:ext cx="1256034" cy="1935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88">
                <a:solidFill>
                  <a:schemeClr val="tx1"/>
                </a:solidFill>
              </a:rPr>
              <a:t>Rakennustiedot</a:t>
            </a:r>
          </a:p>
        </p:txBody>
      </p:sp>
      <p:sp>
        <p:nvSpPr>
          <p:cNvPr id="109" name="Rounded Rectangle 82">
            <a:extLst>
              <a:ext uri="{FF2B5EF4-FFF2-40B4-BE49-F238E27FC236}">
                <a16:creationId xmlns:a16="http://schemas.microsoft.com/office/drawing/2014/main" id="{9C507AFE-EDC4-4DFA-8894-B68EE345682C}"/>
              </a:ext>
            </a:extLst>
          </p:cNvPr>
          <p:cNvSpPr/>
          <p:nvPr/>
        </p:nvSpPr>
        <p:spPr bwMode="auto">
          <a:xfrm>
            <a:off x="7941375" y="11726"/>
            <a:ext cx="1178854" cy="173915"/>
          </a:xfrm>
          <a:prstGeom prst="roundRect">
            <a:avLst/>
          </a:prstGeom>
          <a:solidFill>
            <a:srgbClr val="92D050"/>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defRPr/>
            </a:pPr>
            <a:r>
              <a:rPr lang="fi-FI" sz="788" kern="0">
                <a:solidFill>
                  <a:sysClr val="windowText" lastClr="000000"/>
                </a:solidFill>
                <a:latin typeface="Arial Narrow" pitchFamily="34" charset="0"/>
              </a:rPr>
              <a:t>kunnan järjestelmät</a:t>
            </a:r>
          </a:p>
        </p:txBody>
      </p:sp>
      <p:sp>
        <p:nvSpPr>
          <p:cNvPr id="110" name="Rounded Rectangle 82">
            <a:extLst>
              <a:ext uri="{FF2B5EF4-FFF2-40B4-BE49-F238E27FC236}">
                <a16:creationId xmlns:a16="http://schemas.microsoft.com/office/drawing/2014/main" id="{97043939-8F4F-4AE3-B777-78D971AFC27A}"/>
              </a:ext>
            </a:extLst>
          </p:cNvPr>
          <p:cNvSpPr/>
          <p:nvPr/>
        </p:nvSpPr>
        <p:spPr bwMode="auto">
          <a:xfrm>
            <a:off x="7941375" y="209926"/>
            <a:ext cx="1178854" cy="173915"/>
          </a:xfrm>
          <a:prstGeom prst="roundRect">
            <a:avLst/>
          </a:prstGeom>
          <a:solidFill>
            <a:schemeClr val="accent6"/>
          </a:solidFill>
          <a:ln w="19050" cap="flat" cmpd="sng" algn="ctr">
            <a:solidFill>
              <a:sysClr val="window" lastClr="FFFFFF"/>
            </a:solidFill>
            <a:prstDash val="solid"/>
            <a:headEnd type="none" w="med" len="med"/>
            <a:tailEnd type="none" w="med" len="med"/>
          </a:ln>
          <a:effectLst>
            <a:outerShdw blurRad="40000" dist="20000" dir="5400000" rotWithShape="0">
              <a:srgbClr val="000000">
                <a:alpha val="38000"/>
              </a:srgbClr>
            </a:outerShdw>
          </a:effectLst>
        </p:spPr>
        <p:txBody>
          <a:bodyPr lIns="27000" rIns="27000" anchor="ctr"/>
          <a:lstStyle/>
          <a:p>
            <a:pPr algn="ctr">
              <a:buClr>
                <a:sysClr val="windowText" lastClr="000000"/>
              </a:buClr>
            </a:pPr>
            <a:r>
              <a:rPr lang="fi-FI" sz="788" kern="0">
                <a:solidFill>
                  <a:sysClr val="windowText" lastClr="000000"/>
                </a:solidFill>
                <a:latin typeface="Arial Narrow" pitchFamily="34" charset="0"/>
              </a:rPr>
              <a:t>Ulkoiset järjestelmät/palvelut</a:t>
            </a:r>
          </a:p>
        </p:txBody>
      </p:sp>
      <p:sp>
        <p:nvSpPr>
          <p:cNvPr id="2" name="Rectangle: Rounded Corners 1">
            <a:extLst>
              <a:ext uri="{FF2B5EF4-FFF2-40B4-BE49-F238E27FC236}">
                <a16:creationId xmlns:a16="http://schemas.microsoft.com/office/drawing/2014/main" id="{56BBE26E-5354-E029-3990-E8518AEDFA1F}"/>
              </a:ext>
            </a:extLst>
          </p:cNvPr>
          <p:cNvSpPr/>
          <p:nvPr/>
        </p:nvSpPr>
        <p:spPr>
          <a:xfrm rot="21091158">
            <a:off x="3111091" y="3941203"/>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525037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556D545-F4F3-414D-B5D0-DC0D6D94A3CC}"/>
              </a:ext>
            </a:extLst>
          </p:cNvPr>
          <p:cNvSpPr>
            <a:spLocks noGrp="1"/>
          </p:cNvSpPr>
          <p:nvPr>
            <p:ph type="title"/>
          </p:nvPr>
        </p:nvSpPr>
        <p:spPr/>
        <p:txBody>
          <a:bodyPr/>
          <a:lstStyle/>
          <a:p>
            <a:r>
              <a:rPr lang="fi-FI"/>
              <a:t>Arkkitehtuuritiivistelmän tarkoitus</a:t>
            </a:r>
          </a:p>
        </p:txBody>
      </p:sp>
      <p:sp>
        <p:nvSpPr>
          <p:cNvPr id="4" name="Slide Number Placeholder 3">
            <a:extLst>
              <a:ext uri="{FF2B5EF4-FFF2-40B4-BE49-F238E27FC236}">
                <a16:creationId xmlns:a16="http://schemas.microsoft.com/office/drawing/2014/main" id="{996D0868-7533-479E-96D9-BE0740512DD2}"/>
              </a:ext>
            </a:extLst>
          </p:cNvPr>
          <p:cNvSpPr>
            <a:spLocks noGrp="1"/>
          </p:cNvSpPr>
          <p:nvPr>
            <p:ph type="sldNum" sz="quarter" idx="12"/>
          </p:nvPr>
        </p:nvSpPr>
        <p:spPr/>
        <p:txBody>
          <a:bodyPr/>
          <a:lstStyle/>
          <a:p>
            <a:fld id="{6CAB7FB2-350C-4D14-9041-2392A9F69A4F}" type="slidenum">
              <a:rPr lang="en-GB" smtClean="0"/>
              <a:t>3</a:t>
            </a:fld>
            <a:endParaRPr lang="en-GB"/>
          </a:p>
        </p:txBody>
      </p:sp>
    </p:spTree>
    <p:extLst>
      <p:ext uri="{BB962C8B-B14F-4D97-AF65-F5344CB8AC3E}">
        <p14:creationId xmlns:p14="http://schemas.microsoft.com/office/powerpoint/2010/main" val="20527812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86DBD98-7385-4DEB-899D-FAE9394B06D9}"/>
              </a:ext>
            </a:extLst>
          </p:cNvPr>
          <p:cNvSpPr>
            <a:spLocks noGrp="1"/>
          </p:cNvSpPr>
          <p:nvPr>
            <p:ph type="sldNum" sz="quarter" idx="12"/>
          </p:nvPr>
        </p:nvSpPr>
        <p:spPr/>
        <p:txBody>
          <a:bodyPr/>
          <a:lstStyle/>
          <a:p>
            <a:fld id="{DDE9422E-AB18-498F-A7FF-179425C9812D}" type="slidenum">
              <a:rPr lang="fi-FI" smtClean="0"/>
              <a:t>30</a:t>
            </a:fld>
            <a:endParaRPr lang="fi-FI"/>
          </a:p>
        </p:txBody>
      </p:sp>
      <p:sp>
        <p:nvSpPr>
          <p:cNvPr id="4" name="Title 3">
            <a:extLst>
              <a:ext uri="{FF2B5EF4-FFF2-40B4-BE49-F238E27FC236}">
                <a16:creationId xmlns:a16="http://schemas.microsoft.com/office/drawing/2014/main" id="{2855AFF2-3EFD-44B2-A375-F7CEE7E6E108}"/>
              </a:ext>
            </a:extLst>
          </p:cNvPr>
          <p:cNvSpPr>
            <a:spLocks noGrp="1"/>
          </p:cNvSpPr>
          <p:nvPr>
            <p:ph type="title"/>
          </p:nvPr>
        </p:nvSpPr>
        <p:spPr>
          <a:xfrm>
            <a:off x="126381" y="120655"/>
            <a:ext cx="8854068" cy="675000"/>
          </a:xfrm>
        </p:spPr>
        <p:txBody>
          <a:bodyPr>
            <a:noAutofit/>
          </a:bodyPr>
          <a:lstStyle/>
          <a:p>
            <a:pPr algn="ctr"/>
            <a:r>
              <a:rPr lang="fi-FI" sz="2000" dirty="0">
                <a:solidFill>
                  <a:schemeClr val="accent2">
                    <a:lumMod val="50000"/>
                  </a:schemeClr>
                </a:solidFill>
              </a:rPr>
              <a:t>Esimerkki: Hankittavan järjestelmän integraatiot - lista</a:t>
            </a:r>
          </a:p>
        </p:txBody>
      </p:sp>
      <p:graphicFrame>
        <p:nvGraphicFramePr>
          <p:cNvPr id="20" name="Kaaviokuva 7">
            <a:extLst>
              <a:ext uri="{FF2B5EF4-FFF2-40B4-BE49-F238E27FC236}">
                <a16:creationId xmlns:a16="http://schemas.microsoft.com/office/drawing/2014/main" id="{E803E2D2-BF4A-C856-8A7D-DD26E4D40373}"/>
              </a:ext>
            </a:extLst>
          </p:cNvPr>
          <p:cNvGraphicFramePr/>
          <p:nvPr/>
        </p:nvGraphicFramePr>
        <p:xfrm>
          <a:off x="2153165" y="655165"/>
          <a:ext cx="5004486" cy="42001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Tekstiruutu 8">
            <a:extLst>
              <a:ext uri="{FF2B5EF4-FFF2-40B4-BE49-F238E27FC236}">
                <a16:creationId xmlns:a16="http://schemas.microsoft.com/office/drawing/2014/main" id="{643E380B-4285-D0F9-7EF7-99C2EDF3AAE9}"/>
              </a:ext>
            </a:extLst>
          </p:cNvPr>
          <p:cNvSpPr txBox="1"/>
          <p:nvPr/>
        </p:nvSpPr>
        <p:spPr>
          <a:xfrm>
            <a:off x="2699952" y="1966906"/>
            <a:ext cx="1565750" cy="1633204"/>
          </a:xfrm>
          <a:prstGeom prst="rect">
            <a:avLst/>
          </a:prstGeom>
          <a:noFill/>
        </p:spPr>
        <p:txBody>
          <a:bodyPr wrap="none" rtlCol="0">
            <a:spAutoFit/>
          </a:bodyPr>
          <a:lstStyle/>
          <a:p>
            <a:pPr defTabSz="342900"/>
            <a:r>
              <a:rPr lang="fi-FI" sz="1800" b="1">
                <a:solidFill>
                  <a:prstClr val="black"/>
                </a:solidFill>
                <a:latin typeface="Calibri" panose="020F0502020204030204" pitchFamily="34" charset="0"/>
                <a:ea typeface="Calibri" panose="020F0502020204030204" pitchFamily="34" charset="0"/>
                <a:cs typeface="Times New Roman" panose="02020603050405020304" pitchFamily="18" charset="0"/>
              </a:rPr>
              <a:t>VARHAIS-</a:t>
            </a:r>
            <a:br>
              <a:rPr lang="fi-FI" sz="1800" b="1">
                <a:solidFill>
                  <a:prstClr val="black"/>
                </a:solidFill>
                <a:latin typeface="Calibri" panose="020F0502020204030204" pitchFamily="34" charset="0"/>
                <a:ea typeface="Calibri" panose="020F0502020204030204" pitchFamily="34" charset="0"/>
                <a:cs typeface="Times New Roman" panose="02020603050405020304" pitchFamily="18" charset="0"/>
              </a:rPr>
            </a:br>
            <a:r>
              <a:rPr lang="fi-FI" sz="1800" b="1">
                <a:solidFill>
                  <a:prstClr val="black"/>
                </a:solidFill>
                <a:latin typeface="Calibri" panose="020F0502020204030204" pitchFamily="34" charset="0"/>
                <a:ea typeface="Calibri" panose="020F0502020204030204" pitchFamily="34" charset="0"/>
                <a:cs typeface="Times New Roman" panose="02020603050405020304" pitchFamily="18" charset="0"/>
              </a:rPr>
              <a:t>KASVATUKSEN</a:t>
            </a:r>
            <a:br>
              <a:rPr lang="fi-FI" sz="1800" b="1">
                <a:solidFill>
                  <a:prstClr val="black"/>
                </a:solidFill>
                <a:latin typeface="Calibri" panose="020F0502020204030204" pitchFamily="34" charset="0"/>
                <a:ea typeface="Calibri" panose="020F0502020204030204" pitchFamily="34" charset="0"/>
                <a:cs typeface="Times New Roman" panose="02020603050405020304" pitchFamily="18" charset="0"/>
              </a:rPr>
            </a:br>
            <a:r>
              <a:rPr lang="fi-FI" sz="1800" b="1">
                <a:solidFill>
                  <a:prstClr val="black"/>
                </a:solidFill>
                <a:latin typeface="Calibri" panose="020F0502020204030204" pitchFamily="34" charset="0"/>
                <a:ea typeface="Calibri" panose="020F0502020204030204" pitchFamily="34" charset="0"/>
                <a:cs typeface="Times New Roman" panose="02020603050405020304" pitchFamily="18" charset="0"/>
              </a:rPr>
              <a:t>TOIMINNAN-</a:t>
            </a:r>
          </a:p>
          <a:p>
            <a:pPr defTabSz="342900"/>
            <a:r>
              <a:rPr lang="fi-FI" sz="1800" b="1">
                <a:solidFill>
                  <a:prstClr val="black"/>
                </a:solidFill>
                <a:latin typeface="Calibri" panose="020F0502020204030204" pitchFamily="34" charset="0"/>
                <a:ea typeface="Calibri" panose="020F0502020204030204" pitchFamily="34" charset="0"/>
                <a:cs typeface="Times New Roman" panose="02020603050405020304" pitchFamily="18" charset="0"/>
              </a:rPr>
              <a:t>OHJAUS-</a:t>
            </a:r>
          </a:p>
          <a:p>
            <a:pPr defTabSz="342900"/>
            <a:r>
              <a:rPr lang="fi-FI" sz="1800" b="1">
                <a:solidFill>
                  <a:prstClr val="black"/>
                </a:solidFill>
                <a:latin typeface="Calibri" panose="020F0502020204030204" pitchFamily="34" charset="0"/>
                <a:ea typeface="Calibri" panose="020F0502020204030204" pitchFamily="34" charset="0"/>
                <a:cs typeface="Times New Roman" panose="02020603050405020304" pitchFamily="18" charset="0"/>
              </a:rPr>
              <a:t>JÄRJESTELMÄ</a:t>
            </a:r>
          </a:p>
          <a:p>
            <a:pPr defTabSz="342900"/>
            <a:endParaRPr lang="fi-FI" sz="1013">
              <a:solidFill>
                <a:prstClr val="black"/>
              </a:solidFill>
              <a:latin typeface="Calibri"/>
            </a:endParaRPr>
          </a:p>
        </p:txBody>
      </p:sp>
      <p:sp>
        <p:nvSpPr>
          <p:cNvPr id="2" name="Rectangle: Rounded Corners 1">
            <a:extLst>
              <a:ext uri="{FF2B5EF4-FFF2-40B4-BE49-F238E27FC236}">
                <a16:creationId xmlns:a16="http://schemas.microsoft.com/office/drawing/2014/main" id="{5E691109-371F-A5CC-23CF-2FEE34F776E3}"/>
              </a:ext>
            </a:extLst>
          </p:cNvPr>
          <p:cNvSpPr/>
          <p:nvPr/>
        </p:nvSpPr>
        <p:spPr>
          <a:xfrm rot="21091158">
            <a:off x="1615718" y="3735185"/>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5644625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86DBD98-7385-4DEB-899D-FAE9394B06D9}"/>
              </a:ext>
            </a:extLst>
          </p:cNvPr>
          <p:cNvSpPr>
            <a:spLocks noGrp="1"/>
          </p:cNvSpPr>
          <p:nvPr>
            <p:ph type="sldNum" sz="quarter" idx="12"/>
          </p:nvPr>
        </p:nvSpPr>
        <p:spPr/>
        <p:txBody>
          <a:bodyPr/>
          <a:lstStyle/>
          <a:p>
            <a:fld id="{DDE9422E-AB18-498F-A7FF-179425C9812D}" type="slidenum">
              <a:rPr lang="fi-FI" smtClean="0"/>
              <a:t>31</a:t>
            </a:fld>
            <a:endParaRPr lang="fi-FI"/>
          </a:p>
        </p:txBody>
      </p:sp>
      <p:sp>
        <p:nvSpPr>
          <p:cNvPr id="4" name="Title 3">
            <a:extLst>
              <a:ext uri="{FF2B5EF4-FFF2-40B4-BE49-F238E27FC236}">
                <a16:creationId xmlns:a16="http://schemas.microsoft.com/office/drawing/2014/main" id="{2855AFF2-3EFD-44B2-A375-F7CEE7E6E108}"/>
              </a:ext>
            </a:extLst>
          </p:cNvPr>
          <p:cNvSpPr>
            <a:spLocks noGrp="1"/>
          </p:cNvSpPr>
          <p:nvPr>
            <p:ph type="title"/>
          </p:nvPr>
        </p:nvSpPr>
        <p:spPr>
          <a:xfrm>
            <a:off x="133815" y="120655"/>
            <a:ext cx="8854068" cy="675000"/>
          </a:xfrm>
        </p:spPr>
        <p:txBody>
          <a:bodyPr>
            <a:normAutofit/>
          </a:bodyPr>
          <a:lstStyle/>
          <a:p>
            <a:pPr algn="ctr"/>
            <a:r>
              <a:rPr lang="fi-FI" sz="2000" dirty="0">
                <a:solidFill>
                  <a:schemeClr val="accent2">
                    <a:lumMod val="50000"/>
                  </a:schemeClr>
                </a:solidFill>
              </a:rPr>
              <a:t>Esimerkki: Integraatioiden ja liittymien sisältö</a:t>
            </a:r>
          </a:p>
        </p:txBody>
      </p:sp>
      <p:sp>
        <p:nvSpPr>
          <p:cNvPr id="7" name="Tekstiruutu 67">
            <a:extLst>
              <a:ext uri="{FF2B5EF4-FFF2-40B4-BE49-F238E27FC236}">
                <a16:creationId xmlns:a16="http://schemas.microsoft.com/office/drawing/2014/main" id="{A44AB919-95AC-3EBC-70CA-32F756ED9F87}"/>
              </a:ext>
            </a:extLst>
          </p:cNvPr>
          <p:cNvSpPr txBox="1"/>
          <p:nvPr/>
        </p:nvSpPr>
        <p:spPr>
          <a:xfrm>
            <a:off x="771525" y="795655"/>
            <a:ext cx="7688906" cy="4108817"/>
          </a:xfrm>
          <a:prstGeom prst="rect">
            <a:avLst/>
          </a:prstGeom>
          <a:noFill/>
        </p:spPr>
        <p:txBody>
          <a:bodyPr wrap="square" rtlCol="0">
            <a:spAutoFit/>
          </a:bodyPr>
          <a:lstStyle/>
          <a:p>
            <a:r>
              <a:rPr lang="fi-FI" sz="1100" b="1" dirty="0"/>
              <a:t>Toiminnanohjausjärjestelmä hallinto</a:t>
            </a:r>
          </a:p>
          <a:p>
            <a:pPr marL="214313" indent="-214313">
              <a:buFontTx/>
              <a:buChar char="-"/>
            </a:pPr>
            <a:r>
              <a:rPr lang="fi-FI" sz="1100" dirty="0"/>
              <a:t>Sisältävät tiedot tarkemmin: </a:t>
            </a:r>
          </a:p>
          <a:p>
            <a:r>
              <a:rPr lang="fi-FI" sz="800" dirty="0"/>
              <a:t>                    https://www.kunta.fi/osoite/</a:t>
            </a:r>
          </a:p>
          <a:p>
            <a:pPr marL="214313" indent="-214313">
              <a:buFontTx/>
              <a:buChar char="-"/>
            </a:pPr>
            <a:r>
              <a:rPr lang="fi-FI" sz="1100" b="1" dirty="0"/>
              <a:t>A / Suomi.fi  sähköiset lomakkeet </a:t>
            </a:r>
          </a:p>
          <a:p>
            <a:pPr marL="557213" lvl="1" indent="-214313">
              <a:buFontTx/>
              <a:buChar char="-"/>
            </a:pPr>
            <a:r>
              <a:rPr lang="fi-FI" sz="1100" dirty="0"/>
              <a:t>hakemus + muutostiedot + tulotiedot + liitteet</a:t>
            </a:r>
          </a:p>
          <a:p>
            <a:pPr marL="557213" lvl="1" indent="-214313">
              <a:buFontTx/>
              <a:buChar char="-"/>
            </a:pPr>
            <a:r>
              <a:rPr lang="fi-FI" sz="1100" dirty="0"/>
              <a:t>Huoltajat -&gt; järjestelmä</a:t>
            </a:r>
          </a:p>
          <a:p>
            <a:pPr marL="214313" indent="-214313">
              <a:buFontTx/>
              <a:buChar char="-"/>
            </a:pPr>
            <a:r>
              <a:rPr lang="fi-FI" sz="1100" b="1" dirty="0"/>
              <a:t>B / Väestötietojärjestelmä</a:t>
            </a:r>
            <a:endParaRPr lang="fi-FI" sz="1100" dirty="0"/>
          </a:p>
          <a:p>
            <a:pPr marL="557213" lvl="1" indent="-214313">
              <a:buFontTx/>
              <a:buChar char="-"/>
            </a:pPr>
            <a:r>
              <a:rPr lang="fi-FI" sz="1100" dirty="0"/>
              <a:t>Perheiden nimi- ja osoitetiedot </a:t>
            </a:r>
          </a:p>
          <a:p>
            <a:pPr marL="557213" lvl="1" indent="-214313">
              <a:buFontTx/>
              <a:buChar char="-"/>
            </a:pPr>
            <a:r>
              <a:rPr lang="fi-FI" sz="1100" dirty="0"/>
              <a:t>VRK -&gt; järjestelmä</a:t>
            </a:r>
          </a:p>
          <a:p>
            <a:pPr marL="214313" indent="-214313">
              <a:buFontTx/>
              <a:buChar char="-"/>
            </a:pPr>
            <a:r>
              <a:rPr lang="fi-FI" sz="1100" b="1" dirty="0"/>
              <a:t>C / KELA</a:t>
            </a:r>
            <a:endParaRPr lang="fi-FI" sz="1100" dirty="0"/>
          </a:p>
          <a:p>
            <a:pPr marL="557213" lvl="1" indent="-214313">
              <a:buFontTx/>
              <a:buChar char="-"/>
            </a:pPr>
            <a:r>
              <a:rPr lang="fi-FI" sz="1100" dirty="0"/>
              <a:t>Tiedot varhaiskasvatuksessa aloittaneista ja siellä lopettaneista lapsista</a:t>
            </a:r>
          </a:p>
          <a:p>
            <a:pPr marL="557213" lvl="1" indent="-214313">
              <a:buFontTx/>
              <a:buChar char="-"/>
            </a:pPr>
            <a:r>
              <a:rPr lang="fi-FI" sz="1100" dirty="0"/>
              <a:t>Järjestelmä -&gt; Kela</a:t>
            </a:r>
          </a:p>
          <a:p>
            <a:pPr marL="214313" indent="-214313">
              <a:buFontTx/>
              <a:buChar char="-"/>
            </a:pPr>
            <a:r>
              <a:rPr lang="fi-FI" sz="1100" b="1" dirty="0"/>
              <a:t>D / Tulorekisteri</a:t>
            </a:r>
            <a:endParaRPr lang="fi-FI" sz="1100" dirty="0"/>
          </a:p>
          <a:p>
            <a:pPr marL="557213" lvl="1" indent="-214313">
              <a:buFontTx/>
              <a:buChar char="-"/>
            </a:pPr>
            <a:r>
              <a:rPr lang="fi-FI" sz="1100" dirty="0"/>
              <a:t>Tiedot huoltajien palkka- ja palkkiotuloista</a:t>
            </a:r>
          </a:p>
          <a:p>
            <a:pPr marL="557213" lvl="1" indent="-214313">
              <a:buFontTx/>
              <a:buChar char="-"/>
            </a:pPr>
            <a:r>
              <a:rPr lang="fi-FI" sz="1100" dirty="0"/>
              <a:t>Tulorekisteri -&gt; järjestelmä</a:t>
            </a:r>
          </a:p>
          <a:p>
            <a:pPr marL="214313" indent="-214313">
              <a:buFontTx/>
              <a:buChar char="-"/>
            </a:pPr>
            <a:r>
              <a:rPr lang="fi-FI" sz="1100" b="1" dirty="0"/>
              <a:t>E / Laskutusjärjestelmä</a:t>
            </a:r>
            <a:endParaRPr lang="fi-FI" sz="1100" dirty="0"/>
          </a:p>
          <a:p>
            <a:pPr marL="557213" lvl="1" indent="-214313">
              <a:buFontTx/>
              <a:buChar char="-"/>
            </a:pPr>
            <a:r>
              <a:rPr lang="fi-FI" sz="1100" dirty="0"/>
              <a:t>Laskutettavat tiedot asiakaslaskujen pohjaksi</a:t>
            </a:r>
          </a:p>
          <a:p>
            <a:pPr marL="557213" lvl="1" indent="-214313">
              <a:buFontTx/>
              <a:buChar char="-"/>
            </a:pPr>
            <a:r>
              <a:rPr lang="fi-FI" sz="1100" dirty="0"/>
              <a:t>Järjestelmä -&gt; Laskutusjärjestelmä</a:t>
            </a:r>
          </a:p>
          <a:p>
            <a:pPr marL="214313" indent="-214313">
              <a:buFontTx/>
              <a:buChar char="-"/>
            </a:pPr>
            <a:r>
              <a:rPr lang="fi-FI" sz="1100" b="1" dirty="0"/>
              <a:t>F / Palkkajärjestelmä</a:t>
            </a:r>
            <a:endParaRPr lang="fi-FI" sz="1100" dirty="0"/>
          </a:p>
          <a:p>
            <a:pPr marL="557213" lvl="1" indent="-214313">
              <a:buFontTx/>
              <a:buChar char="-"/>
            </a:pPr>
            <a:r>
              <a:rPr lang="fi-FI" sz="1100" dirty="0"/>
              <a:t>Perhepäivähoitajien kulukorvaukset palkkatietoihin </a:t>
            </a:r>
          </a:p>
          <a:p>
            <a:pPr marL="557213" lvl="1" indent="-214313">
              <a:buFontTx/>
              <a:buChar char="-"/>
            </a:pPr>
            <a:r>
              <a:rPr lang="fi-FI" sz="1100" dirty="0"/>
              <a:t>Järjestelmä -&gt; Palkkajärjestelmä</a:t>
            </a:r>
          </a:p>
          <a:p>
            <a:pPr marL="214313" indent="-214313">
              <a:buFontTx/>
              <a:buChar char="-"/>
            </a:pPr>
            <a:r>
              <a:rPr lang="fi-FI" sz="1100" b="1" dirty="0"/>
              <a:t>G / Titania</a:t>
            </a:r>
          </a:p>
          <a:p>
            <a:pPr marL="557213" lvl="1" indent="-214313">
              <a:buFontTx/>
              <a:buChar char="-"/>
            </a:pPr>
            <a:r>
              <a:rPr lang="fi-FI" sz="1100" dirty="0"/>
              <a:t>Työntekijöiden henkilötiedot, työvuorosuunnitelmat sekä työvuorototeumat</a:t>
            </a:r>
          </a:p>
          <a:p>
            <a:pPr marL="557213" lvl="1" indent="-214313">
              <a:buFontTx/>
              <a:buChar char="-"/>
            </a:pPr>
            <a:r>
              <a:rPr lang="fi-FI" sz="1100" dirty="0"/>
              <a:t>Järjestelmä -&gt; Titania -&gt; Järjestelmä</a:t>
            </a:r>
          </a:p>
        </p:txBody>
      </p:sp>
      <p:sp>
        <p:nvSpPr>
          <p:cNvPr id="2" name="Rectangle: Rounded Corners 1">
            <a:extLst>
              <a:ext uri="{FF2B5EF4-FFF2-40B4-BE49-F238E27FC236}">
                <a16:creationId xmlns:a16="http://schemas.microsoft.com/office/drawing/2014/main" id="{0B8CAF8D-D11A-34F4-4601-BD7824F61816}"/>
              </a:ext>
            </a:extLst>
          </p:cNvPr>
          <p:cNvSpPr/>
          <p:nvPr/>
        </p:nvSpPr>
        <p:spPr>
          <a:xfrm rot="21091158">
            <a:off x="5899543" y="2823359"/>
            <a:ext cx="2277067" cy="557960"/>
          </a:xfrm>
          <a:prstGeom prst="roundRect">
            <a:avLst/>
          </a:prstGeom>
          <a:solidFill>
            <a:srgbClr val="FFC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800">
                <a:solidFill>
                  <a:schemeClr val="tx1"/>
                </a:solidFill>
              </a:rPr>
              <a:t>Esimerkki</a:t>
            </a:r>
          </a:p>
        </p:txBody>
      </p:sp>
    </p:spTree>
    <p:extLst>
      <p:ext uri="{BB962C8B-B14F-4D97-AF65-F5344CB8AC3E}">
        <p14:creationId xmlns:p14="http://schemas.microsoft.com/office/powerpoint/2010/main" val="24728002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556D545-F4F3-414D-B5D0-DC0D6D94A3CC}"/>
              </a:ext>
            </a:extLst>
          </p:cNvPr>
          <p:cNvSpPr>
            <a:spLocks noGrp="1"/>
          </p:cNvSpPr>
          <p:nvPr>
            <p:ph type="title"/>
          </p:nvPr>
        </p:nvSpPr>
        <p:spPr/>
        <p:txBody>
          <a:bodyPr/>
          <a:lstStyle/>
          <a:p>
            <a:r>
              <a:rPr lang="fi-FI" sz="3600"/>
              <a:t>Toimittajalta toimituksessa edellytettävät tarkemmat arkkitehtuurikuvaukset</a:t>
            </a:r>
            <a:endParaRPr lang="fi-FI"/>
          </a:p>
        </p:txBody>
      </p:sp>
      <p:sp>
        <p:nvSpPr>
          <p:cNvPr id="4" name="Slide Number Placeholder 3">
            <a:extLst>
              <a:ext uri="{FF2B5EF4-FFF2-40B4-BE49-F238E27FC236}">
                <a16:creationId xmlns:a16="http://schemas.microsoft.com/office/drawing/2014/main" id="{996D0868-7533-479E-96D9-BE0740512DD2}"/>
              </a:ext>
            </a:extLst>
          </p:cNvPr>
          <p:cNvSpPr>
            <a:spLocks noGrp="1"/>
          </p:cNvSpPr>
          <p:nvPr>
            <p:ph type="sldNum" sz="quarter" idx="12"/>
          </p:nvPr>
        </p:nvSpPr>
        <p:spPr/>
        <p:txBody>
          <a:bodyPr/>
          <a:lstStyle/>
          <a:p>
            <a:fld id="{6CAB7FB2-350C-4D14-9041-2392A9F69A4F}" type="slidenum">
              <a:rPr lang="en-GB" smtClean="0"/>
              <a:t>32</a:t>
            </a:fld>
            <a:endParaRPr lang="en-GB"/>
          </a:p>
        </p:txBody>
      </p:sp>
    </p:spTree>
    <p:extLst>
      <p:ext uri="{BB962C8B-B14F-4D97-AF65-F5344CB8AC3E}">
        <p14:creationId xmlns:p14="http://schemas.microsoft.com/office/powerpoint/2010/main" val="2613470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86DBD98-7385-4DEB-899D-FAE9394B06D9}"/>
              </a:ext>
            </a:extLst>
          </p:cNvPr>
          <p:cNvSpPr>
            <a:spLocks noGrp="1"/>
          </p:cNvSpPr>
          <p:nvPr>
            <p:ph type="sldNum" sz="quarter" idx="12"/>
          </p:nvPr>
        </p:nvSpPr>
        <p:spPr/>
        <p:txBody>
          <a:bodyPr/>
          <a:lstStyle/>
          <a:p>
            <a:fld id="{DDE9422E-AB18-498F-A7FF-179425C9812D}" type="slidenum">
              <a:rPr lang="fi-FI" smtClean="0"/>
              <a:t>33</a:t>
            </a:fld>
            <a:endParaRPr lang="fi-FI"/>
          </a:p>
        </p:txBody>
      </p:sp>
      <p:sp>
        <p:nvSpPr>
          <p:cNvPr id="4" name="Title 3">
            <a:extLst>
              <a:ext uri="{FF2B5EF4-FFF2-40B4-BE49-F238E27FC236}">
                <a16:creationId xmlns:a16="http://schemas.microsoft.com/office/drawing/2014/main" id="{2855AFF2-3EFD-44B2-A375-F7CEE7E6E108}"/>
              </a:ext>
            </a:extLst>
          </p:cNvPr>
          <p:cNvSpPr>
            <a:spLocks noGrp="1"/>
          </p:cNvSpPr>
          <p:nvPr>
            <p:ph type="title"/>
          </p:nvPr>
        </p:nvSpPr>
        <p:spPr>
          <a:xfrm>
            <a:off x="143508" y="8742"/>
            <a:ext cx="8697077" cy="675000"/>
          </a:xfrm>
        </p:spPr>
        <p:txBody>
          <a:bodyPr>
            <a:noAutofit/>
          </a:bodyPr>
          <a:lstStyle/>
          <a:p>
            <a:pPr algn="ctr"/>
            <a:r>
              <a:rPr lang="fi-FI" sz="2000" dirty="0">
                <a:solidFill>
                  <a:schemeClr val="accent2">
                    <a:lumMod val="50000"/>
                  </a:schemeClr>
                </a:solidFill>
              </a:rPr>
              <a:t>Toimittajan tulee osana järjestelmän toimitusta tuottaa Asiakkaalle seuraavat arkkitehtuurikuvaukset toimittamastaan järjestelmästä</a:t>
            </a:r>
          </a:p>
        </p:txBody>
      </p:sp>
      <p:sp>
        <p:nvSpPr>
          <p:cNvPr id="5" name="Rectangle 4">
            <a:extLst>
              <a:ext uri="{FF2B5EF4-FFF2-40B4-BE49-F238E27FC236}">
                <a16:creationId xmlns:a16="http://schemas.microsoft.com/office/drawing/2014/main" id="{0BC524CB-172E-4C96-9F7A-2F29FD59ACAE}"/>
              </a:ext>
            </a:extLst>
          </p:cNvPr>
          <p:cNvSpPr>
            <a:spLocks noChangeArrowheads="1"/>
          </p:cNvSpPr>
          <p:nvPr/>
        </p:nvSpPr>
        <p:spPr bwMode="auto">
          <a:xfrm>
            <a:off x="2805005"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pPr>
            <a:r>
              <a:rPr lang="fi-FI" sz="900" b="1" kern="0">
                <a:solidFill>
                  <a:sysClr val="windowText" lastClr="000000"/>
                </a:solidFill>
                <a:latin typeface="Calibri Light" panose="020F0302020204030204" pitchFamily="34" charset="0"/>
                <a:cs typeface="Calibri Light" panose="020F0302020204030204" pitchFamily="34" charset="0"/>
              </a:rPr>
              <a:t>Ihmisnäkökulma</a:t>
            </a:r>
          </a:p>
        </p:txBody>
      </p:sp>
      <p:sp>
        <p:nvSpPr>
          <p:cNvPr id="6" name="Rectangle 5">
            <a:extLst>
              <a:ext uri="{FF2B5EF4-FFF2-40B4-BE49-F238E27FC236}">
                <a16:creationId xmlns:a16="http://schemas.microsoft.com/office/drawing/2014/main" id="{7499021B-B923-482F-BFF2-7295974DE234}"/>
              </a:ext>
            </a:extLst>
          </p:cNvPr>
          <p:cNvSpPr>
            <a:spLocks noChangeArrowheads="1"/>
          </p:cNvSpPr>
          <p:nvPr/>
        </p:nvSpPr>
        <p:spPr bwMode="auto">
          <a:xfrm>
            <a:off x="3896682"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defRPr/>
            </a:pPr>
            <a:r>
              <a:rPr lang="fi-FI" sz="900" b="1" kern="0">
                <a:solidFill>
                  <a:sysClr val="windowText" lastClr="000000"/>
                </a:solidFill>
                <a:latin typeface="Calibri Light" panose="020F0302020204030204" pitchFamily="34" charset="0"/>
                <a:cs typeface="Calibri Light" panose="020F0302020204030204" pitchFamily="34" charset="0"/>
              </a:rPr>
              <a:t>Liiketoiminnan näkökulma</a:t>
            </a:r>
          </a:p>
        </p:txBody>
      </p:sp>
      <p:sp>
        <p:nvSpPr>
          <p:cNvPr id="7" name="Rectangle 6">
            <a:extLst>
              <a:ext uri="{FF2B5EF4-FFF2-40B4-BE49-F238E27FC236}">
                <a16:creationId xmlns:a16="http://schemas.microsoft.com/office/drawing/2014/main" id="{D52DF214-2732-41D8-93DF-4C96BC1C7DD5}"/>
              </a:ext>
            </a:extLst>
          </p:cNvPr>
          <p:cNvSpPr>
            <a:spLocks noChangeArrowheads="1"/>
          </p:cNvSpPr>
          <p:nvPr/>
        </p:nvSpPr>
        <p:spPr bwMode="auto">
          <a:xfrm>
            <a:off x="4975389"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defRPr/>
            </a:pPr>
            <a:r>
              <a:rPr lang="fi-FI" sz="900" b="1" kern="0">
                <a:solidFill>
                  <a:sysClr val="windowText" lastClr="000000"/>
                </a:solidFill>
                <a:latin typeface="Calibri Light" panose="020F0302020204030204" pitchFamily="34" charset="0"/>
                <a:cs typeface="Calibri Light" panose="020F0302020204030204" pitchFamily="34" charset="0"/>
              </a:rPr>
              <a:t>Tiedon näkökulma</a:t>
            </a:r>
          </a:p>
        </p:txBody>
      </p:sp>
      <p:sp>
        <p:nvSpPr>
          <p:cNvPr id="8" name="Rectangle 7">
            <a:extLst>
              <a:ext uri="{FF2B5EF4-FFF2-40B4-BE49-F238E27FC236}">
                <a16:creationId xmlns:a16="http://schemas.microsoft.com/office/drawing/2014/main" id="{8F0E90A5-E394-43B2-B80A-C4F099611C39}"/>
              </a:ext>
            </a:extLst>
          </p:cNvPr>
          <p:cNvSpPr>
            <a:spLocks noChangeArrowheads="1"/>
          </p:cNvSpPr>
          <p:nvPr/>
        </p:nvSpPr>
        <p:spPr bwMode="auto">
          <a:xfrm>
            <a:off x="6056476"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defRPr/>
            </a:pPr>
            <a:r>
              <a:rPr lang="en-US" sz="900" b="1" kern="0">
                <a:solidFill>
                  <a:sysClr val="windowText" lastClr="000000"/>
                </a:solidFill>
                <a:latin typeface="Calibri Light" panose="020F0302020204030204" pitchFamily="34" charset="0"/>
                <a:cs typeface="Calibri Light" panose="020F0302020204030204" pitchFamily="34" charset="0"/>
              </a:rPr>
              <a:t>Tietojärjestelmä-näkökulma</a:t>
            </a:r>
            <a:endParaRPr lang="fi-FI" sz="900" b="1" kern="0">
              <a:solidFill>
                <a:sysClr val="windowText" lastClr="000000"/>
              </a:solidFill>
              <a:latin typeface="Calibri Light" panose="020F0302020204030204" pitchFamily="34" charset="0"/>
              <a:cs typeface="Calibri Light" panose="020F0302020204030204" pitchFamily="34" charset="0"/>
            </a:endParaRPr>
          </a:p>
        </p:txBody>
      </p:sp>
      <p:sp>
        <p:nvSpPr>
          <p:cNvPr id="9" name="Rectangle 8">
            <a:extLst>
              <a:ext uri="{FF2B5EF4-FFF2-40B4-BE49-F238E27FC236}">
                <a16:creationId xmlns:a16="http://schemas.microsoft.com/office/drawing/2014/main" id="{13C284D6-60E1-42FE-AC57-D2D70FCA3B9D}"/>
              </a:ext>
            </a:extLst>
          </p:cNvPr>
          <p:cNvSpPr>
            <a:spLocks noChangeArrowheads="1"/>
          </p:cNvSpPr>
          <p:nvPr/>
        </p:nvSpPr>
        <p:spPr bwMode="auto">
          <a:xfrm>
            <a:off x="7136373"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defRPr/>
            </a:pPr>
            <a:r>
              <a:rPr lang="fi-FI" sz="900" b="1" kern="0">
                <a:solidFill>
                  <a:sysClr val="windowText" lastClr="000000"/>
                </a:solidFill>
                <a:latin typeface="Calibri Light" panose="020F0302020204030204" pitchFamily="34" charset="0"/>
                <a:cs typeface="Calibri Light" panose="020F0302020204030204" pitchFamily="34" charset="0"/>
              </a:rPr>
              <a:t>Teknologia-arkkitehtuuri</a:t>
            </a:r>
          </a:p>
        </p:txBody>
      </p:sp>
      <p:sp>
        <p:nvSpPr>
          <p:cNvPr id="10" name="Rounded Rectangle 7">
            <a:extLst>
              <a:ext uri="{FF2B5EF4-FFF2-40B4-BE49-F238E27FC236}">
                <a16:creationId xmlns:a16="http://schemas.microsoft.com/office/drawing/2014/main" id="{BB35BEF9-DED1-4057-B18A-E078DAF5400D}"/>
              </a:ext>
            </a:extLst>
          </p:cNvPr>
          <p:cNvSpPr/>
          <p:nvPr/>
        </p:nvSpPr>
        <p:spPr bwMode="auto">
          <a:xfrm>
            <a:off x="1659686" y="1931384"/>
            <a:ext cx="6588732" cy="964406"/>
          </a:xfrm>
          <a:prstGeom prst="roundRect">
            <a:avLst/>
          </a:prstGeom>
          <a:solidFill>
            <a:srgbClr val="64AC6B">
              <a:lumMod val="75000"/>
              <a:alpha val="30000"/>
            </a:srgbClr>
          </a:solidFill>
          <a:ln w="19050" algn="ctr">
            <a:solidFill>
              <a:srgbClr val="414141">
                <a:lumMod val="60000"/>
                <a:lumOff val="40000"/>
              </a:srgbClr>
            </a:solidFill>
            <a:miter lim="800000"/>
            <a:headEnd/>
            <a:tailEnd/>
          </a:ln>
        </p:spPr>
        <p:txBody>
          <a:bodyPr anchor="ctr"/>
          <a:lstStyle/>
          <a:p>
            <a:pPr eaLnBrk="0" hangingPunct="0">
              <a:lnSpc>
                <a:spcPct val="85000"/>
              </a:lnSpc>
              <a:buClr>
                <a:srgbClr val="7279AC"/>
              </a:buClr>
              <a:defRPr/>
            </a:pPr>
            <a:r>
              <a:rPr lang="fi-FI" sz="900" kern="0">
                <a:solidFill>
                  <a:srgbClr val="D4D2D0">
                    <a:lumMod val="25000"/>
                  </a:srgbClr>
                </a:solidFill>
                <a:latin typeface="Calibri" panose="020F0502020204030204" pitchFamily="34" charset="0"/>
                <a:cs typeface="Calibri" panose="020F0502020204030204" pitchFamily="34" charset="0"/>
              </a:rPr>
              <a:t>Käsitteellinen taso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 MITÄ</a:t>
            </a:r>
          </a:p>
        </p:txBody>
      </p:sp>
      <p:sp>
        <p:nvSpPr>
          <p:cNvPr id="11" name="Rounded Rectangle 8">
            <a:extLst>
              <a:ext uri="{FF2B5EF4-FFF2-40B4-BE49-F238E27FC236}">
                <a16:creationId xmlns:a16="http://schemas.microsoft.com/office/drawing/2014/main" id="{35C77549-EF2F-46DE-9B28-EEA79DE7837D}"/>
              </a:ext>
            </a:extLst>
          </p:cNvPr>
          <p:cNvSpPr/>
          <p:nvPr/>
        </p:nvSpPr>
        <p:spPr bwMode="auto">
          <a:xfrm>
            <a:off x="1663813" y="3020605"/>
            <a:ext cx="6588732" cy="954992"/>
          </a:xfrm>
          <a:prstGeom prst="roundRect">
            <a:avLst/>
          </a:prstGeom>
          <a:solidFill>
            <a:srgbClr val="7279AC">
              <a:lumMod val="75000"/>
              <a:alpha val="30000"/>
            </a:srgbClr>
          </a:solidFill>
          <a:ln w="19050" algn="ctr">
            <a:solidFill>
              <a:srgbClr val="414141">
                <a:lumMod val="60000"/>
                <a:lumOff val="40000"/>
              </a:srgbClr>
            </a:solidFill>
            <a:miter lim="800000"/>
            <a:headEnd/>
            <a:tailEnd/>
          </a:ln>
        </p:spPr>
        <p:txBody>
          <a:bodyPr anchor="ctr"/>
          <a:lstStyle/>
          <a:p>
            <a:pPr eaLnBrk="0" hangingPunct="0">
              <a:lnSpc>
                <a:spcPct val="85000"/>
              </a:lnSpc>
              <a:buClr>
                <a:srgbClr val="7279AC"/>
              </a:buClr>
              <a:defRPr/>
            </a:pPr>
            <a:r>
              <a:rPr lang="fi-FI" sz="900" kern="0">
                <a:solidFill>
                  <a:srgbClr val="D4D2D0">
                    <a:lumMod val="25000"/>
                  </a:srgbClr>
                </a:solidFill>
                <a:latin typeface="Calibri" panose="020F0502020204030204" pitchFamily="34" charset="0"/>
                <a:cs typeface="Calibri" panose="020F0502020204030204" pitchFamily="34" charset="0"/>
              </a:rPr>
              <a:t>Looginen taso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 MITEN</a:t>
            </a:r>
          </a:p>
        </p:txBody>
      </p:sp>
      <p:sp>
        <p:nvSpPr>
          <p:cNvPr id="12" name="Rounded Rectangle 9">
            <a:extLst>
              <a:ext uri="{FF2B5EF4-FFF2-40B4-BE49-F238E27FC236}">
                <a16:creationId xmlns:a16="http://schemas.microsoft.com/office/drawing/2014/main" id="{416B5ECF-F96F-416F-85D8-A64A94AFB35D}"/>
              </a:ext>
            </a:extLst>
          </p:cNvPr>
          <p:cNvSpPr/>
          <p:nvPr/>
        </p:nvSpPr>
        <p:spPr bwMode="auto">
          <a:xfrm>
            <a:off x="1659686" y="4091620"/>
            <a:ext cx="6588732" cy="964406"/>
          </a:xfrm>
          <a:prstGeom prst="roundRect">
            <a:avLst/>
          </a:prstGeom>
          <a:solidFill>
            <a:srgbClr val="FFC000">
              <a:alpha val="30000"/>
            </a:srgbClr>
          </a:solidFill>
          <a:ln w="19050" algn="ctr">
            <a:solidFill>
              <a:srgbClr val="414141">
                <a:lumMod val="60000"/>
                <a:lumOff val="40000"/>
              </a:srgbClr>
            </a:solidFill>
            <a:miter lim="800000"/>
            <a:headEnd/>
            <a:tailEnd/>
          </a:ln>
        </p:spPr>
        <p:txBody>
          <a:bodyPr anchor="ctr"/>
          <a:lstStyle/>
          <a:p>
            <a:pPr eaLnBrk="0" hangingPunct="0">
              <a:lnSpc>
                <a:spcPct val="85000"/>
              </a:lnSpc>
              <a:buClr>
                <a:srgbClr val="7279AC"/>
              </a:buClr>
              <a:defRPr/>
            </a:pPr>
            <a:r>
              <a:rPr lang="fi-FI" sz="900" kern="0">
                <a:solidFill>
                  <a:srgbClr val="D4D2D0">
                    <a:lumMod val="25000"/>
                  </a:srgbClr>
                </a:solidFill>
                <a:latin typeface="Calibri" panose="020F0502020204030204" pitchFamily="34" charset="0"/>
                <a:cs typeface="Calibri" panose="020F0502020204030204" pitchFamily="34" charset="0"/>
              </a:rPr>
              <a:t>Fyysinen taso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 MILLÄ</a:t>
            </a:r>
          </a:p>
        </p:txBody>
      </p:sp>
      <p:sp>
        <p:nvSpPr>
          <p:cNvPr id="13" name="Rounded Rectangle 10">
            <a:extLst>
              <a:ext uri="{FF2B5EF4-FFF2-40B4-BE49-F238E27FC236}">
                <a16:creationId xmlns:a16="http://schemas.microsoft.com/office/drawing/2014/main" id="{823314A0-0947-478A-A19A-0859CC20D2A9}"/>
              </a:ext>
            </a:extLst>
          </p:cNvPr>
          <p:cNvSpPr/>
          <p:nvPr/>
        </p:nvSpPr>
        <p:spPr bwMode="auto">
          <a:xfrm>
            <a:off x="1659686" y="665749"/>
            <a:ext cx="6588732" cy="863204"/>
          </a:xfrm>
          <a:prstGeom prst="roundRect">
            <a:avLst/>
          </a:prstGeom>
          <a:solidFill>
            <a:srgbClr val="DD4319">
              <a:lumMod val="75000"/>
              <a:alpha val="30000"/>
            </a:srgbClr>
          </a:solidFill>
          <a:ln w="19050" algn="ctr">
            <a:solidFill>
              <a:srgbClr val="7279AC"/>
            </a:solidFill>
            <a:miter lim="800000"/>
            <a:headEnd/>
            <a:tailEnd/>
          </a:ln>
        </p:spPr>
        <p:txBody>
          <a:bodyPr anchor="ctr"/>
          <a:lstStyle/>
          <a:p>
            <a:pPr eaLnBrk="0" hangingPunct="0">
              <a:lnSpc>
                <a:spcPct val="85000"/>
              </a:lnSpc>
              <a:buClr>
                <a:srgbClr val="7279AC"/>
              </a:buClr>
              <a:defRPr/>
            </a:pPr>
            <a:r>
              <a:rPr lang="fi-FI" sz="900" kern="0">
                <a:solidFill>
                  <a:srgbClr val="D4D2D0">
                    <a:lumMod val="25000"/>
                  </a:srgbClr>
                </a:solidFill>
                <a:latin typeface="Calibri" panose="020F0502020204030204" pitchFamily="34" charset="0"/>
                <a:cs typeface="Calibri" panose="020F0502020204030204" pitchFamily="34" charset="0"/>
              </a:rPr>
              <a:t>Periaatteellinen taso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 MIKSI,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MILLÄ EHDOILLA</a:t>
            </a:r>
          </a:p>
        </p:txBody>
      </p:sp>
      <p:sp>
        <p:nvSpPr>
          <p:cNvPr id="14" name="Rectangle 13">
            <a:extLst>
              <a:ext uri="{FF2B5EF4-FFF2-40B4-BE49-F238E27FC236}">
                <a16:creationId xmlns:a16="http://schemas.microsoft.com/office/drawing/2014/main" id="{2FE8C7AD-BC8C-4DE0-BB23-175C5B75D8C8}"/>
              </a:ext>
            </a:extLst>
          </p:cNvPr>
          <p:cNvSpPr>
            <a:spLocks noChangeArrowheads="1"/>
          </p:cNvSpPr>
          <p:nvPr/>
        </p:nvSpPr>
        <p:spPr bwMode="auto">
          <a:xfrm>
            <a:off x="2806514" y="1275227"/>
            <a:ext cx="1667120" cy="13722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Arkkitehtuuriperiaatteet</a:t>
            </a:r>
          </a:p>
        </p:txBody>
      </p:sp>
      <p:sp>
        <p:nvSpPr>
          <p:cNvPr id="15" name="Rectangle 14">
            <a:extLst>
              <a:ext uri="{FF2B5EF4-FFF2-40B4-BE49-F238E27FC236}">
                <a16:creationId xmlns:a16="http://schemas.microsoft.com/office/drawing/2014/main" id="{3039DE94-139E-498E-AB3D-0DE278FDBB62}"/>
              </a:ext>
            </a:extLst>
          </p:cNvPr>
          <p:cNvSpPr>
            <a:spLocks noChangeArrowheads="1"/>
          </p:cNvSpPr>
          <p:nvPr/>
        </p:nvSpPr>
        <p:spPr bwMode="auto">
          <a:xfrm>
            <a:off x="2805005" y="719328"/>
            <a:ext cx="5336257"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Rajaukset ja reunaehdot</a:t>
            </a:r>
          </a:p>
        </p:txBody>
      </p:sp>
      <p:sp>
        <p:nvSpPr>
          <p:cNvPr id="16" name="Rectangle 15">
            <a:extLst>
              <a:ext uri="{FF2B5EF4-FFF2-40B4-BE49-F238E27FC236}">
                <a16:creationId xmlns:a16="http://schemas.microsoft.com/office/drawing/2014/main" id="{EEF335E1-4C2C-4817-94E7-9FC98EFD2C96}"/>
              </a:ext>
            </a:extLst>
          </p:cNvPr>
          <p:cNvSpPr>
            <a:spLocks noChangeArrowheads="1"/>
          </p:cNvSpPr>
          <p:nvPr/>
        </p:nvSpPr>
        <p:spPr bwMode="auto">
          <a:xfrm>
            <a:off x="3900255" y="2140877"/>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Palvelut</a:t>
            </a:r>
          </a:p>
        </p:txBody>
      </p:sp>
      <p:sp>
        <p:nvSpPr>
          <p:cNvPr id="17" name="Rectangle 16">
            <a:extLst>
              <a:ext uri="{FF2B5EF4-FFF2-40B4-BE49-F238E27FC236}">
                <a16:creationId xmlns:a16="http://schemas.microsoft.com/office/drawing/2014/main" id="{BFE0EAB3-1868-4826-831C-A921E119CA93}"/>
              </a:ext>
            </a:extLst>
          </p:cNvPr>
          <p:cNvSpPr>
            <a:spLocks noChangeArrowheads="1"/>
          </p:cNvSpPr>
          <p:nvPr/>
        </p:nvSpPr>
        <p:spPr bwMode="auto">
          <a:xfrm>
            <a:off x="3893110" y="3057805"/>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dirty="0">
                <a:solidFill>
                  <a:srgbClr val="D4D2D0">
                    <a:lumMod val="25000"/>
                  </a:srgbClr>
                </a:solidFill>
                <a:latin typeface="Arial Narrow" pitchFamily="34" charset="0"/>
              </a:rPr>
              <a:t>Prosessilista/-kartta</a:t>
            </a:r>
          </a:p>
        </p:txBody>
      </p:sp>
      <p:sp>
        <p:nvSpPr>
          <p:cNvPr id="18" name="Rectangle 17">
            <a:extLst>
              <a:ext uri="{FF2B5EF4-FFF2-40B4-BE49-F238E27FC236}">
                <a16:creationId xmlns:a16="http://schemas.microsoft.com/office/drawing/2014/main" id="{A62AB591-4DFA-4E1B-ADFC-CB52FCBE6FE8}"/>
              </a:ext>
            </a:extLst>
          </p:cNvPr>
          <p:cNvSpPr>
            <a:spLocks noChangeArrowheads="1"/>
          </p:cNvSpPr>
          <p:nvPr/>
        </p:nvSpPr>
        <p:spPr bwMode="auto">
          <a:xfrm>
            <a:off x="3900255" y="2300874"/>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Sidosryhmät</a:t>
            </a:r>
          </a:p>
        </p:txBody>
      </p:sp>
      <p:sp>
        <p:nvSpPr>
          <p:cNvPr id="19" name="Rectangle 18">
            <a:extLst>
              <a:ext uri="{FF2B5EF4-FFF2-40B4-BE49-F238E27FC236}">
                <a16:creationId xmlns:a16="http://schemas.microsoft.com/office/drawing/2014/main" id="{50D8A0EA-9FFE-4640-887A-05B676BB62E9}"/>
              </a:ext>
            </a:extLst>
          </p:cNvPr>
          <p:cNvSpPr>
            <a:spLocks noChangeArrowheads="1"/>
          </p:cNvSpPr>
          <p:nvPr/>
        </p:nvSpPr>
        <p:spPr bwMode="auto">
          <a:xfrm>
            <a:off x="4976580" y="1979008"/>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Ydinkäsitteistö</a:t>
            </a:r>
          </a:p>
        </p:txBody>
      </p:sp>
      <p:sp>
        <p:nvSpPr>
          <p:cNvPr id="20" name="Rectangle 19">
            <a:extLst>
              <a:ext uri="{FF2B5EF4-FFF2-40B4-BE49-F238E27FC236}">
                <a16:creationId xmlns:a16="http://schemas.microsoft.com/office/drawing/2014/main" id="{B1D90375-3742-4424-87A9-48BD579C275E}"/>
              </a:ext>
            </a:extLst>
          </p:cNvPr>
          <p:cNvSpPr>
            <a:spLocks noChangeArrowheads="1"/>
          </p:cNvSpPr>
          <p:nvPr/>
        </p:nvSpPr>
        <p:spPr bwMode="auto">
          <a:xfrm>
            <a:off x="4976580" y="4720270"/>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Koodistot</a:t>
            </a:r>
          </a:p>
        </p:txBody>
      </p:sp>
      <p:sp>
        <p:nvSpPr>
          <p:cNvPr id="21" name="Rectangle 20">
            <a:extLst>
              <a:ext uri="{FF2B5EF4-FFF2-40B4-BE49-F238E27FC236}">
                <a16:creationId xmlns:a16="http://schemas.microsoft.com/office/drawing/2014/main" id="{5474BD84-5611-4D2D-A1BF-A8B17886ED6D}"/>
              </a:ext>
            </a:extLst>
          </p:cNvPr>
          <p:cNvSpPr>
            <a:spLocks noChangeArrowheads="1"/>
          </p:cNvSpPr>
          <p:nvPr/>
        </p:nvSpPr>
        <p:spPr bwMode="auto">
          <a:xfrm>
            <a:off x="4976580" y="3219730"/>
            <a:ext cx="1026319" cy="134540"/>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Loogiset tietovarannot</a:t>
            </a:r>
          </a:p>
        </p:txBody>
      </p:sp>
      <p:sp>
        <p:nvSpPr>
          <p:cNvPr id="22" name="Rectangle 21">
            <a:extLst>
              <a:ext uri="{FF2B5EF4-FFF2-40B4-BE49-F238E27FC236}">
                <a16:creationId xmlns:a16="http://schemas.microsoft.com/office/drawing/2014/main" id="{998FB4C9-481D-4685-8107-7081940C45F6}"/>
              </a:ext>
            </a:extLst>
          </p:cNvPr>
          <p:cNvSpPr>
            <a:spLocks noChangeArrowheads="1"/>
          </p:cNvSpPr>
          <p:nvPr/>
        </p:nvSpPr>
        <p:spPr bwMode="auto">
          <a:xfrm>
            <a:off x="4976580" y="3057805"/>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Tietomallit</a:t>
            </a:r>
          </a:p>
        </p:txBody>
      </p:sp>
      <p:sp>
        <p:nvSpPr>
          <p:cNvPr id="23" name="Rectangle 22">
            <a:extLst>
              <a:ext uri="{FF2B5EF4-FFF2-40B4-BE49-F238E27FC236}">
                <a16:creationId xmlns:a16="http://schemas.microsoft.com/office/drawing/2014/main" id="{232B55D4-66FA-4241-A51B-17153F5A5F2C}"/>
              </a:ext>
            </a:extLst>
          </p:cNvPr>
          <p:cNvSpPr>
            <a:spLocks noChangeArrowheads="1"/>
          </p:cNvSpPr>
          <p:nvPr/>
        </p:nvSpPr>
        <p:spPr bwMode="auto">
          <a:xfrm>
            <a:off x="6056476" y="3057805"/>
            <a:ext cx="1026319" cy="305990"/>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825" kern="0">
                <a:solidFill>
                  <a:srgbClr val="D4D2D0">
                    <a:lumMod val="25000"/>
                  </a:srgbClr>
                </a:solidFill>
                <a:latin typeface="Arial Narrow" pitchFamily="34" charset="0"/>
              </a:rPr>
              <a:t>Tietojärjestelmäpalvelut + riippuvuuskartta</a:t>
            </a:r>
          </a:p>
        </p:txBody>
      </p:sp>
      <p:sp>
        <p:nvSpPr>
          <p:cNvPr id="24" name="Rectangle 23">
            <a:extLst>
              <a:ext uri="{FF2B5EF4-FFF2-40B4-BE49-F238E27FC236}">
                <a16:creationId xmlns:a16="http://schemas.microsoft.com/office/drawing/2014/main" id="{EAB7A39C-B0D7-4ADA-B213-0BE19E7F476F}"/>
              </a:ext>
            </a:extLst>
          </p:cNvPr>
          <p:cNvSpPr>
            <a:spLocks noChangeArrowheads="1"/>
          </p:cNvSpPr>
          <p:nvPr/>
        </p:nvSpPr>
        <p:spPr bwMode="auto">
          <a:xfrm>
            <a:off x="6055286" y="1979008"/>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825" kern="0">
                <a:solidFill>
                  <a:srgbClr val="D4D2D0">
                    <a:lumMod val="25000"/>
                  </a:srgbClr>
                </a:solidFill>
                <a:latin typeface="Arial Narrow" pitchFamily="34" charset="0"/>
              </a:rPr>
              <a:t>Tietojärjestelmäpalvelut</a:t>
            </a:r>
          </a:p>
        </p:txBody>
      </p:sp>
      <p:sp>
        <p:nvSpPr>
          <p:cNvPr id="25" name="Rectangle 24">
            <a:extLst>
              <a:ext uri="{FF2B5EF4-FFF2-40B4-BE49-F238E27FC236}">
                <a16:creationId xmlns:a16="http://schemas.microsoft.com/office/drawing/2014/main" id="{86B5347C-646E-402C-A062-9950C2C3F805}"/>
              </a:ext>
            </a:extLst>
          </p:cNvPr>
          <p:cNvSpPr>
            <a:spLocks noChangeArrowheads="1"/>
          </p:cNvSpPr>
          <p:nvPr/>
        </p:nvSpPr>
        <p:spPr bwMode="auto">
          <a:xfrm>
            <a:off x="4976579" y="3787360"/>
            <a:ext cx="3186113" cy="134540"/>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Integraatiomalli</a:t>
            </a:r>
          </a:p>
        </p:txBody>
      </p:sp>
      <p:sp>
        <p:nvSpPr>
          <p:cNvPr id="26" name="Rectangle 25">
            <a:extLst>
              <a:ext uri="{FF2B5EF4-FFF2-40B4-BE49-F238E27FC236}">
                <a16:creationId xmlns:a16="http://schemas.microsoft.com/office/drawing/2014/main" id="{CE798A0E-64C9-4224-8D77-FE31F90E29F3}"/>
              </a:ext>
            </a:extLst>
          </p:cNvPr>
          <p:cNvSpPr>
            <a:spLocks noChangeArrowheads="1"/>
          </p:cNvSpPr>
          <p:nvPr/>
        </p:nvSpPr>
        <p:spPr bwMode="auto">
          <a:xfrm>
            <a:off x="5515932" y="3435846"/>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788" kern="0">
                <a:solidFill>
                  <a:srgbClr val="D4D2D0">
                    <a:lumMod val="25000"/>
                  </a:srgbClr>
                </a:solidFill>
                <a:latin typeface="Arial Narrow" pitchFamily="34" charset="0"/>
              </a:rPr>
              <a:t>Roolit-</a:t>
            </a:r>
            <a:r>
              <a:rPr lang="fi-FI" sz="788" kern="0" err="1">
                <a:solidFill>
                  <a:srgbClr val="D4D2D0">
                    <a:lumMod val="25000"/>
                  </a:srgbClr>
                </a:solidFill>
                <a:latin typeface="Arial Narrow" pitchFamily="34" charset="0"/>
              </a:rPr>
              <a:t>tietojärj.palvelut</a:t>
            </a:r>
            <a:endParaRPr lang="fi-FI" sz="788" kern="0">
              <a:solidFill>
                <a:srgbClr val="D4D2D0">
                  <a:lumMod val="25000"/>
                </a:srgbClr>
              </a:solidFill>
              <a:latin typeface="Arial Narrow" pitchFamily="34" charset="0"/>
            </a:endParaRPr>
          </a:p>
        </p:txBody>
      </p:sp>
      <p:sp>
        <p:nvSpPr>
          <p:cNvPr id="27" name="Rectangle 26">
            <a:extLst>
              <a:ext uri="{FF2B5EF4-FFF2-40B4-BE49-F238E27FC236}">
                <a16:creationId xmlns:a16="http://schemas.microsoft.com/office/drawing/2014/main" id="{F11A2DED-9CDF-4E76-A45B-322D9C42DE90}"/>
              </a:ext>
            </a:extLst>
          </p:cNvPr>
          <p:cNvSpPr>
            <a:spLocks noChangeArrowheads="1"/>
          </p:cNvSpPr>
          <p:nvPr/>
        </p:nvSpPr>
        <p:spPr bwMode="auto">
          <a:xfrm>
            <a:off x="3893110" y="3219730"/>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Prosessikuvaukset</a:t>
            </a:r>
          </a:p>
        </p:txBody>
      </p:sp>
      <p:sp>
        <p:nvSpPr>
          <p:cNvPr id="28" name="Rectangle 27">
            <a:extLst>
              <a:ext uri="{FF2B5EF4-FFF2-40B4-BE49-F238E27FC236}">
                <a16:creationId xmlns:a16="http://schemas.microsoft.com/office/drawing/2014/main" id="{0B89D9C7-FEE1-43E4-9CA4-955A77E931FC}"/>
              </a:ext>
            </a:extLst>
          </p:cNvPr>
          <p:cNvSpPr>
            <a:spLocks noChangeArrowheads="1"/>
          </p:cNvSpPr>
          <p:nvPr/>
        </p:nvSpPr>
        <p:spPr bwMode="auto">
          <a:xfrm>
            <a:off x="4976580" y="4495241"/>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Fyysiset tietovarannot</a:t>
            </a:r>
          </a:p>
        </p:txBody>
      </p:sp>
      <p:sp>
        <p:nvSpPr>
          <p:cNvPr id="29" name="Rectangle 28">
            <a:extLst>
              <a:ext uri="{FF2B5EF4-FFF2-40B4-BE49-F238E27FC236}">
                <a16:creationId xmlns:a16="http://schemas.microsoft.com/office/drawing/2014/main" id="{5B3DDAF8-CBF5-4EE9-B412-64D4319366B8}"/>
              </a:ext>
            </a:extLst>
          </p:cNvPr>
          <p:cNvSpPr>
            <a:spLocks noChangeArrowheads="1"/>
          </p:cNvSpPr>
          <p:nvPr/>
        </p:nvSpPr>
        <p:spPr bwMode="auto">
          <a:xfrm>
            <a:off x="4976580" y="4261879"/>
            <a:ext cx="2093119" cy="140494"/>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Rajapinnat ja liittymät</a:t>
            </a:r>
          </a:p>
        </p:txBody>
      </p:sp>
      <p:sp>
        <p:nvSpPr>
          <p:cNvPr id="30" name="Rectangle 29">
            <a:extLst>
              <a:ext uri="{FF2B5EF4-FFF2-40B4-BE49-F238E27FC236}">
                <a16:creationId xmlns:a16="http://schemas.microsoft.com/office/drawing/2014/main" id="{90B348F5-61F9-4D8A-81C3-E7650705C1CE}"/>
              </a:ext>
            </a:extLst>
          </p:cNvPr>
          <p:cNvSpPr>
            <a:spLocks noChangeArrowheads="1"/>
          </p:cNvSpPr>
          <p:nvPr/>
        </p:nvSpPr>
        <p:spPr bwMode="auto">
          <a:xfrm>
            <a:off x="7136373" y="1979008"/>
            <a:ext cx="1025128"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Teknologiapalvelut</a:t>
            </a:r>
          </a:p>
        </p:txBody>
      </p:sp>
      <p:sp>
        <p:nvSpPr>
          <p:cNvPr id="31" name="Rectangle 30">
            <a:extLst>
              <a:ext uri="{FF2B5EF4-FFF2-40B4-BE49-F238E27FC236}">
                <a16:creationId xmlns:a16="http://schemas.microsoft.com/office/drawing/2014/main" id="{14C78EA0-74E9-4FD7-82B0-DA56660A0F4C}"/>
              </a:ext>
            </a:extLst>
          </p:cNvPr>
          <p:cNvSpPr>
            <a:spLocks noChangeArrowheads="1"/>
          </p:cNvSpPr>
          <p:nvPr/>
        </p:nvSpPr>
        <p:spPr bwMode="auto">
          <a:xfrm>
            <a:off x="6467393" y="1265685"/>
            <a:ext cx="1673690" cy="149714"/>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Tietoturva- ja tietosuojaperiaatteet</a:t>
            </a:r>
          </a:p>
        </p:txBody>
      </p:sp>
      <p:sp>
        <p:nvSpPr>
          <p:cNvPr id="32" name="Rectangle 31">
            <a:extLst>
              <a:ext uri="{FF2B5EF4-FFF2-40B4-BE49-F238E27FC236}">
                <a16:creationId xmlns:a16="http://schemas.microsoft.com/office/drawing/2014/main" id="{ECDD848B-5872-4CB7-BE0E-15F34C1A2414}"/>
              </a:ext>
            </a:extLst>
          </p:cNvPr>
          <p:cNvSpPr>
            <a:spLocks noChangeArrowheads="1"/>
          </p:cNvSpPr>
          <p:nvPr/>
        </p:nvSpPr>
        <p:spPr bwMode="auto">
          <a:xfrm>
            <a:off x="6056476" y="4495241"/>
            <a:ext cx="1026319" cy="134541"/>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Järjestelmäsalkku</a:t>
            </a:r>
          </a:p>
        </p:txBody>
      </p:sp>
      <p:sp>
        <p:nvSpPr>
          <p:cNvPr id="33" name="Rectangle 32">
            <a:extLst>
              <a:ext uri="{FF2B5EF4-FFF2-40B4-BE49-F238E27FC236}">
                <a16:creationId xmlns:a16="http://schemas.microsoft.com/office/drawing/2014/main" id="{B5FFD0B7-AFE7-400C-B414-AE9DC6A4F614}"/>
              </a:ext>
            </a:extLst>
          </p:cNvPr>
          <p:cNvSpPr>
            <a:spLocks noChangeArrowheads="1"/>
          </p:cNvSpPr>
          <p:nvPr/>
        </p:nvSpPr>
        <p:spPr bwMode="auto">
          <a:xfrm>
            <a:off x="6056476" y="4721461"/>
            <a:ext cx="2103835" cy="13692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Palvelutasotavoitteet</a:t>
            </a:r>
          </a:p>
        </p:txBody>
      </p:sp>
      <p:sp>
        <p:nvSpPr>
          <p:cNvPr id="34" name="Rectangle 33">
            <a:extLst>
              <a:ext uri="{FF2B5EF4-FFF2-40B4-BE49-F238E27FC236}">
                <a16:creationId xmlns:a16="http://schemas.microsoft.com/office/drawing/2014/main" id="{D8806932-B4B7-44D6-AEC4-F1982E9B59E7}"/>
              </a:ext>
            </a:extLst>
          </p:cNvPr>
          <p:cNvSpPr>
            <a:spLocks noChangeArrowheads="1"/>
          </p:cNvSpPr>
          <p:nvPr/>
        </p:nvSpPr>
        <p:spPr bwMode="auto">
          <a:xfrm>
            <a:off x="7136373" y="4495241"/>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Fyysinen verkkokaavio</a:t>
            </a:r>
          </a:p>
        </p:txBody>
      </p:sp>
      <p:sp>
        <p:nvSpPr>
          <p:cNvPr id="35" name="Rectangle 34">
            <a:extLst>
              <a:ext uri="{FF2B5EF4-FFF2-40B4-BE49-F238E27FC236}">
                <a16:creationId xmlns:a16="http://schemas.microsoft.com/office/drawing/2014/main" id="{41EF2D8C-550F-4834-8383-07985B14FDFB}"/>
              </a:ext>
            </a:extLst>
          </p:cNvPr>
          <p:cNvSpPr>
            <a:spLocks noChangeArrowheads="1"/>
          </p:cNvSpPr>
          <p:nvPr/>
        </p:nvSpPr>
        <p:spPr bwMode="auto">
          <a:xfrm>
            <a:off x="7136373" y="3057805"/>
            <a:ext cx="1025128"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800" kern="0">
                <a:solidFill>
                  <a:srgbClr val="D4D2D0">
                    <a:lumMod val="25000"/>
                  </a:srgbClr>
                </a:solidFill>
                <a:latin typeface="Arial Narrow" pitchFamily="34" charset="0"/>
              </a:rPr>
              <a:t>Teknologiakomponentit</a:t>
            </a:r>
          </a:p>
        </p:txBody>
      </p:sp>
      <p:sp>
        <p:nvSpPr>
          <p:cNvPr id="36" name="Rectangle 35">
            <a:extLst>
              <a:ext uri="{FF2B5EF4-FFF2-40B4-BE49-F238E27FC236}">
                <a16:creationId xmlns:a16="http://schemas.microsoft.com/office/drawing/2014/main" id="{994AED30-6C86-4EED-AB5B-03E1BE80DC90}"/>
              </a:ext>
            </a:extLst>
          </p:cNvPr>
          <p:cNvSpPr>
            <a:spLocks noChangeArrowheads="1"/>
          </p:cNvSpPr>
          <p:nvPr/>
        </p:nvSpPr>
        <p:spPr bwMode="auto">
          <a:xfrm>
            <a:off x="7137563" y="3249495"/>
            <a:ext cx="1025129" cy="27027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Valvonta- ja hallinta-</a:t>
            </a:r>
            <a:br>
              <a:rPr lang="fi-FI" sz="900" kern="0">
                <a:solidFill>
                  <a:srgbClr val="D4D2D0">
                    <a:lumMod val="25000"/>
                  </a:srgbClr>
                </a:solidFill>
                <a:latin typeface="Arial Narrow" pitchFamily="34" charset="0"/>
              </a:rPr>
            </a:br>
            <a:r>
              <a:rPr lang="fi-FI" sz="900" kern="0">
                <a:solidFill>
                  <a:srgbClr val="D4D2D0">
                    <a:lumMod val="25000"/>
                  </a:srgbClr>
                </a:solidFill>
                <a:latin typeface="Arial Narrow" pitchFamily="34" charset="0"/>
              </a:rPr>
              <a:t>arkkitehtuuri</a:t>
            </a:r>
          </a:p>
        </p:txBody>
      </p:sp>
      <p:sp>
        <p:nvSpPr>
          <p:cNvPr id="37" name="Rectangle 12">
            <a:extLst>
              <a:ext uri="{FF2B5EF4-FFF2-40B4-BE49-F238E27FC236}">
                <a16:creationId xmlns:a16="http://schemas.microsoft.com/office/drawing/2014/main" id="{EC36B79E-6BAF-48C3-BAF8-9049D3C2AF61}"/>
              </a:ext>
            </a:extLst>
          </p:cNvPr>
          <p:cNvSpPr>
            <a:spLocks noChangeArrowheads="1"/>
          </p:cNvSpPr>
          <p:nvPr/>
        </p:nvSpPr>
        <p:spPr bwMode="auto">
          <a:xfrm>
            <a:off x="2805005" y="908636"/>
            <a:ext cx="5336256"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Toimintaa ohjaavat määritykset - sidosarkkitehtuurit</a:t>
            </a:r>
          </a:p>
        </p:txBody>
      </p:sp>
      <p:sp>
        <p:nvSpPr>
          <p:cNvPr id="38" name="Rectangle 26">
            <a:extLst>
              <a:ext uri="{FF2B5EF4-FFF2-40B4-BE49-F238E27FC236}">
                <a16:creationId xmlns:a16="http://schemas.microsoft.com/office/drawing/2014/main" id="{A9FA262F-4582-4AF0-BBAA-199473FDCFA0}"/>
              </a:ext>
            </a:extLst>
          </p:cNvPr>
          <p:cNvSpPr>
            <a:spLocks noChangeArrowheads="1"/>
          </p:cNvSpPr>
          <p:nvPr/>
        </p:nvSpPr>
        <p:spPr bwMode="auto">
          <a:xfrm>
            <a:off x="5515932" y="3601478"/>
            <a:ext cx="1026319" cy="134541"/>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Keskeiset tietovirrat</a:t>
            </a:r>
          </a:p>
        </p:txBody>
      </p:sp>
      <p:sp>
        <p:nvSpPr>
          <p:cNvPr id="39" name="Rectangle 13">
            <a:extLst>
              <a:ext uri="{FF2B5EF4-FFF2-40B4-BE49-F238E27FC236}">
                <a16:creationId xmlns:a16="http://schemas.microsoft.com/office/drawing/2014/main" id="{6F352951-EADF-4855-9D72-547EE9EBF8C8}"/>
              </a:ext>
            </a:extLst>
          </p:cNvPr>
          <p:cNvSpPr>
            <a:spLocks noChangeArrowheads="1"/>
          </p:cNvSpPr>
          <p:nvPr/>
        </p:nvSpPr>
        <p:spPr bwMode="auto">
          <a:xfrm>
            <a:off x="3900255" y="1979009"/>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Tavoitteet</a:t>
            </a:r>
          </a:p>
        </p:txBody>
      </p:sp>
      <p:sp>
        <p:nvSpPr>
          <p:cNvPr id="40" name="Rectangle 36">
            <a:extLst>
              <a:ext uri="{FF2B5EF4-FFF2-40B4-BE49-F238E27FC236}">
                <a16:creationId xmlns:a16="http://schemas.microsoft.com/office/drawing/2014/main" id="{E14FADD7-6431-42E2-A0D3-A2922185B65E}"/>
              </a:ext>
            </a:extLst>
          </p:cNvPr>
          <p:cNvSpPr>
            <a:spLocks noChangeArrowheads="1"/>
          </p:cNvSpPr>
          <p:nvPr/>
        </p:nvSpPr>
        <p:spPr bwMode="auto">
          <a:xfrm>
            <a:off x="7123276" y="4269023"/>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Teknologiavalinnat</a:t>
            </a:r>
          </a:p>
        </p:txBody>
      </p:sp>
      <p:sp>
        <p:nvSpPr>
          <p:cNvPr id="41" name="Rectangle 40">
            <a:extLst>
              <a:ext uri="{FF2B5EF4-FFF2-40B4-BE49-F238E27FC236}">
                <a16:creationId xmlns:a16="http://schemas.microsoft.com/office/drawing/2014/main" id="{519475AB-E804-4CF9-8351-8909CDF6572D}"/>
              </a:ext>
            </a:extLst>
          </p:cNvPr>
          <p:cNvSpPr>
            <a:spLocks noChangeArrowheads="1"/>
          </p:cNvSpPr>
          <p:nvPr/>
        </p:nvSpPr>
        <p:spPr bwMode="auto">
          <a:xfrm>
            <a:off x="7149471" y="3600640"/>
            <a:ext cx="1026319" cy="134541"/>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Looginen verkkokaavio</a:t>
            </a:r>
          </a:p>
        </p:txBody>
      </p:sp>
      <p:sp>
        <p:nvSpPr>
          <p:cNvPr id="42" name="Rectangle 41">
            <a:extLst>
              <a:ext uri="{FF2B5EF4-FFF2-40B4-BE49-F238E27FC236}">
                <a16:creationId xmlns:a16="http://schemas.microsoft.com/office/drawing/2014/main" id="{9956F468-B9E6-42DF-9531-0651441C9C82}"/>
              </a:ext>
            </a:extLst>
          </p:cNvPr>
          <p:cNvSpPr>
            <a:spLocks noChangeArrowheads="1"/>
          </p:cNvSpPr>
          <p:nvPr/>
        </p:nvSpPr>
        <p:spPr bwMode="auto">
          <a:xfrm>
            <a:off x="2805323" y="1989986"/>
            <a:ext cx="1026000" cy="24902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Asiakas- ja työntekijäkokemusvisio</a:t>
            </a:r>
          </a:p>
        </p:txBody>
      </p:sp>
      <p:sp>
        <p:nvSpPr>
          <p:cNvPr id="43" name="Rectangle 42">
            <a:extLst>
              <a:ext uri="{FF2B5EF4-FFF2-40B4-BE49-F238E27FC236}">
                <a16:creationId xmlns:a16="http://schemas.microsoft.com/office/drawing/2014/main" id="{0350B083-5DF2-4671-A76D-268074C46908}"/>
              </a:ext>
            </a:extLst>
          </p:cNvPr>
          <p:cNvSpPr>
            <a:spLocks noChangeArrowheads="1"/>
          </p:cNvSpPr>
          <p:nvPr/>
        </p:nvSpPr>
        <p:spPr bwMode="auto">
          <a:xfrm>
            <a:off x="2796242" y="2736719"/>
            <a:ext cx="5364069" cy="13855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Kyvykkyydet</a:t>
            </a:r>
          </a:p>
        </p:txBody>
      </p:sp>
      <p:sp>
        <p:nvSpPr>
          <p:cNvPr id="44" name="Rectangle 43">
            <a:extLst>
              <a:ext uri="{FF2B5EF4-FFF2-40B4-BE49-F238E27FC236}">
                <a16:creationId xmlns:a16="http://schemas.microsoft.com/office/drawing/2014/main" id="{59B1C1A8-0A47-42F9-B20E-E20F63D0FA8A}"/>
              </a:ext>
            </a:extLst>
          </p:cNvPr>
          <p:cNvSpPr>
            <a:spLocks noChangeArrowheads="1"/>
          </p:cNvSpPr>
          <p:nvPr/>
        </p:nvSpPr>
        <p:spPr bwMode="auto">
          <a:xfrm>
            <a:off x="2792674" y="2463331"/>
            <a:ext cx="1026000" cy="155576"/>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Käyttäjäpersoonat</a:t>
            </a:r>
          </a:p>
        </p:txBody>
      </p:sp>
      <p:sp>
        <p:nvSpPr>
          <p:cNvPr id="45" name="Rectangle 44">
            <a:extLst>
              <a:ext uri="{FF2B5EF4-FFF2-40B4-BE49-F238E27FC236}">
                <a16:creationId xmlns:a16="http://schemas.microsoft.com/office/drawing/2014/main" id="{C76B5FF3-E0AA-44B2-9D19-A84CDE8FDE9C}"/>
              </a:ext>
            </a:extLst>
          </p:cNvPr>
          <p:cNvSpPr>
            <a:spLocks noChangeArrowheads="1"/>
          </p:cNvSpPr>
          <p:nvPr/>
        </p:nvSpPr>
        <p:spPr bwMode="auto">
          <a:xfrm>
            <a:off x="3896682" y="4261879"/>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Toimipisteet</a:t>
            </a:r>
          </a:p>
        </p:txBody>
      </p:sp>
      <p:sp>
        <p:nvSpPr>
          <p:cNvPr id="46" name="Rectangle 45">
            <a:extLst>
              <a:ext uri="{FF2B5EF4-FFF2-40B4-BE49-F238E27FC236}">
                <a16:creationId xmlns:a16="http://schemas.microsoft.com/office/drawing/2014/main" id="{8FA9CD77-3F6C-4098-86F7-F8602C27162F}"/>
              </a:ext>
            </a:extLst>
          </p:cNvPr>
          <p:cNvSpPr>
            <a:spLocks noChangeArrowheads="1"/>
          </p:cNvSpPr>
          <p:nvPr/>
        </p:nvSpPr>
        <p:spPr bwMode="auto">
          <a:xfrm>
            <a:off x="3896682" y="4432214"/>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Tilat, pohjat</a:t>
            </a:r>
          </a:p>
        </p:txBody>
      </p:sp>
      <p:sp>
        <p:nvSpPr>
          <p:cNvPr id="47" name="Rectangle 46">
            <a:extLst>
              <a:ext uri="{FF2B5EF4-FFF2-40B4-BE49-F238E27FC236}">
                <a16:creationId xmlns:a16="http://schemas.microsoft.com/office/drawing/2014/main" id="{AD50085F-9D46-47A5-A8AE-E529922B5ADF}"/>
              </a:ext>
            </a:extLst>
          </p:cNvPr>
          <p:cNvSpPr>
            <a:spLocks noChangeArrowheads="1"/>
          </p:cNvSpPr>
          <p:nvPr/>
        </p:nvSpPr>
        <p:spPr bwMode="auto">
          <a:xfrm>
            <a:off x="2806514" y="3224606"/>
            <a:ext cx="1026000" cy="140103"/>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Palvelupolku/polut</a:t>
            </a:r>
          </a:p>
        </p:txBody>
      </p:sp>
      <p:sp>
        <p:nvSpPr>
          <p:cNvPr id="48" name="Rectangle 47">
            <a:extLst>
              <a:ext uri="{FF2B5EF4-FFF2-40B4-BE49-F238E27FC236}">
                <a16:creationId xmlns:a16="http://schemas.microsoft.com/office/drawing/2014/main" id="{8F36E461-1003-48F3-85A4-226A1587B8E3}"/>
              </a:ext>
            </a:extLst>
          </p:cNvPr>
          <p:cNvSpPr>
            <a:spLocks noChangeArrowheads="1"/>
          </p:cNvSpPr>
          <p:nvPr/>
        </p:nvSpPr>
        <p:spPr bwMode="auto">
          <a:xfrm>
            <a:off x="2801432" y="3055336"/>
            <a:ext cx="1026000"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Arvolupaukset</a:t>
            </a:r>
          </a:p>
        </p:txBody>
      </p:sp>
      <p:sp>
        <p:nvSpPr>
          <p:cNvPr id="49" name="Rectangle 48">
            <a:extLst>
              <a:ext uri="{FF2B5EF4-FFF2-40B4-BE49-F238E27FC236}">
                <a16:creationId xmlns:a16="http://schemas.microsoft.com/office/drawing/2014/main" id="{2428D89D-8876-450E-80CD-3BE44BE41102}"/>
              </a:ext>
            </a:extLst>
          </p:cNvPr>
          <p:cNvSpPr>
            <a:spLocks noChangeArrowheads="1"/>
          </p:cNvSpPr>
          <p:nvPr/>
        </p:nvSpPr>
        <p:spPr bwMode="auto">
          <a:xfrm>
            <a:off x="2801432" y="3787360"/>
            <a:ext cx="1026000" cy="140103"/>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Muotoilumallit</a:t>
            </a:r>
          </a:p>
        </p:txBody>
      </p:sp>
      <p:sp>
        <p:nvSpPr>
          <p:cNvPr id="50" name="Rectangle 49">
            <a:extLst>
              <a:ext uri="{FF2B5EF4-FFF2-40B4-BE49-F238E27FC236}">
                <a16:creationId xmlns:a16="http://schemas.microsoft.com/office/drawing/2014/main" id="{FE1C387E-5430-4BC6-8B8C-7CDA9400165A}"/>
              </a:ext>
            </a:extLst>
          </p:cNvPr>
          <p:cNvSpPr>
            <a:spLocks noChangeArrowheads="1"/>
          </p:cNvSpPr>
          <p:nvPr/>
        </p:nvSpPr>
        <p:spPr bwMode="auto">
          <a:xfrm>
            <a:off x="3908079" y="2463332"/>
            <a:ext cx="1026319" cy="135000"/>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Roolit</a:t>
            </a:r>
          </a:p>
        </p:txBody>
      </p:sp>
      <p:sp>
        <p:nvSpPr>
          <p:cNvPr id="51" name="Rectangle 12">
            <a:extLst>
              <a:ext uri="{FF2B5EF4-FFF2-40B4-BE49-F238E27FC236}">
                <a16:creationId xmlns:a16="http://schemas.microsoft.com/office/drawing/2014/main" id="{A2816124-4E6E-4D2B-943A-919FC2C68407}"/>
              </a:ext>
            </a:extLst>
          </p:cNvPr>
          <p:cNvSpPr>
            <a:spLocks noChangeArrowheads="1"/>
          </p:cNvSpPr>
          <p:nvPr/>
        </p:nvSpPr>
        <p:spPr bwMode="auto">
          <a:xfrm>
            <a:off x="2806514" y="1092176"/>
            <a:ext cx="5330897"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Strategia</a:t>
            </a:r>
          </a:p>
        </p:txBody>
      </p:sp>
      <p:sp>
        <p:nvSpPr>
          <p:cNvPr id="52" name="Rectangle 51">
            <a:extLst>
              <a:ext uri="{FF2B5EF4-FFF2-40B4-BE49-F238E27FC236}">
                <a16:creationId xmlns:a16="http://schemas.microsoft.com/office/drawing/2014/main" id="{C3695FCC-3C60-48B5-A2D3-8050205625D0}"/>
              </a:ext>
            </a:extLst>
          </p:cNvPr>
          <p:cNvSpPr>
            <a:spLocks noChangeArrowheads="1"/>
          </p:cNvSpPr>
          <p:nvPr/>
        </p:nvSpPr>
        <p:spPr bwMode="auto">
          <a:xfrm>
            <a:off x="4979607" y="2137225"/>
            <a:ext cx="1026319" cy="14704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Päätietoryhmät</a:t>
            </a:r>
          </a:p>
        </p:txBody>
      </p:sp>
      <p:sp>
        <p:nvSpPr>
          <p:cNvPr id="53" name="Rectangle 52">
            <a:extLst>
              <a:ext uri="{FF2B5EF4-FFF2-40B4-BE49-F238E27FC236}">
                <a16:creationId xmlns:a16="http://schemas.microsoft.com/office/drawing/2014/main" id="{A9DCC38C-922D-4E4C-9A12-20E0CCCAB779}"/>
              </a:ext>
            </a:extLst>
          </p:cNvPr>
          <p:cNvSpPr>
            <a:spLocks noChangeArrowheads="1"/>
          </p:cNvSpPr>
          <p:nvPr/>
        </p:nvSpPr>
        <p:spPr bwMode="auto">
          <a:xfrm>
            <a:off x="4636954" y="1275442"/>
            <a:ext cx="1667120" cy="13722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Muotoiluperiaatteet</a:t>
            </a:r>
          </a:p>
        </p:txBody>
      </p:sp>
      <p:sp>
        <p:nvSpPr>
          <p:cNvPr id="54" name="Rectangle 53">
            <a:extLst>
              <a:ext uri="{FF2B5EF4-FFF2-40B4-BE49-F238E27FC236}">
                <a16:creationId xmlns:a16="http://schemas.microsoft.com/office/drawing/2014/main" id="{A85DC625-33BB-4E7C-BB05-2DBED0DEBD05}"/>
              </a:ext>
            </a:extLst>
          </p:cNvPr>
          <p:cNvSpPr/>
          <p:nvPr/>
        </p:nvSpPr>
        <p:spPr>
          <a:xfrm>
            <a:off x="143508" y="1931384"/>
            <a:ext cx="1352858" cy="110215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i="1" dirty="0">
                <a:solidFill>
                  <a:schemeClr val="tx1"/>
                </a:solidFill>
              </a:rPr>
              <a:t>Toimittajan vastuulla päivittää hankittavan järjestelmän ja sen riippuvuuksien osalta osana käyttöönottoprojektia</a:t>
            </a:r>
          </a:p>
        </p:txBody>
      </p:sp>
      <p:sp>
        <p:nvSpPr>
          <p:cNvPr id="55" name="Rectangle 54">
            <a:extLst>
              <a:ext uri="{FF2B5EF4-FFF2-40B4-BE49-F238E27FC236}">
                <a16:creationId xmlns:a16="http://schemas.microsoft.com/office/drawing/2014/main" id="{DA048809-26B4-4100-A90F-FD2027E62FFB}"/>
              </a:ext>
            </a:extLst>
          </p:cNvPr>
          <p:cNvSpPr>
            <a:spLocks noChangeArrowheads="1"/>
          </p:cNvSpPr>
          <p:nvPr/>
        </p:nvSpPr>
        <p:spPr bwMode="auto">
          <a:xfrm>
            <a:off x="3900255" y="3399235"/>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Käyttötapaukset</a:t>
            </a:r>
          </a:p>
        </p:txBody>
      </p:sp>
    </p:spTree>
    <p:extLst>
      <p:ext uri="{BB962C8B-B14F-4D97-AF65-F5344CB8AC3E}">
        <p14:creationId xmlns:p14="http://schemas.microsoft.com/office/powerpoint/2010/main" val="611012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315F1-7662-4F2E-A128-D03AB794A5E8}"/>
              </a:ext>
            </a:extLst>
          </p:cNvPr>
          <p:cNvSpPr>
            <a:spLocks noGrp="1"/>
          </p:cNvSpPr>
          <p:nvPr>
            <p:ph type="title"/>
          </p:nvPr>
        </p:nvSpPr>
        <p:spPr>
          <a:xfrm>
            <a:off x="111415" y="103752"/>
            <a:ext cx="8896559" cy="648072"/>
          </a:xfrm>
        </p:spPr>
        <p:txBody>
          <a:bodyPr>
            <a:normAutofit/>
          </a:bodyPr>
          <a:lstStyle/>
          <a:p>
            <a:pPr algn="ctr"/>
            <a:r>
              <a:rPr lang="fi-FI" sz="2000" dirty="0">
                <a:solidFill>
                  <a:schemeClr val="accent2">
                    <a:lumMod val="50000"/>
                  </a:schemeClr>
                </a:solidFill>
              </a:rPr>
              <a:t>Arkkitehtuuritiivistelmän tarkoitus</a:t>
            </a:r>
          </a:p>
        </p:txBody>
      </p:sp>
      <p:sp>
        <p:nvSpPr>
          <p:cNvPr id="3" name="Content Placeholder 2">
            <a:extLst>
              <a:ext uri="{FF2B5EF4-FFF2-40B4-BE49-F238E27FC236}">
                <a16:creationId xmlns:a16="http://schemas.microsoft.com/office/drawing/2014/main" id="{89C17FEC-A1B6-4068-8990-290CEE830B71}"/>
              </a:ext>
            </a:extLst>
          </p:cNvPr>
          <p:cNvSpPr>
            <a:spLocks noGrp="1"/>
          </p:cNvSpPr>
          <p:nvPr>
            <p:ph idx="1"/>
          </p:nvPr>
        </p:nvSpPr>
        <p:spPr>
          <a:xfrm>
            <a:off x="959742" y="1027755"/>
            <a:ext cx="7254744" cy="4011992"/>
          </a:xfrm>
        </p:spPr>
        <p:txBody>
          <a:bodyPr>
            <a:normAutofit fontScale="92500" lnSpcReduction="20000"/>
          </a:bodyPr>
          <a:lstStyle/>
          <a:p>
            <a:pPr indent="0" algn="ctr">
              <a:spcBef>
                <a:spcPts val="600"/>
              </a:spcBef>
              <a:buNone/>
            </a:pPr>
            <a:r>
              <a:rPr lang="fi-FI" sz="1500" dirty="0"/>
              <a:t>Arkkitehtuuritiivistelmän tarkoituksena on kuvata päätasolla</a:t>
            </a:r>
            <a:br>
              <a:rPr lang="fi-FI" sz="1500" dirty="0"/>
            </a:br>
            <a:r>
              <a:rPr lang="fi-FI" sz="1500" dirty="0"/>
              <a:t>hankittavan järjestelmän tukema toiminta, käyttäjäroolit ja</a:t>
            </a:r>
            <a:br>
              <a:rPr lang="fi-FI" sz="1500" dirty="0"/>
            </a:br>
            <a:r>
              <a:rPr lang="fi-FI" sz="1500" dirty="0"/>
              <a:t>kytkentä muihin järjestelmiin ylätasolla.</a:t>
            </a:r>
          </a:p>
          <a:p>
            <a:pPr indent="0" algn="ctr">
              <a:spcBef>
                <a:spcPts val="600"/>
              </a:spcBef>
              <a:buNone/>
            </a:pPr>
            <a:endParaRPr lang="fi-FI" sz="1500" dirty="0"/>
          </a:p>
          <a:p>
            <a:pPr indent="0" algn="ctr">
              <a:spcBef>
                <a:spcPts val="600"/>
              </a:spcBef>
              <a:buNone/>
            </a:pPr>
            <a:r>
              <a:rPr lang="fi-FI" sz="1500" dirty="0"/>
              <a:t>Varsinaiset vaatimukset on koottu tarjouspyynnön Vaatimuslomakkeeseen</a:t>
            </a:r>
            <a:br>
              <a:rPr lang="fi-FI" sz="1500" dirty="0"/>
            </a:br>
            <a:r>
              <a:rPr lang="fi-FI" sz="1500" dirty="0"/>
              <a:t>(</a:t>
            </a:r>
            <a:r>
              <a:rPr lang="fi-FI" sz="1500" i="1" dirty="0"/>
              <a:t>K: Vaatimuslomake yleiset SaaS, tarjouspyynnön liite 4</a:t>
            </a:r>
            <a:r>
              <a:rPr lang="fi-FI" sz="1500" dirty="0"/>
              <a:t>).</a:t>
            </a:r>
          </a:p>
          <a:p>
            <a:pPr indent="0" algn="ctr">
              <a:spcBef>
                <a:spcPts val="600"/>
              </a:spcBef>
              <a:buNone/>
            </a:pPr>
            <a:endParaRPr lang="fi-FI" sz="1500" dirty="0"/>
          </a:p>
          <a:p>
            <a:pPr indent="0" algn="ctr">
              <a:spcBef>
                <a:spcPts val="600"/>
              </a:spcBef>
              <a:buNone/>
            </a:pPr>
            <a:r>
              <a:rPr lang="fi-FI" sz="1500" dirty="0"/>
              <a:t>Tässä tavoitearkkitehtuuri kuvaa kohdealueen</a:t>
            </a:r>
            <a:br>
              <a:rPr lang="fi-FI" sz="1500" dirty="0"/>
            </a:br>
            <a:r>
              <a:rPr lang="fi-FI" sz="1500" dirty="0"/>
              <a:t>yleistasoista tavoitetilan arkkitehtuurikuvausta.</a:t>
            </a:r>
            <a:br>
              <a:rPr lang="fi-FI" sz="1500" dirty="0"/>
            </a:br>
            <a:r>
              <a:rPr lang="fi-FI" sz="1500" dirty="0"/>
              <a:t>Se jäsentää ja määrittää arkkitehtuurin keskeisimmät rakenneosat</a:t>
            </a:r>
            <a:br>
              <a:rPr lang="fi-FI" sz="1500" dirty="0"/>
            </a:br>
            <a:r>
              <a:rPr lang="fi-FI" sz="1500" dirty="0"/>
              <a:t>ottamatta tarkasti kantaa esimerkiksi toteutusteknologiaan tai</a:t>
            </a:r>
            <a:br>
              <a:rPr lang="fi-FI" sz="1500" dirty="0"/>
            </a:br>
            <a:r>
              <a:rPr lang="fi-FI" sz="1500" dirty="0"/>
              <a:t>muihin suunnittelun tai toteutuksen yksityiskohtiin.</a:t>
            </a:r>
            <a:br>
              <a:rPr lang="fi-FI" sz="1500" dirty="0"/>
            </a:br>
            <a:r>
              <a:rPr lang="fi-FI" sz="1500" dirty="0"/>
              <a:t>Tässä kuvattu arkkitehtuuri määrittää puitteet, joiden sisällä</a:t>
            </a:r>
            <a:br>
              <a:rPr lang="fi-FI" sz="1500" dirty="0"/>
            </a:br>
            <a:r>
              <a:rPr lang="fi-FI" sz="1500" dirty="0"/>
              <a:t>hankittavan järjestelmän tukemaa toimintaa,</a:t>
            </a:r>
            <a:br>
              <a:rPr lang="fi-FI" sz="1500" dirty="0"/>
            </a:br>
            <a:r>
              <a:rPr lang="fi-FI" sz="1500" dirty="0"/>
              <a:t>tietojen hallintaa ja tietojärjestelmiä sekä</a:t>
            </a:r>
            <a:br>
              <a:rPr lang="fi-FI" sz="1500" dirty="0"/>
            </a:br>
            <a:r>
              <a:rPr lang="fi-FI" sz="1500" dirty="0"/>
              <a:t>tiedonvaihdon ja tietojen hyödyntämisen ratkaisuja tulee kehittää.</a:t>
            </a:r>
          </a:p>
          <a:p>
            <a:pPr indent="0" algn="ctr">
              <a:spcBef>
                <a:spcPts val="600"/>
              </a:spcBef>
              <a:buNone/>
            </a:pPr>
            <a:endParaRPr lang="fi-FI" sz="1500" dirty="0"/>
          </a:p>
          <a:p>
            <a:pPr indent="0" algn="ctr">
              <a:spcBef>
                <a:spcPts val="600"/>
              </a:spcBef>
              <a:buNone/>
            </a:pPr>
            <a:r>
              <a:rPr lang="fi-FI" sz="1500" dirty="0"/>
              <a:t>Tässä kuvattu tavoitearkkitehtuuri tarkentuu</a:t>
            </a:r>
            <a:br>
              <a:rPr lang="fi-FI" sz="1500" dirty="0"/>
            </a:br>
            <a:r>
              <a:rPr lang="fi-FI" sz="1500" dirty="0"/>
              <a:t>valitun toimittajan ratkaisun pohjalta</a:t>
            </a:r>
            <a:br>
              <a:rPr lang="fi-FI" sz="1500" dirty="0"/>
            </a:br>
            <a:r>
              <a:rPr lang="fi-FI" sz="1500" dirty="0"/>
              <a:t>tarkemmaksi ratkaisuarkkitehtuuriksi.</a:t>
            </a:r>
          </a:p>
        </p:txBody>
      </p:sp>
    </p:spTree>
    <p:extLst>
      <p:ext uri="{BB962C8B-B14F-4D97-AF65-F5344CB8AC3E}">
        <p14:creationId xmlns:p14="http://schemas.microsoft.com/office/powerpoint/2010/main" val="2221249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556D545-F4F3-414D-B5D0-DC0D6D94A3CC}"/>
              </a:ext>
            </a:extLst>
          </p:cNvPr>
          <p:cNvSpPr>
            <a:spLocks noGrp="1"/>
          </p:cNvSpPr>
          <p:nvPr>
            <p:ph type="title"/>
          </p:nvPr>
        </p:nvSpPr>
        <p:spPr/>
        <p:txBody>
          <a:bodyPr/>
          <a:lstStyle/>
          <a:p>
            <a:r>
              <a:rPr lang="fi-FI"/>
              <a:t>Kuvatut kokonaisarkkitehtuurin osakuvaukset</a:t>
            </a:r>
          </a:p>
        </p:txBody>
      </p:sp>
      <p:sp>
        <p:nvSpPr>
          <p:cNvPr id="4" name="Slide Number Placeholder 3">
            <a:extLst>
              <a:ext uri="{FF2B5EF4-FFF2-40B4-BE49-F238E27FC236}">
                <a16:creationId xmlns:a16="http://schemas.microsoft.com/office/drawing/2014/main" id="{996D0868-7533-479E-96D9-BE0740512DD2}"/>
              </a:ext>
            </a:extLst>
          </p:cNvPr>
          <p:cNvSpPr>
            <a:spLocks noGrp="1"/>
          </p:cNvSpPr>
          <p:nvPr>
            <p:ph type="sldNum" sz="quarter" idx="12"/>
          </p:nvPr>
        </p:nvSpPr>
        <p:spPr/>
        <p:txBody>
          <a:bodyPr/>
          <a:lstStyle/>
          <a:p>
            <a:fld id="{6CAB7FB2-350C-4D14-9041-2392A9F69A4F}" type="slidenum">
              <a:rPr lang="en-GB" smtClean="0"/>
              <a:t>5</a:t>
            </a:fld>
            <a:endParaRPr lang="en-GB"/>
          </a:p>
        </p:txBody>
      </p:sp>
    </p:spTree>
    <p:extLst>
      <p:ext uri="{BB962C8B-B14F-4D97-AF65-F5344CB8AC3E}">
        <p14:creationId xmlns:p14="http://schemas.microsoft.com/office/powerpoint/2010/main" val="1035733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86DBD98-7385-4DEB-899D-FAE9394B06D9}"/>
              </a:ext>
            </a:extLst>
          </p:cNvPr>
          <p:cNvSpPr>
            <a:spLocks noGrp="1"/>
          </p:cNvSpPr>
          <p:nvPr>
            <p:ph type="sldNum" sz="quarter" idx="12"/>
          </p:nvPr>
        </p:nvSpPr>
        <p:spPr/>
        <p:txBody>
          <a:bodyPr/>
          <a:lstStyle/>
          <a:p>
            <a:fld id="{DDE9422E-AB18-498F-A7FF-179425C9812D}" type="slidenum">
              <a:rPr lang="fi-FI" smtClean="0"/>
              <a:t>6</a:t>
            </a:fld>
            <a:endParaRPr lang="fi-FI"/>
          </a:p>
        </p:txBody>
      </p:sp>
      <p:sp>
        <p:nvSpPr>
          <p:cNvPr id="4" name="Title 3">
            <a:extLst>
              <a:ext uri="{FF2B5EF4-FFF2-40B4-BE49-F238E27FC236}">
                <a16:creationId xmlns:a16="http://schemas.microsoft.com/office/drawing/2014/main" id="{2855AFF2-3EFD-44B2-A375-F7CEE7E6E108}"/>
              </a:ext>
            </a:extLst>
          </p:cNvPr>
          <p:cNvSpPr>
            <a:spLocks noGrp="1"/>
          </p:cNvSpPr>
          <p:nvPr>
            <p:ph type="title"/>
          </p:nvPr>
        </p:nvSpPr>
        <p:spPr>
          <a:xfrm>
            <a:off x="196483" y="143507"/>
            <a:ext cx="8788819" cy="675000"/>
          </a:xfrm>
        </p:spPr>
        <p:txBody>
          <a:bodyPr>
            <a:normAutofit/>
          </a:bodyPr>
          <a:lstStyle/>
          <a:p>
            <a:pPr algn="ctr"/>
            <a:r>
              <a:rPr lang="fi-FI" sz="2000" dirty="0">
                <a:solidFill>
                  <a:schemeClr val="accent2">
                    <a:lumMod val="50000"/>
                  </a:schemeClr>
                </a:solidFill>
              </a:rPr>
              <a:t>Kuvatut arkkitehtuurikuvaukset</a:t>
            </a:r>
          </a:p>
        </p:txBody>
      </p:sp>
      <p:sp>
        <p:nvSpPr>
          <p:cNvPr id="5" name="Rectangle 4">
            <a:extLst>
              <a:ext uri="{FF2B5EF4-FFF2-40B4-BE49-F238E27FC236}">
                <a16:creationId xmlns:a16="http://schemas.microsoft.com/office/drawing/2014/main" id="{0BC524CB-172E-4C96-9F7A-2F29FD59ACAE}"/>
              </a:ext>
            </a:extLst>
          </p:cNvPr>
          <p:cNvSpPr>
            <a:spLocks noChangeArrowheads="1"/>
          </p:cNvSpPr>
          <p:nvPr/>
        </p:nvSpPr>
        <p:spPr bwMode="auto">
          <a:xfrm>
            <a:off x="2805005"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pPr>
            <a:r>
              <a:rPr lang="fi-FI" sz="900" b="1" kern="0">
                <a:solidFill>
                  <a:sysClr val="windowText" lastClr="000000"/>
                </a:solidFill>
                <a:latin typeface="Calibri Light" panose="020F0302020204030204" pitchFamily="34" charset="0"/>
                <a:cs typeface="Calibri Light" panose="020F0302020204030204" pitchFamily="34" charset="0"/>
              </a:rPr>
              <a:t>Ihmisnäkökulma</a:t>
            </a:r>
          </a:p>
        </p:txBody>
      </p:sp>
      <p:sp>
        <p:nvSpPr>
          <p:cNvPr id="6" name="Rectangle 5">
            <a:extLst>
              <a:ext uri="{FF2B5EF4-FFF2-40B4-BE49-F238E27FC236}">
                <a16:creationId xmlns:a16="http://schemas.microsoft.com/office/drawing/2014/main" id="{7499021B-B923-482F-BFF2-7295974DE234}"/>
              </a:ext>
            </a:extLst>
          </p:cNvPr>
          <p:cNvSpPr>
            <a:spLocks noChangeArrowheads="1"/>
          </p:cNvSpPr>
          <p:nvPr/>
        </p:nvSpPr>
        <p:spPr bwMode="auto">
          <a:xfrm>
            <a:off x="3896682"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defRPr/>
            </a:pPr>
            <a:r>
              <a:rPr lang="fi-FI" sz="900" b="1" kern="0">
                <a:solidFill>
                  <a:sysClr val="windowText" lastClr="000000"/>
                </a:solidFill>
                <a:latin typeface="Calibri Light" panose="020F0302020204030204" pitchFamily="34" charset="0"/>
                <a:cs typeface="Calibri Light" panose="020F0302020204030204" pitchFamily="34" charset="0"/>
              </a:rPr>
              <a:t>Liiketoiminnan näkökulma</a:t>
            </a:r>
          </a:p>
        </p:txBody>
      </p:sp>
      <p:sp>
        <p:nvSpPr>
          <p:cNvPr id="7" name="Rectangle 6">
            <a:extLst>
              <a:ext uri="{FF2B5EF4-FFF2-40B4-BE49-F238E27FC236}">
                <a16:creationId xmlns:a16="http://schemas.microsoft.com/office/drawing/2014/main" id="{D52DF214-2732-41D8-93DF-4C96BC1C7DD5}"/>
              </a:ext>
            </a:extLst>
          </p:cNvPr>
          <p:cNvSpPr>
            <a:spLocks noChangeArrowheads="1"/>
          </p:cNvSpPr>
          <p:nvPr/>
        </p:nvSpPr>
        <p:spPr bwMode="auto">
          <a:xfrm>
            <a:off x="4975389"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defRPr/>
            </a:pPr>
            <a:r>
              <a:rPr lang="fi-FI" sz="900" b="1" kern="0">
                <a:solidFill>
                  <a:sysClr val="windowText" lastClr="000000"/>
                </a:solidFill>
                <a:latin typeface="Calibri Light" panose="020F0302020204030204" pitchFamily="34" charset="0"/>
                <a:cs typeface="Calibri Light" panose="020F0302020204030204" pitchFamily="34" charset="0"/>
              </a:rPr>
              <a:t>Tiedon näkökulma</a:t>
            </a:r>
          </a:p>
        </p:txBody>
      </p:sp>
      <p:sp>
        <p:nvSpPr>
          <p:cNvPr id="8" name="Rectangle 7">
            <a:extLst>
              <a:ext uri="{FF2B5EF4-FFF2-40B4-BE49-F238E27FC236}">
                <a16:creationId xmlns:a16="http://schemas.microsoft.com/office/drawing/2014/main" id="{8F0E90A5-E394-43B2-B80A-C4F099611C39}"/>
              </a:ext>
            </a:extLst>
          </p:cNvPr>
          <p:cNvSpPr>
            <a:spLocks noChangeArrowheads="1"/>
          </p:cNvSpPr>
          <p:nvPr/>
        </p:nvSpPr>
        <p:spPr bwMode="auto">
          <a:xfrm>
            <a:off x="6056476"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defRPr/>
            </a:pPr>
            <a:r>
              <a:rPr lang="en-US" sz="900" b="1" kern="0">
                <a:solidFill>
                  <a:sysClr val="windowText" lastClr="000000"/>
                </a:solidFill>
                <a:latin typeface="Calibri Light" panose="020F0302020204030204" pitchFamily="34" charset="0"/>
                <a:cs typeface="Calibri Light" panose="020F0302020204030204" pitchFamily="34" charset="0"/>
              </a:rPr>
              <a:t>Tietojärjestelmä-näkökulma</a:t>
            </a:r>
            <a:endParaRPr lang="fi-FI" sz="900" b="1" kern="0">
              <a:solidFill>
                <a:sysClr val="windowText" lastClr="000000"/>
              </a:solidFill>
              <a:latin typeface="Calibri Light" panose="020F0302020204030204" pitchFamily="34" charset="0"/>
              <a:cs typeface="Calibri Light" panose="020F0302020204030204" pitchFamily="34" charset="0"/>
            </a:endParaRPr>
          </a:p>
        </p:txBody>
      </p:sp>
      <p:sp>
        <p:nvSpPr>
          <p:cNvPr id="9" name="Rectangle 8">
            <a:extLst>
              <a:ext uri="{FF2B5EF4-FFF2-40B4-BE49-F238E27FC236}">
                <a16:creationId xmlns:a16="http://schemas.microsoft.com/office/drawing/2014/main" id="{13C284D6-60E1-42FE-AC57-D2D70FCA3B9D}"/>
              </a:ext>
            </a:extLst>
          </p:cNvPr>
          <p:cNvSpPr>
            <a:spLocks noChangeArrowheads="1"/>
          </p:cNvSpPr>
          <p:nvPr/>
        </p:nvSpPr>
        <p:spPr bwMode="auto">
          <a:xfrm>
            <a:off x="7136373" y="1637299"/>
            <a:ext cx="1026319" cy="3506201"/>
          </a:xfrm>
          <a:prstGeom prst="rect">
            <a:avLst/>
          </a:prstGeom>
          <a:solidFill>
            <a:srgbClr val="3B3B3B">
              <a:lumMod val="20000"/>
              <a:lumOff val="80000"/>
            </a:srgbClr>
          </a:solidFill>
          <a:ln w="25400" algn="ctr">
            <a:solidFill>
              <a:sysClr val="window" lastClr="FFFFFF">
                <a:lumMod val="65000"/>
              </a:sysClr>
            </a:solidFill>
            <a:miter lim="800000"/>
            <a:headEnd/>
            <a:tailEnd/>
          </a:ln>
          <a:effectLst/>
        </p:spPr>
        <p:txBody>
          <a:bodyPr lIns="27000" tIns="27000" rIns="27000" bIns="27000"/>
          <a:lstStyle/>
          <a:p>
            <a:pPr algn="ctr" eaLnBrk="0" hangingPunct="0">
              <a:lnSpc>
                <a:spcPct val="85000"/>
              </a:lnSpc>
              <a:buClr>
                <a:srgbClr val="7279AC"/>
              </a:buClr>
              <a:defRPr/>
            </a:pPr>
            <a:r>
              <a:rPr lang="fi-FI" sz="900" b="1" kern="0">
                <a:solidFill>
                  <a:sysClr val="windowText" lastClr="000000"/>
                </a:solidFill>
                <a:latin typeface="Calibri Light" panose="020F0302020204030204" pitchFamily="34" charset="0"/>
                <a:cs typeface="Calibri Light" panose="020F0302020204030204" pitchFamily="34" charset="0"/>
              </a:rPr>
              <a:t>Teknologia-arkkitehtuuri</a:t>
            </a:r>
          </a:p>
        </p:txBody>
      </p:sp>
      <p:sp>
        <p:nvSpPr>
          <p:cNvPr id="10" name="Rounded Rectangle 7">
            <a:extLst>
              <a:ext uri="{FF2B5EF4-FFF2-40B4-BE49-F238E27FC236}">
                <a16:creationId xmlns:a16="http://schemas.microsoft.com/office/drawing/2014/main" id="{BB35BEF9-DED1-4057-B18A-E078DAF5400D}"/>
              </a:ext>
            </a:extLst>
          </p:cNvPr>
          <p:cNvSpPr/>
          <p:nvPr/>
        </p:nvSpPr>
        <p:spPr bwMode="auto">
          <a:xfrm>
            <a:off x="1659686" y="1931384"/>
            <a:ext cx="6588732" cy="964406"/>
          </a:xfrm>
          <a:prstGeom prst="roundRect">
            <a:avLst/>
          </a:prstGeom>
          <a:solidFill>
            <a:srgbClr val="64AC6B">
              <a:lumMod val="75000"/>
              <a:alpha val="30000"/>
            </a:srgbClr>
          </a:solidFill>
          <a:ln w="19050" algn="ctr">
            <a:solidFill>
              <a:srgbClr val="414141">
                <a:lumMod val="60000"/>
                <a:lumOff val="40000"/>
              </a:srgbClr>
            </a:solidFill>
            <a:miter lim="800000"/>
            <a:headEnd/>
            <a:tailEnd/>
          </a:ln>
        </p:spPr>
        <p:txBody>
          <a:bodyPr anchor="ctr"/>
          <a:lstStyle/>
          <a:p>
            <a:pPr eaLnBrk="0" hangingPunct="0">
              <a:lnSpc>
                <a:spcPct val="85000"/>
              </a:lnSpc>
              <a:buClr>
                <a:srgbClr val="7279AC"/>
              </a:buClr>
              <a:defRPr/>
            </a:pPr>
            <a:r>
              <a:rPr lang="fi-FI" sz="900" kern="0">
                <a:solidFill>
                  <a:srgbClr val="D4D2D0">
                    <a:lumMod val="25000"/>
                  </a:srgbClr>
                </a:solidFill>
                <a:latin typeface="Calibri" panose="020F0502020204030204" pitchFamily="34" charset="0"/>
                <a:cs typeface="Calibri" panose="020F0502020204030204" pitchFamily="34" charset="0"/>
              </a:rPr>
              <a:t>Käsitteellinen taso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 MITÄ</a:t>
            </a:r>
          </a:p>
        </p:txBody>
      </p:sp>
      <p:sp>
        <p:nvSpPr>
          <p:cNvPr id="11" name="Rounded Rectangle 8">
            <a:extLst>
              <a:ext uri="{FF2B5EF4-FFF2-40B4-BE49-F238E27FC236}">
                <a16:creationId xmlns:a16="http://schemas.microsoft.com/office/drawing/2014/main" id="{35C77549-EF2F-46DE-9B28-EEA79DE7837D}"/>
              </a:ext>
            </a:extLst>
          </p:cNvPr>
          <p:cNvSpPr/>
          <p:nvPr/>
        </p:nvSpPr>
        <p:spPr bwMode="auto">
          <a:xfrm>
            <a:off x="1663813" y="3020605"/>
            <a:ext cx="6588732" cy="954992"/>
          </a:xfrm>
          <a:prstGeom prst="roundRect">
            <a:avLst/>
          </a:prstGeom>
          <a:solidFill>
            <a:srgbClr val="7279AC">
              <a:lumMod val="75000"/>
              <a:alpha val="30000"/>
            </a:srgbClr>
          </a:solidFill>
          <a:ln w="19050" algn="ctr">
            <a:solidFill>
              <a:srgbClr val="414141">
                <a:lumMod val="60000"/>
                <a:lumOff val="40000"/>
              </a:srgbClr>
            </a:solidFill>
            <a:miter lim="800000"/>
            <a:headEnd/>
            <a:tailEnd/>
          </a:ln>
        </p:spPr>
        <p:txBody>
          <a:bodyPr anchor="ctr"/>
          <a:lstStyle/>
          <a:p>
            <a:pPr eaLnBrk="0" hangingPunct="0">
              <a:lnSpc>
                <a:spcPct val="85000"/>
              </a:lnSpc>
              <a:buClr>
                <a:srgbClr val="7279AC"/>
              </a:buClr>
              <a:defRPr/>
            </a:pPr>
            <a:r>
              <a:rPr lang="fi-FI" sz="900" kern="0">
                <a:solidFill>
                  <a:srgbClr val="D4D2D0">
                    <a:lumMod val="25000"/>
                  </a:srgbClr>
                </a:solidFill>
                <a:latin typeface="Calibri" panose="020F0502020204030204" pitchFamily="34" charset="0"/>
                <a:cs typeface="Calibri" panose="020F0502020204030204" pitchFamily="34" charset="0"/>
              </a:rPr>
              <a:t>Looginen taso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 MITEN</a:t>
            </a:r>
          </a:p>
        </p:txBody>
      </p:sp>
      <p:sp>
        <p:nvSpPr>
          <p:cNvPr id="12" name="Rounded Rectangle 9">
            <a:extLst>
              <a:ext uri="{FF2B5EF4-FFF2-40B4-BE49-F238E27FC236}">
                <a16:creationId xmlns:a16="http://schemas.microsoft.com/office/drawing/2014/main" id="{416B5ECF-F96F-416F-85D8-A64A94AFB35D}"/>
              </a:ext>
            </a:extLst>
          </p:cNvPr>
          <p:cNvSpPr/>
          <p:nvPr/>
        </p:nvSpPr>
        <p:spPr bwMode="auto">
          <a:xfrm>
            <a:off x="1659686" y="4091620"/>
            <a:ext cx="6588732" cy="964406"/>
          </a:xfrm>
          <a:prstGeom prst="roundRect">
            <a:avLst/>
          </a:prstGeom>
          <a:solidFill>
            <a:srgbClr val="FFC000">
              <a:alpha val="30000"/>
            </a:srgbClr>
          </a:solidFill>
          <a:ln w="19050" algn="ctr">
            <a:solidFill>
              <a:srgbClr val="414141">
                <a:lumMod val="60000"/>
                <a:lumOff val="40000"/>
              </a:srgbClr>
            </a:solidFill>
            <a:miter lim="800000"/>
            <a:headEnd/>
            <a:tailEnd/>
          </a:ln>
        </p:spPr>
        <p:txBody>
          <a:bodyPr anchor="ctr"/>
          <a:lstStyle/>
          <a:p>
            <a:pPr eaLnBrk="0" hangingPunct="0">
              <a:lnSpc>
                <a:spcPct val="85000"/>
              </a:lnSpc>
              <a:buClr>
                <a:srgbClr val="7279AC"/>
              </a:buClr>
              <a:defRPr/>
            </a:pPr>
            <a:r>
              <a:rPr lang="fi-FI" sz="900" kern="0">
                <a:solidFill>
                  <a:srgbClr val="D4D2D0">
                    <a:lumMod val="25000"/>
                  </a:srgbClr>
                </a:solidFill>
                <a:latin typeface="Calibri" panose="020F0502020204030204" pitchFamily="34" charset="0"/>
                <a:cs typeface="Calibri" panose="020F0502020204030204" pitchFamily="34" charset="0"/>
              </a:rPr>
              <a:t>Fyysinen taso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 MILLÄ</a:t>
            </a:r>
          </a:p>
        </p:txBody>
      </p:sp>
      <p:sp>
        <p:nvSpPr>
          <p:cNvPr id="13" name="Rounded Rectangle 10">
            <a:extLst>
              <a:ext uri="{FF2B5EF4-FFF2-40B4-BE49-F238E27FC236}">
                <a16:creationId xmlns:a16="http://schemas.microsoft.com/office/drawing/2014/main" id="{823314A0-0947-478A-A19A-0859CC20D2A9}"/>
              </a:ext>
            </a:extLst>
          </p:cNvPr>
          <p:cNvSpPr/>
          <p:nvPr/>
        </p:nvSpPr>
        <p:spPr bwMode="auto">
          <a:xfrm>
            <a:off x="1659686" y="665749"/>
            <a:ext cx="6588732" cy="863204"/>
          </a:xfrm>
          <a:prstGeom prst="roundRect">
            <a:avLst/>
          </a:prstGeom>
          <a:solidFill>
            <a:srgbClr val="DD4319">
              <a:lumMod val="75000"/>
              <a:alpha val="30000"/>
            </a:srgbClr>
          </a:solidFill>
          <a:ln w="19050" algn="ctr">
            <a:solidFill>
              <a:srgbClr val="7279AC"/>
            </a:solidFill>
            <a:miter lim="800000"/>
            <a:headEnd/>
            <a:tailEnd/>
          </a:ln>
        </p:spPr>
        <p:txBody>
          <a:bodyPr anchor="ctr"/>
          <a:lstStyle/>
          <a:p>
            <a:pPr eaLnBrk="0" hangingPunct="0">
              <a:lnSpc>
                <a:spcPct val="85000"/>
              </a:lnSpc>
              <a:buClr>
                <a:srgbClr val="7279AC"/>
              </a:buClr>
              <a:defRPr/>
            </a:pPr>
            <a:r>
              <a:rPr lang="fi-FI" sz="900" kern="0">
                <a:solidFill>
                  <a:srgbClr val="D4D2D0">
                    <a:lumMod val="25000"/>
                  </a:srgbClr>
                </a:solidFill>
                <a:latin typeface="Calibri" panose="020F0502020204030204" pitchFamily="34" charset="0"/>
                <a:cs typeface="Calibri" panose="020F0502020204030204" pitchFamily="34" charset="0"/>
              </a:rPr>
              <a:t>Periaatteellinen taso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 MIKSI, </a:t>
            </a:r>
            <a:br>
              <a:rPr lang="fi-FI" sz="900" kern="0">
                <a:solidFill>
                  <a:srgbClr val="D4D2D0">
                    <a:lumMod val="25000"/>
                  </a:srgbClr>
                </a:solidFill>
                <a:latin typeface="Calibri" panose="020F0502020204030204" pitchFamily="34" charset="0"/>
                <a:cs typeface="Calibri" panose="020F0502020204030204" pitchFamily="34" charset="0"/>
              </a:rPr>
            </a:br>
            <a:r>
              <a:rPr lang="fi-FI" sz="900" kern="0">
                <a:solidFill>
                  <a:srgbClr val="D4D2D0">
                    <a:lumMod val="25000"/>
                  </a:srgbClr>
                </a:solidFill>
                <a:latin typeface="Calibri" panose="020F0502020204030204" pitchFamily="34" charset="0"/>
                <a:cs typeface="Calibri" panose="020F0502020204030204" pitchFamily="34" charset="0"/>
              </a:rPr>
              <a:t>MILLÄ EHDOILLA</a:t>
            </a:r>
          </a:p>
        </p:txBody>
      </p:sp>
      <p:sp>
        <p:nvSpPr>
          <p:cNvPr id="14" name="Rectangle 13">
            <a:extLst>
              <a:ext uri="{FF2B5EF4-FFF2-40B4-BE49-F238E27FC236}">
                <a16:creationId xmlns:a16="http://schemas.microsoft.com/office/drawing/2014/main" id="{2FE8C7AD-BC8C-4DE0-BB23-175C5B75D8C8}"/>
              </a:ext>
            </a:extLst>
          </p:cNvPr>
          <p:cNvSpPr>
            <a:spLocks noChangeArrowheads="1"/>
          </p:cNvSpPr>
          <p:nvPr/>
        </p:nvSpPr>
        <p:spPr bwMode="auto">
          <a:xfrm>
            <a:off x="2806514" y="1275227"/>
            <a:ext cx="1667120" cy="13722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Arkkitehtuuriperiaatteet</a:t>
            </a:r>
          </a:p>
        </p:txBody>
      </p:sp>
      <p:sp>
        <p:nvSpPr>
          <p:cNvPr id="15" name="Rectangle 14">
            <a:extLst>
              <a:ext uri="{FF2B5EF4-FFF2-40B4-BE49-F238E27FC236}">
                <a16:creationId xmlns:a16="http://schemas.microsoft.com/office/drawing/2014/main" id="{3039DE94-139E-498E-AB3D-0DE278FDBB62}"/>
              </a:ext>
            </a:extLst>
          </p:cNvPr>
          <p:cNvSpPr>
            <a:spLocks noChangeArrowheads="1"/>
          </p:cNvSpPr>
          <p:nvPr/>
        </p:nvSpPr>
        <p:spPr bwMode="auto">
          <a:xfrm>
            <a:off x="2805005" y="719328"/>
            <a:ext cx="5336257" cy="134540"/>
          </a:xfrm>
          <a:prstGeom prst="rect">
            <a:avLst/>
          </a:prstGeom>
          <a:solidFill>
            <a:schemeClr val="accent6"/>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Rajaukset</a:t>
            </a:r>
          </a:p>
        </p:txBody>
      </p:sp>
      <p:sp>
        <p:nvSpPr>
          <p:cNvPr id="16" name="Rectangle 15">
            <a:extLst>
              <a:ext uri="{FF2B5EF4-FFF2-40B4-BE49-F238E27FC236}">
                <a16:creationId xmlns:a16="http://schemas.microsoft.com/office/drawing/2014/main" id="{EEF335E1-4C2C-4817-94E7-9FC98EFD2C96}"/>
              </a:ext>
            </a:extLst>
          </p:cNvPr>
          <p:cNvSpPr>
            <a:spLocks noChangeArrowheads="1"/>
          </p:cNvSpPr>
          <p:nvPr/>
        </p:nvSpPr>
        <p:spPr bwMode="auto">
          <a:xfrm>
            <a:off x="3900255" y="2140877"/>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Palvelut</a:t>
            </a:r>
          </a:p>
        </p:txBody>
      </p:sp>
      <p:sp>
        <p:nvSpPr>
          <p:cNvPr id="17" name="Rectangle 16">
            <a:extLst>
              <a:ext uri="{FF2B5EF4-FFF2-40B4-BE49-F238E27FC236}">
                <a16:creationId xmlns:a16="http://schemas.microsoft.com/office/drawing/2014/main" id="{BFE0EAB3-1868-4826-831C-A921E119CA93}"/>
              </a:ext>
            </a:extLst>
          </p:cNvPr>
          <p:cNvSpPr>
            <a:spLocks noChangeArrowheads="1"/>
          </p:cNvSpPr>
          <p:nvPr/>
        </p:nvSpPr>
        <p:spPr bwMode="auto">
          <a:xfrm>
            <a:off x="3893110" y="3057805"/>
            <a:ext cx="1026319" cy="134540"/>
          </a:xfrm>
          <a:prstGeom prst="rect">
            <a:avLst/>
          </a:prstGeom>
          <a:solidFill>
            <a:schemeClr val="accent6"/>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dirty="0">
                <a:solidFill>
                  <a:srgbClr val="D4D2D0">
                    <a:lumMod val="25000"/>
                  </a:srgbClr>
                </a:solidFill>
                <a:latin typeface="Arial Narrow" pitchFamily="34" charset="0"/>
              </a:rPr>
              <a:t>Prosessilista/-kartta</a:t>
            </a:r>
          </a:p>
        </p:txBody>
      </p:sp>
      <p:sp>
        <p:nvSpPr>
          <p:cNvPr id="18" name="Rectangle 17">
            <a:extLst>
              <a:ext uri="{FF2B5EF4-FFF2-40B4-BE49-F238E27FC236}">
                <a16:creationId xmlns:a16="http://schemas.microsoft.com/office/drawing/2014/main" id="{A62AB591-4DFA-4E1B-ADFC-CB52FCBE6FE8}"/>
              </a:ext>
            </a:extLst>
          </p:cNvPr>
          <p:cNvSpPr>
            <a:spLocks noChangeArrowheads="1"/>
          </p:cNvSpPr>
          <p:nvPr/>
        </p:nvSpPr>
        <p:spPr bwMode="auto">
          <a:xfrm>
            <a:off x="3900255" y="2300874"/>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Sidosryhmät</a:t>
            </a:r>
          </a:p>
        </p:txBody>
      </p:sp>
      <p:sp>
        <p:nvSpPr>
          <p:cNvPr id="19" name="Rectangle 18">
            <a:extLst>
              <a:ext uri="{FF2B5EF4-FFF2-40B4-BE49-F238E27FC236}">
                <a16:creationId xmlns:a16="http://schemas.microsoft.com/office/drawing/2014/main" id="{50D8A0EA-9FFE-4640-887A-05B676BB62E9}"/>
              </a:ext>
            </a:extLst>
          </p:cNvPr>
          <p:cNvSpPr>
            <a:spLocks noChangeArrowheads="1"/>
          </p:cNvSpPr>
          <p:nvPr/>
        </p:nvSpPr>
        <p:spPr bwMode="auto">
          <a:xfrm>
            <a:off x="4976580" y="1979008"/>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Ydinkäsitteistö</a:t>
            </a:r>
          </a:p>
        </p:txBody>
      </p:sp>
      <p:sp>
        <p:nvSpPr>
          <p:cNvPr id="20" name="Rectangle 19">
            <a:extLst>
              <a:ext uri="{FF2B5EF4-FFF2-40B4-BE49-F238E27FC236}">
                <a16:creationId xmlns:a16="http://schemas.microsoft.com/office/drawing/2014/main" id="{B1D90375-3742-4424-87A9-48BD579C275E}"/>
              </a:ext>
            </a:extLst>
          </p:cNvPr>
          <p:cNvSpPr>
            <a:spLocks noChangeArrowheads="1"/>
          </p:cNvSpPr>
          <p:nvPr/>
        </p:nvSpPr>
        <p:spPr bwMode="auto">
          <a:xfrm>
            <a:off x="4976580" y="4720270"/>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Koodistot</a:t>
            </a:r>
          </a:p>
        </p:txBody>
      </p:sp>
      <p:sp>
        <p:nvSpPr>
          <p:cNvPr id="21" name="Rectangle 20">
            <a:extLst>
              <a:ext uri="{FF2B5EF4-FFF2-40B4-BE49-F238E27FC236}">
                <a16:creationId xmlns:a16="http://schemas.microsoft.com/office/drawing/2014/main" id="{5474BD84-5611-4D2D-A1BF-A8B17886ED6D}"/>
              </a:ext>
            </a:extLst>
          </p:cNvPr>
          <p:cNvSpPr>
            <a:spLocks noChangeArrowheads="1"/>
          </p:cNvSpPr>
          <p:nvPr/>
        </p:nvSpPr>
        <p:spPr bwMode="auto">
          <a:xfrm>
            <a:off x="4976580" y="3219730"/>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Loogiset tietovarannot</a:t>
            </a:r>
          </a:p>
        </p:txBody>
      </p:sp>
      <p:sp>
        <p:nvSpPr>
          <p:cNvPr id="22" name="Rectangle 21">
            <a:extLst>
              <a:ext uri="{FF2B5EF4-FFF2-40B4-BE49-F238E27FC236}">
                <a16:creationId xmlns:a16="http://schemas.microsoft.com/office/drawing/2014/main" id="{998FB4C9-481D-4685-8107-7081940C45F6}"/>
              </a:ext>
            </a:extLst>
          </p:cNvPr>
          <p:cNvSpPr>
            <a:spLocks noChangeArrowheads="1"/>
          </p:cNvSpPr>
          <p:nvPr/>
        </p:nvSpPr>
        <p:spPr bwMode="auto">
          <a:xfrm>
            <a:off x="4976580" y="3057805"/>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Tietomallit</a:t>
            </a:r>
          </a:p>
        </p:txBody>
      </p:sp>
      <p:sp>
        <p:nvSpPr>
          <p:cNvPr id="23" name="Rectangle 22">
            <a:extLst>
              <a:ext uri="{FF2B5EF4-FFF2-40B4-BE49-F238E27FC236}">
                <a16:creationId xmlns:a16="http://schemas.microsoft.com/office/drawing/2014/main" id="{232B55D4-66FA-4241-A51B-17153F5A5F2C}"/>
              </a:ext>
            </a:extLst>
          </p:cNvPr>
          <p:cNvSpPr>
            <a:spLocks noChangeArrowheads="1"/>
          </p:cNvSpPr>
          <p:nvPr/>
        </p:nvSpPr>
        <p:spPr bwMode="auto">
          <a:xfrm>
            <a:off x="6056476" y="3057805"/>
            <a:ext cx="1026319" cy="305990"/>
          </a:xfrm>
          <a:prstGeom prst="rect">
            <a:avLst/>
          </a:prstGeom>
          <a:solidFill>
            <a:schemeClr val="accent6"/>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anose="020B0606020202030204" pitchFamily="34" charset="0"/>
              </a:rPr>
              <a:t>Toiminnallisuuskartta</a:t>
            </a:r>
          </a:p>
        </p:txBody>
      </p:sp>
      <p:sp>
        <p:nvSpPr>
          <p:cNvPr id="24" name="Rectangle 23">
            <a:extLst>
              <a:ext uri="{FF2B5EF4-FFF2-40B4-BE49-F238E27FC236}">
                <a16:creationId xmlns:a16="http://schemas.microsoft.com/office/drawing/2014/main" id="{EAB7A39C-B0D7-4ADA-B213-0BE19E7F476F}"/>
              </a:ext>
            </a:extLst>
          </p:cNvPr>
          <p:cNvSpPr>
            <a:spLocks noChangeArrowheads="1"/>
          </p:cNvSpPr>
          <p:nvPr/>
        </p:nvSpPr>
        <p:spPr bwMode="auto">
          <a:xfrm>
            <a:off x="6055286" y="1979008"/>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825" kern="0">
                <a:solidFill>
                  <a:srgbClr val="D4D2D0">
                    <a:lumMod val="25000"/>
                  </a:srgbClr>
                </a:solidFill>
                <a:latin typeface="Arial Narrow" pitchFamily="34" charset="0"/>
              </a:rPr>
              <a:t>Tietojärjestelmäpalvelut</a:t>
            </a:r>
          </a:p>
        </p:txBody>
      </p:sp>
      <p:sp>
        <p:nvSpPr>
          <p:cNvPr id="25" name="Rectangle 24">
            <a:extLst>
              <a:ext uri="{FF2B5EF4-FFF2-40B4-BE49-F238E27FC236}">
                <a16:creationId xmlns:a16="http://schemas.microsoft.com/office/drawing/2014/main" id="{86B5347C-646E-402C-A062-9950C2C3F805}"/>
              </a:ext>
            </a:extLst>
          </p:cNvPr>
          <p:cNvSpPr>
            <a:spLocks noChangeArrowheads="1"/>
          </p:cNvSpPr>
          <p:nvPr/>
        </p:nvSpPr>
        <p:spPr bwMode="auto">
          <a:xfrm>
            <a:off x="4976579" y="3787360"/>
            <a:ext cx="3186113"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Integraatiomalli</a:t>
            </a:r>
          </a:p>
        </p:txBody>
      </p:sp>
      <p:sp>
        <p:nvSpPr>
          <p:cNvPr id="26" name="Rectangle 25">
            <a:extLst>
              <a:ext uri="{FF2B5EF4-FFF2-40B4-BE49-F238E27FC236}">
                <a16:creationId xmlns:a16="http://schemas.microsoft.com/office/drawing/2014/main" id="{CE798A0E-64C9-4224-8D77-FE31F90E29F3}"/>
              </a:ext>
            </a:extLst>
          </p:cNvPr>
          <p:cNvSpPr>
            <a:spLocks noChangeArrowheads="1"/>
          </p:cNvSpPr>
          <p:nvPr/>
        </p:nvSpPr>
        <p:spPr bwMode="auto">
          <a:xfrm>
            <a:off x="5515932" y="3435846"/>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788" kern="0">
                <a:solidFill>
                  <a:srgbClr val="D4D2D0">
                    <a:lumMod val="25000"/>
                  </a:srgbClr>
                </a:solidFill>
                <a:latin typeface="Arial Narrow" pitchFamily="34" charset="0"/>
              </a:rPr>
              <a:t>Roolit-</a:t>
            </a:r>
            <a:r>
              <a:rPr lang="fi-FI" sz="788" kern="0" err="1">
                <a:solidFill>
                  <a:srgbClr val="D4D2D0">
                    <a:lumMod val="25000"/>
                  </a:srgbClr>
                </a:solidFill>
                <a:latin typeface="Arial Narrow" pitchFamily="34" charset="0"/>
              </a:rPr>
              <a:t>tietojärj.palvelut</a:t>
            </a:r>
            <a:endParaRPr lang="fi-FI" sz="788" kern="0">
              <a:solidFill>
                <a:srgbClr val="D4D2D0">
                  <a:lumMod val="25000"/>
                </a:srgbClr>
              </a:solidFill>
              <a:latin typeface="Arial Narrow" pitchFamily="34" charset="0"/>
            </a:endParaRPr>
          </a:p>
        </p:txBody>
      </p:sp>
      <p:sp>
        <p:nvSpPr>
          <p:cNvPr id="27" name="Rectangle 26">
            <a:extLst>
              <a:ext uri="{FF2B5EF4-FFF2-40B4-BE49-F238E27FC236}">
                <a16:creationId xmlns:a16="http://schemas.microsoft.com/office/drawing/2014/main" id="{F11A2DED-9CDF-4E76-A45B-322D9C42DE90}"/>
              </a:ext>
            </a:extLst>
          </p:cNvPr>
          <p:cNvSpPr>
            <a:spLocks noChangeArrowheads="1"/>
          </p:cNvSpPr>
          <p:nvPr/>
        </p:nvSpPr>
        <p:spPr bwMode="auto">
          <a:xfrm>
            <a:off x="3893110" y="3219730"/>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Prosessikuvaukset*</a:t>
            </a:r>
          </a:p>
        </p:txBody>
      </p:sp>
      <p:sp>
        <p:nvSpPr>
          <p:cNvPr id="28" name="Rectangle 27">
            <a:extLst>
              <a:ext uri="{FF2B5EF4-FFF2-40B4-BE49-F238E27FC236}">
                <a16:creationId xmlns:a16="http://schemas.microsoft.com/office/drawing/2014/main" id="{0B89D9C7-FEE1-43E4-9CA4-955A77E931FC}"/>
              </a:ext>
            </a:extLst>
          </p:cNvPr>
          <p:cNvSpPr>
            <a:spLocks noChangeArrowheads="1"/>
          </p:cNvSpPr>
          <p:nvPr/>
        </p:nvSpPr>
        <p:spPr bwMode="auto">
          <a:xfrm>
            <a:off x="4976580" y="4495241"/>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Fyysiset tietovarannot</a:t>
            </a:r>
          </a:p>
        </p:txBody>
      </p:sp>
      <p:sp>
        <p:nvSpPr>
          <p:cNvPr id="29" name="Rectangle 28">
            <a:extLst>
              <a:ext uri="{FF2B5EF4-FFF2-40B4-BE49-F238E27FC236}">
                <a16:creationId xmlns:a16="http://schemas.microsoft.com/office/drawing/2014/main" id="{5B3DDAF8-CBF5-4EE9-B412-64D4319366B8}"/>
              </a:ext>
            </a:extLst>
          </p:cNvPr>
          <p:cNvSpPr>
            <a:spLocks noChangeArrowheads="1"/>
          </p:cNvSpPr>
          <p:nvPr/>
        </p:nvSpPr>
        <p:spPr bwMode="auto">
          <a:xfrm>
            <a:off x="4976580" y="4261879"/>
            <a:ext cx="2093119" cy="140494"/>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Rajapinnat ja liittymät**</a:t>
            </a:r>
          </a:p>
        </p:txBody>
      </p:sp>
      <p:sp>
        <p:nvSpPr>
          <p:cNvPr id="30" name="Rectangle 29">
            <a:extLst>
              <a:ext uri="{FF2B5EF4-FFF2-40B4-BE49-F238E27FC236}">
                <a16:creationId xmlns:a16="http://schemas.microsoft.com/office/drawing/2014/main" id="{90B348F5-61F9-4D8A-81C3-E7650705C1CE}"/>
              </a:ext>
            </a:extLst>
          </p:cNvPr>
          <p:cNvSpPr>
            <a:spLocks noChangeArrowheads="1"/>
          </p:cNvSpPr>
          <p:nvPr/>
        </p:nvSpPr>
        <p:spPr bwMode="auto">
          <a:xfrm>
            <a:off x="7136373" y="1979008"/>
            <a:ext cx="1025128"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Teknologiapalvelut</a:t>
            </a:r>
          </a:p>
        </p:txBody>
      </p:sp>
      <p:sp>
        <p:nvSpPr>
          <p:cNvPr id="31" name="Rectangle 30">
            <a:extLst>
              <a:ext uri="{FF2B5EF4-FFF2-40B4-BE49-F238E27FC236}">
                <a16:creationId xmlns:a16="http://schemas.microsoft.com/office/drawing/2014/main" id="{14C78EA0-74E9-4FD7-82B0-DA56660A0F4C}"/>
              </a:ext>
            </a:extLst>
          </p:cNvPr>
          <p:cNvSpPr>
            <a:spLocks noChangeArrowheads="1"/>
          </p:cNvSpPr>
          <p:nvPr/>
        </p:nvSpPr>
        <p:spPr bwMode="auto">
          <a:xfrm>
            <a:off x="6467393" y="1265685"/>
            <a:ext cx="1673690" cy="149714"/>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Tietoturva- ja tietosuojaperiaatteet</a:t>
            </a:r>
          </a:p>
        </p:txBody>
      </p:sp>
      <p:sp>
        <p:nvSpPr>
          <p:cNvPr id="32" name="Rectangle 31">
            <a:extLst>
              <a:ext uri="{FF2B5EF4-FFF2-40B4-BE49-F238E27FC236}">
                <a16:creationId xmlns:a16="http://schemas.microsoft.com/office/drawing/2014/main" id="{ECDD848B-5872-4CB7-BE0E-15F34C1A2414}"/>
              </a:ext>
            </a:extLst>
          </p:cNvPr>
          <p:cNvSpPr>
            <a:spLocks noChangeArrowheads="1"/>
          </p:cNvSpPr>
          <p:nvPr/>
        </p:nvSpPr>
        <p:spPr bwMode="auto">
          <a:xfrm>
            <a:off x="6056476" y="4495241"/>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Järjestelmäsalkku</a:t>
            </a:r>
          </a:p>
        </p:txBody>
      </p:sp>
      <p:sp>
        <p:nvSpPr>
          <p:cNvPr id="33" name="Rectangle 32">
            <a:extLst>
              <a:ext uri="{FF2B5EF4-FFF2-40B4-BE49-F238E27FC236}">
                <a16:creationId xmlns:a16="http://schemas.microsoft.com/office/drawing/2014/main" id="{B5FFD0B7-AFE7-400C-B414-AE9DC6A4F614}"/>
              </a:ext>
            </a:extLst>
          </p:cNvPr>
          <p:cNvSpPr>
            <a:spLocks noChangeArrowheads="1"/>
          </p:cNvSpPr>
          <p:nvPr/>
        </p:nvSpPr>
        <p:spPr bwMode="auto">
          <a:xfrm>
            <a:off x="6056476" y="4721461"/>
            <a:ext cx="2103835" cy="13692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Palvelutasotavoitteet</a:t>
            </a:r>
          </a:p>
        </p:txBody>
      </p:sp>
      <p:sp>
        <p:nvSpPr>
          <p:cNvPr id="34" name="Rectangle 33">
            <a:extLst>
              <a:ext uri="{FF2B5EF4-FFF2-40B4-BE49-F238E27FC236}">
                <a16:creationId xmlns:a16="http://schemas.microsoft.com/office/drawing/2014/main" id="{D8806932-B4B7-44D6-AEC4-F1982E9B59E7}"/>
              </a:ext>
            </a:extLst>
          </p:cNvPr>
          <p:cNvSpPr>
            <a:spLocks noChangeArrowheads="1"/>
          </p:cNvSpPr>
          <p:nvPr/>
        </p:nvSpPr>
        <p:spPr bwMode="auto">
          <a:xfrm>
            <a:off x="7136373" y="4495241"/>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Fyysinen verkkokaavio</a:t>
            </a:r>
          </a:p>
        </p:txBody>
      </p:sp>
      <p:sp>
        <p:nvSpPr>
          <p:cNvPr id="35" name="Rectangle 34">
            <a:extLst>
              <a:ext uri="{FF2B5EF4-FFF2-40B4-BE49-F238E27FC236}">
                <a16:creationId xmlns:a16="http://schemas.microsoft.com/office/drawing/2014/main" id="{41EF2D8C-550F-4834-8383-07985B14FDFB}"/>
              </a:ext>
            </a:extLst>
          </p:cNvPr>
          <p:cNvSpPr>
            <a:spLocks noChangeArrowheads="1"/>
          </p:cNvSpPr>
          <p:nvPr/>
        </p:nvSpPr>
        <p:spPr bwMode="auto">
          <a:xfrm>
            <a:off x="7136373" y="3057805"/>
            <a:ext cx="1025128"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800" kern="0">
                <a:solidFill>
                  <a:srgbClr val="D4D2D0">
                    <a:lumMod val="25000"/>
                  </a:srgbClr>
                </a:solidFill>
                <a:latin typeface="Arial Narrow" pitchFamily="34" charset="0"/>
              </a:rPr>
              <a:t>Teknologiakomponentit</a:t>
            </a:r>
          </a:p>
        </p:txBody>
      </p:sp>
      <p:sp>
        <p:nvSpPr>
          <p:cNvPr id="36" name="Rectangle 35">
            <a:extLst>
              <a:ext uri="{FF2B5EF4-FFF2-40B4-BE49-F238E27FC236}">
                <a16:creationId xmlns:a16="http://schemas.microsoft.com/office/drawing/2014/main" id="{994AED30-6C86-4EED-AB5B-03E1BE80DC90}"/>
              </a:ext>
            </a:extLst>
          </p:cNvPr>
          <p:cNvSpPr>
            <a:spLocks noChangeArrowheads="1"/>
          </p:cNvSpPr>
          <p:nvPr/>
        </p:nvSpPr>
        <p:spPr bwMode="auto">
          <a:xfrm>
            <a:off x="7137563" y="3249495"/>
            <a:ext cx="1025129" cy="27027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Valvonta- ja hallinta-</a:t>
            </a:r>
            <a:br>
              <a:rPr lang="fi-FI" sz="900" kern="0">
                <a:solidFill>
                  <a:srgbClr val="D4D2D0">
                    <a:lumMod val="25000"/>
                  </a:srgbClr>
                </a:solidFill>
                <a:latin typeface="Arial Narrow" pitchFamily="34" charset="0"/>
              </a:rPr>
            </a:br>
            <a:r>
              <a:rPr lang="fi-FI" sz="900" kern="0">
                <a:solidFill>
                  <a:srgbClr val="D4D2D0">
                    <a:lumMod val="25000"/>
                  </a:srgbClr>
                </a:solidFill>
                <a:latin typeface="Arial Narrow" pitchFamily="34" charset="0"/>
              </a:rPr>
              <a:t>arkkitehtuuri</a:t>
            </a:r>
          </a:p>
        </p:txBody>
      </p:sp>
      <p:sp>
        <p:nvSpPr>
          <p:cNvPr id="37" name="Rectangle 12">
            <a:extLst>
              <a:ext uri="{FF2B5EF4-FFF2-40B4-BE49-F238E27FC236}">
                <a16:creationId xmlns:a16="http://schemas.microsoft.com/office/drawing/2014/main" id="{EC36B79E-6BAF-48C3-BAF8-9049D3C2AF61}"/>
              </a:ext>
            </a:extLst>
          </p:cNvPr>
          <p:cNvSpPr>
            <a:spLocks noChangeArrowheads="1"/>
          </p:cNvSpPr>
          <p:nvPr/>
        </p:nvSpPr>
        <p:spPr bwMode="auto">
          <a:xfrm>
            <a:off x="2805005" y="908636"/>
            <a:ext cx="5336256"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Toimintaa ohjaavat määritykset - sidosarkkitehtuurit</a:t>
            </a:r>
          </a:p>
        </p:txBody>
      </p:sp>
      <p:sp>
        <p:nvSpPr>
          <p:cNvPr id="38" name="Rectangle 26">
            <a:extLst>
              <a:ext uri="{FF2B5EF4-FFF2-40B4-BE49-F238E27FC236}">
                <a16:creationId xmlns:a16="http://schemas.microsoft.com/office/drawing/2014/main" id="{A9FA262F-4582-4AF0-BBAA-199473FDCFA0}"/>
              </a:ext>
            </a:extLst>
          </p:cNvPr>
          <p:cNvSpPr>
            <a:spLocks noChangeArrowheads="1"/>
          </p:cNvSpPr>
          <p:nvPr/>
        </p:nvSpPr>
        <p:spPr bwMode="auto">
          <a:xfrm>
            <a:off x="5515932" y="3601478"/>
            <a:ext cx="1026319" cy="134541"/>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Keskeiset tietovirrat</a:t>
            </a:r>
          </a:p>
        </p:txBody>
      </p:sp>
      <p:sp>
        <p:nvSpPr>
          <p:cNvPr id="39" name="Rectangle 13">
            <a:extLst>
              <a:ext uri="{FF2B5EF4-FFF2-40B4-BE49-F238E27FC236}">
                <a16:creationId xmlns:a16="http://schemas.microsoft.com/office/drawing/2014/main" id="{6F352951-EADF-4855-9D72-547EE9EBF8C8}"/>
              </a:ext>
            </a:extLst>
          </p:cNvPr>
          <p:cNvSpPr>
            <a:spLocks noChangeArrowheads="1"/>
          </p:cNvSpPr>
          <p:nvPr/>
        </p:nvSpPr>
        <p:spPr bwMode="auto">
          <a:xfrm>
            <a:off x="3900255" y="1979009"/>
            <a:ext cx="1026319" cy="13500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Tavoitteet</a:t>
            </a:r>
          </a:p>
        </p:txBody>
      </p:sp>
      <p:sp>
        <p:nvSpPr>
          <p:cNvPr id="40" name="Rectangle 36">
            <a:extLst>
              <a:ext uri="{FF2B5EF4-FFF2-40B4-BE49-F238E27FC236}">
                <a16:creationId xmlns:a16="http://schemas.microsoft.com/office/drawing/2014/main" id="{E14FADD7-6431-42E2-A0D3-A2922185B65E}"/>
              </a:ext>
            </a:extLst>
          </p:cNvPr>
          <p:cNvSpPr>
            <a:spLocks noChangeArrowheads="1"/>
          </p:cNvSpPr>
          <p:nvPr/>
        </p:nvSpPr>
        <p:spPr bwMode="auto">
          <a:xfrm>
            <a:off x="7123276" y="4269023"/>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Teknologiavalinnat</a:t>
            </a:r>
          </a:p>
        </p:txBody>
      </p:sp>
      <p:sp>
        <p:nvSpPr>
          <p:cNvPr id="41" name="Rectangle 40">
            <a:extLst>
              <a:ext uri="{FF2B5EF4-FFF2-40B4-BE49-F238E27FC236}">
                <a16:creationId xmlns:a16="http://schemas.microsoft.com/office/drawing/2014/main" id="{519475AB-E804-4CF9-8351-8909CDF6572D}"/>
              </a:ext>
            </a:extLst>
          </p:cNvPr>
          <p:cNvSpPr>
            <a:spLocks noChangeArrowheads="1"/>
          </p:cNvSpPr>
          <p:nvPr/>
        </p:nvSpPr>
        <p:spPr bwMode="auto">
          <a:xfrm>
            <a:off x="7149471" y="3600640"/>
            <a:ext cx="1026319"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Looginen verkkokaavio</a:t>
            </a:r>
          </a:p>
        </p:txBody>
      </p:sp>
      <p:sp>
        <p:nvSpPr>
          <p:cNvPr id="42" name="Rectangle 41">
            <a:extLst>
              <a:ext uri="{FF2B5EF4-FFF2-40B4-BE49-F238E27FC236}">
                <a16:creationId xmlns:a16="http://schemas.microsoft.com/office/drawing/2014/main" id="{9956F468-B9E6-42DF-9531-0651441C9C82}"/>
              </a:ext>
            </a:extLst>
          </p:cNvPr>
          <p:cNvSpPr>
            <a:spLocks noChangeArrowheads="1"/>
          </p:cNvSpPr>
          <p:nvPr/>
        </p:nvSpPr>
        <p:spPr bwMode="auto">
          <a:xfrm>
            <a:off x="2805323" y="1989986"/>
            <a:ext cx="1026000" cy="24902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Asiakas- ja työntekijäkokemusvisio</a:t>
            </a:r>
          </a:p>
        </p:txBody>
      </p:sp>
      <p:sp>
        <p:nvSpPr>
          <p:cNvPr id="43" name="Rectangle 42">
            <a:extLst>
              <a:ext uri="{FF2B5EF4-FFF2-40B4-BE49-F238E27FC236}">
                <a16:creationId xmlns:a16="http://schemas.microsoft.com/office/drawing/2014/main" id="{0350B083-5DF2-4671-A76D-268074C46908}"/>
              </a:ext>
            </a:extLst>
          </p:cNvPr>
          <p:cNvSpPr>
            <a:spLocks noChangeArrowheads="1"/>
          </p:cNvSpPr>
          <p:nvPr/>
        </p:nvSpPr>
        <p:spPr bwMode="auto">
          <a:xfrm>
            <a:off x="2796242" y="2736719"/>
            <a:ext cx="5364069" cy="13855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Kyvykkyydet</a:t>
            </a:r>
          </a:p>
        </p:txBody>
      </p:sp>
      <p:sp>
        <p:nvSpPr>
          <p:cNvPr id="44" name="Rectangle 43">
            <a:extLst>
              <a:ext uri="{FF2B5EF4-FFF2-40B4-BE49-F238E27FC236}">
                <a16:creationId xmlns:a16="http://schemas.microsoft.com/office/drawing/2014/main" id="{59B1C1A8-0A47-42F9-B20E-E20F63D0FA8A}"/>
              </a:ext>
            </a:extLst>
          </p:cNvPr>
          <p:cNvSpPr>
            <a:spLocks noChangeArrowheads="1"/>
          </p:cNvSpPr>
          <p:nvPr/>
        </p:nvSpPr>
        <p:spPr bwMode="auto">
          <a:xfrm>
            <a:off x="2792674" y="2463331"/>
            <a:ext cx="1026000" cy="155576"/>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Käyttäjäpersoonat*</a:t>
            </a:r>
          </a:p>
        </p:txBody>
      </p:sp>
      <p:sp>
        <p:nvSpPr>
          <p:cNvPr id="45" name="Rectangle 44">
            <a:extLst>
              <a:ext uri="{FF2B5EF4-FFF2-40B4-BE49-F238E27FC236}">
                <a16:creationId xmlns:a16="http://schemas.microsoft.com/office/drawing/2014/main" id="{C76B5FF3-E0AA-44B2-9D19-A84CDE8FDE9C}"/>
              </a:ext>
            </a:extLst>
          </p:cNvPr>
          <p:cNvSpPr>
            <a:spLocks noChangeArrowheads="1"/>
          </p:cNvSpPr>
          <p:nvPr/>
        </p:nvSpPr>
        <p:spPr bwMode="auto">
          <a:xfrm>
            <a:off x="3896682" y="4261879"/>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Toimipisteet</a:t>
            </a:r>
          </a:p>
        </p:txBody>
      </p:sp>
      <p:sp>
        <p:nvSpPr>
          <p:cNvPr id="46" name="Rectangle 45">
            <a:extLst>
              <a:ext uri="{FF2B5EF4-FFF2-40B4-BE49-F238E27FC236}">
                <a16:creationId xmlns:a16="http://schemas.microsoft.com/office/drawing/2014/main" id="{8FA9CD77-3F6C-4098-86F7-F8602C27162F}"/>
              </a:ext>
            </a:extLst>
          </p:cNvPr>
          <p:cNvSpPr>
            <a:spLocks noChangeArrowheads="1"/>
          </p:cNvSpPr>
          <p:nvPr/>
        </p:nvSpPr>
        <p:spPr bwMode="auto">
          <a:xfrm>
            <a:off x="3896682" y="4432214"/>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lnSpc>
                <a:spcPct val="90000"/>
              </a:lnSpc>
              <a:buClr>
                <a:srgbClr val="525252"/>
              </a:buClr>
              <a:defRPr/>
            </a:pPr>
            <a:r>
              <a:rPr lang="fi-FI" sz="900" kern="0">
                <a:solidFill>
                  <a:srgbClr val="D4D2D0">
                    <a:lumMod val="25000"/>
                  </a:srgbClr>
                </a:solidFill>
                <a:latin typeface="Arial Narrow" pitchFamily="34" charset="0"/>
              </a:rPr>
              <a:t>Tilat, pohjat</a:t>
            </a:r>
          </a:p>
        </p:txBody>
      </p:sp>
      <p:sp>
        <p:nvSpPr>
          <p:cNvPr id="47" name="Rectangle 46">
            <a:extLst>
              <a:ext uri="{FF2B5EF4-FFF2-40B4-BE49-F238E27FC236}">
                <a16:creationId xmlns:a16="http://schemas.microsoft.com/office/drawing/2014/main" id="{AD50085F-9D46-47A5-A8AE-E529922B5ADF}"/>
              </a:ext>
            </a:extLst>
          </p:cNvPr>
          <p:cNvSpPr>
            <a:spLocks noChangeArrowheads="1"/>
          </p:cNvSpPr>
          <p:nvPr/>
        </p:nvSpPr>
        <p:spPr bwMode="auto">
          <a:xfrm>
            <a:off x="2806514" y="3224606"/>
            <a:ext cx="1026000" cy="140103"/>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Palvelupolku/polut***</a:t>
            </a:r>
          </a:p>
        </p:txBody>
      </p:sp>
      <p:sp>
        <p:nvSpPr>
          <p:cNvPr id="48" name="Rectangle 47">
            <a:extLst>
              <a:ext uri="{FF2B5EF4-FFF2-40B4-BE49-F238E27FC236}">
                <a16:creationId xmlns:a16="http://schemas.microsoft.com/office/drawing/2014/main" id="{8F36E461-1003-48F3-85A4-226A1587B8E3}"/>
              </a:ext>
            </a:extLst>
          </p:cNvPr>
          <p:cNvSpPr>
            <a:spLocks noChangeArrowheads="1"/>
          </p:cNvSpPr>
          <p:nvPr/>
        </p:nvSpPr>
        <p:spPr bwMode="auto">
          <a:xfrm>
            <a:off x="2801432" y="3055336"/>
            <a:ext cx="1026000"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Arvolupaukset</a:t>
            </a:r>
          </a:p>
        </p:txBody>
      </p:sp>
      <p:sp>
        <p:nvSpPr>
          <p:cNvPr id="49" name="Rectangle 48">
            <a:extLst>
              <a:ext uri="{FF2B5EF4-FFF2-40B4-BE49-F238E27FC236}">
                <a16:creationId xmlns:a16="http://schemas.microsoft.com/office/drawing/2014/main" id="{2428D89D-8876-450E-80CD-3BE44BE41102}"/>
              </a:ext>
            </a:extLst>
          </p:cNvPr>
          <p:cNvSpPr>
            <a:spLocks noChangeArrowheads="1"/>
          </p:cNvSpPr>
          <p:nvPr/>
        </p:nvSpPr>
        <p:spPr bwMode="auto">
          <a:xfrm>
            <a:off x="2801432" y="3787360"/>
            <a:ext cx="1026000" cy="140103"/>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Muotoilumallit</a:t>
            </a:r>
          </a:p>
        </p:txBody>
      </p:sp>
      <p:sp>
        <p:nvSpPr>
          <p:cNvPr id="50" name="Rectangle 49">
            <a:extLst>
              <a:ext uri="{FF2B5EF4-FFF2-40B4-BE49-F238E27FC236}">
                <a16:creationId xmlns:a16="http://schemas.microsoft.com/office/drawing/2014/main" id="{FE1C387E-5430-4BC6-8B8C-7CDA9400165A}"/>
              </a:ext>
            </a:extLst>
          </p:cNvPr>
          <p:cNvSpPr>
            <a:spLocks noChangeArrowheads="1"/>
          </p:cNvSpPr>
          <p:nvPr/>
        </p:nvSpPr>
        <p:spPr bwMode="auto">
          <a:xfrm>
            <a:off x="3908079" y="2463332"/>
            <a:ext cx="1026319" cy="135000"/>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Roolit</a:t>
            </a:r>
          </a:p>
        </p:txBody>
      </p:sp>
      <p:sp>
        <p:nvSpPr>
          <p:cNvPr id="51" name="Rectangle 12">
            <a:extLst>
              <a:ext uri="{FF2B5EF4-FFF2-40B4-BE49-F238E27FC236}">
                <a16:creationId xmlns:a16="http://schemas.microsoft.com/office/drawing/2014/main" id="{A2816124-4E6E-4D2B-943A-919FC2C68407}"/>
              </a:ext>
            </a:extLst>
          </p:cNvPr>
          <p:cNvSpPr>
            <a:spLocks noChangeArrowheads="1"/>
          </p:cNvSpPr>
          <p:nvPr/>
        </p:nvSpPr>
        <p:spPr bwMode="auto">
          <a:xfrm>
            <a:off x="2806514" y="1092176"/>
            <a:ext cx="5330897" cy="134541"/>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Strategia</a:t>
            </a:r>
          </a:p>
        </p:txBody>
      </p:sp>
      <p:sp>
        <p:nvSpPr>
          <p:cNvPr id="52" name="Rectangle 51">
            <a:extLst>
              <a:ext uri="{FF2B5EF4-FFF2-40B4-BE49-F238E27FC236}">
                <a16:creationId xmlns:a16="http://schemas.microsoft.com/office/drawing/2014/main" id="{C3695FCC-3C60-48B5-A2D3-8050205625D0}"/>
              </a:ext>
            </a:extLst>
          </p:cNvPr>
          <p:cNvSpPr>
            <a:spLocks noChangeArrowheads="1"/>
          </p:cNvSpPr>
          <p:nvPr/>
        </p:nvSpPr>
        <p:spPr bwMode="auto">
          <a:xfrm>
            <a:off x="4979607" y="2137225"/>
            <a:ext cx="1026319" cy="147042"/>
          </a:xfrm>
          <a:prstGeom prst="rect">
            <a:avLst/>
          </a:prstGeom>
          <a:solidFill>
            <a:srgbClr val="FFC000"/>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Päätietoryhmät</a:t>
            </a:r>
          </a:p>
        </p:txBody>
      </p:sp>
      <p:sp>
        <p:nvSpPr>
          <p:cNvPr id="53" name="Rectangle 52">
            <a:extLst>
              <a:ext uri="{FF2B5EF4-FFF2-40B4-BE49-F238E27FC236}">
                <a16:creationId xmlns:a16="http://schemas.microsoft.com/office/drawing/2014/main" id="{A9DCC38C-922D-4E4C-9A12-20E0CCCAB779}"/>
              </a:ext>
            </a:extLst>
          </p:cNvPr>
          <p:cNvSpPr>
            <a:spLocks noChangeArrowheads="1"/>
          </p:cNvSpPr>
          <p:nvPr/>
        </p:nvSpPr>
        <p:spPr bwMode="auto">
          <a:xfrm>
            <a:off x="4636954" y="1275442"/>
            <a:ext cx="1667120" cy="137222"/>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Muotoiluperiaatteet</a:t>
            </a:r>
          </a:p>
        </p:txBody>
      </p:sp>
      <p:sp>
        <p:nvSpPr>
          <p:cNvPr id="54" name="Rectangle 53">
            <a:extLst>
              <a:ext uri="{FF2B5EF4-FFF2-40B4-BE49-F238E27FC236}">
                <a16:creationId xmlns:a16="http://schemas.microsoft.com/office/drawing/2014/main" id="{A85DC625-33BB-4E7C-BB05-2DBED0DEBD05}"/>
              </a:ext>
            </a:extLst>
          </p:cNvPr>
          <p:cNvSpPr/>
          <p:nvPr/>
        </p:nvSpPr>
        <p:spPr>
          <a:xfrm>
            <a:off x="117694" y="1262944"/>
            <a:ext cx="1334882" cy="104279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i="1" dirty="0">
                <a:solidFill>
                  <a:schemeClr val="tx1"/>
                </a:solidFill>
              </a:rPr>
              <a:t>Tässä dokumentissa on kuvattu keltaisella merkityt arkkitehtuurin osakuvaukset</a:t>
            </a:r>
          </a:p>
        </p:txBody>
      </p:sp>
      <p:sp>
        <p:nvSpPr>
          <p:cNvPr id="55" name="Rectangle 54">
            <a:extLst>
              <a:ext uri="{FF2B5EF4-FFF2-40B4-BE49-F238E27FC236}">
                <a16:creationId xmlns:a16="http://schemas.microsoft.com/office/drawing/2014/main" id="{DA048809-26B4-4100-A90F-FD2027E62FFB}"/>
              </a:ext>
            </a:extLst>
          </p:cNvPr>
          <p:cNvSpPr>
            <a:spLocks noChangeArrowheads="1"/>
          </p:cNvSpPr>
          <p:nvPr/>
        </p:nvSpPr>
        <p:spPr bwMode="auto">
          <a:xfrm>
            <a:off x="3900255" y="3399235"/>
            <a:ext cx="1026319" cy="134540"/>
          </a:xfrm>
          <a:prstGeom prst="rect">
            <a:avLst/>
          </a:prstGeom>
          <a:solidFill>
            <a:schemeClr val="bg1">
              <a:lumMod val="75000"/>
            </a:schemeClr>
          </a:solidFill>
          <a:ln w="12700" cap="flat" cmpd="sng" algn="ctr">
            <a:solidFill>
              <a:srgbClr val="414141">
                <a:lumMod val="60000"/>
                <a:lumOff val="40000"/>
              </a:srgbClr>
            </a:solidFill>
            <a:prstDash val="solid"/>
            <a:headEnd/>
            <a:tailEnd/>
          </a:ln>
          <a:effectLst>
            <a:outerShdw blurRad="50800" dist="25400" dir="2700000" algn="tl" rotWithShape="0">
              <a:schemeClr val="bg1">
                <a:lumMod val="50000"/>
                <a:alpha val="40000"/>
              </a:schemeClr>
            </a:outerShdw>
          </a:effectLst>
        </p:spPr>
        <p:txBody>
          <a:bodyPr lIns="27000" tIns="0" rIns="27000" bIns="0" anchor="ctr"/>
          <a:lstStyle/>
          <a:p>
            <a:pPr algn="ctr" eaLnBrk="0" hangingPunct="0">
              <a:buClr>
                <a:srgbClr val="525252"/>
              </a:buClr>
            </a:pPr>
            <a:r>
              <a:rPr lang="fi-FI" sz="900" kern="0">
                <a:solidFill>
                  <a:srgbClr val="D4D2D0">
                    <a:lumMod val="25000"/>
                  </a:srgbClr>
                </a:solidFill>
                <a:latin typeface="Arial Narrow" pitchFamily="34" charset="0"/>
              </a:rPr>
              <a:t>Käyttötapaukset*</a:t>
            </a:r>
          </a:p>
        </p:txBody>
      </p:sp>
    </p:spTree>
    <p:extLst>
      <p:ext uri="{BB962C8B-B14F-4D97-AF65-F5344CB8AC3E}">
        <p14:creationId xmlns:p14="http://schemas.microsoft.com/office/powerpoint/2010/main" val="125601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556D545-F4F3-414D-B5D0-DC0D6D94A3CC}"/>
              </a:ext>
            </a:extLst>
          </p:cNvPr>
          <p:cNvSpPr>
            <a:spLocks noGrp="1"/>
          </p:cNvSpPr>
          <p:nvPr>
            <p:ph type="title"/>
          </p:nvPr>
        </p:nvSpPr>
        <p:spPr/>
        <p:txBody>
          <a:bodyPr/>
          <a:lstStyle/>
          <a:p>
            <a:r>
              <a:rPr lang="fi-FI" dirty="0"/>
              <a:t>Arkkitehtuuriympäristö nykytilassa</a:t>
            </a:r>
          </a:p>
        </p:txBody>
      </p:sp>
      <p:sp>
        <p:nvSpPr>
          <p:cNvPr id="4" name="Slide Number Placeholder 3">
            <a:extLst>
              <a:ext uri="{FF2B5EF4-FFF2-40B4-BE49-F238E27FC236}">
                <a16:creationId xmlns:a16="http://schemas.microsoft.com/office/drawing/2014/main" id="{996D0868-7533-479E-96D9-BE0740512DD2}"/>
              </a:ext>
            </a:extLst>
          </p:cNvPr>
          <p:cNvSpPr>
            <a:spLocks noGrp="1"/>
          </p:cNvSpPr>
          <p:nvPr>
            <p:ph type="sldNum" sz="quarter" idx="12"/>
          </p:nvPr>
        </p:nvSpPr>
        <p:spPr/>
        <p:txBody>
          <a:bodyPr/>
          <a:lstStyle/>
          <a:p>
            <a:fld id="{6CAB7FB2-350C-4D14-9041-2392A9F69A4F}" type="slidenum">
              <a:rPr lang="en-GB" smtClean="0"/>
              <a:t>7</a:t>
            </a:fld>
            <a:endParaRPr lang="en-GB"/>
          </a:p>
        </p:txBody>
      </p:sp>
    </p:spTree>
    <p:extLst>
      <p:ext uri="{BB962C8B-B14F-4D97-AF65-F5344CB8AC3E}">
        <p14:creationId xmlns:p14="http://schemas.microsoft.com/office/powerpoint/2010/main" val="1715001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F147F9B-A3DE-44F9-BF82-1C5D069626F7}"/>
              </a:ext>
            </a:extLst>
          </p:cNvPr>
          <p:cNvSpPr>
            <a:spLocks noGrp="1"/>
          </p:cNvSpPr>
          <p:nvPr>
            <p:ph idx="1"/>
          </p:nvPr>
        </p:nvSpPr>
        <p:spPr/>
        <p:txBody>
          <a:bodyPr/>
          <a:lstStyle/>
          <a:p>
            <a:r>
              <a:rPr lang="fi-FI" dirty="0"/>
              <a:t>&lt;Tähän yleiskuva nykytilasta – sekä visuaalinen että sanallinen kuvaus. Voitte halutessanne hyödyntää tässä arkkitehtuuritiivistelmässä esiteltyjä esimerkkipohjia ja muokata niitä niin visuaalisesti kuin tiedoiltaan omaan toimintaanne sopiviksi.&gt;</a:t>
            </a:r>
          </a:p>
          <a:p>
            <a:endParaRPr lang="fi-FI" dirty="0"/>
          </a:p>
        </p:txBody>
      </p:sp>
      <p:sp>
        <p:nvSpPr>
          <p:cNvPr id="3" name="Slide Number Placeholder 2">
            <a:extLst>
              <a:ext uri="{FF2B5EF4-FFF2-40B4-BE49-F238E27FC236}">
                <a16:creationId xmlns:a16="http://schemas.microsoft.com/office/drawing/2014/main" id="{E86DBD98-7385-4DEB-899D-FAE9394B06D9}"/>
              </a:ext>
            </a:extLst>
          </p:cNvPr>
          <p:cNvSpPr>
            <a:spLocks noGrp="1"/>
          </p:cNvSpPr>
          <p:nvPr>
            <p:ph type="sldNum" sz="quarter" idx="12"/>
          </p:nvPr>
        </p:nvSpPr>
        <p:spPr/>
        <p:txBody>
          <a:bodyPr/>
          <a:lstStyle/>
          <a:p>
            <a:fld id="{DDE9422E-AB18-498F-A7FF-179425C9812D}" type="slidenum">
              <a:rPr lang="fi-FI" smtClean="0"/>
              <a:t>8</a:t>
            </a:fld>
            <a:endParaRPr lang="fi-FI"/>
          </a:p>
        </p:txBody>
      </p:sp>
      <p:sp>
        <p:nvSpPr>
          <p:cNvPr id="4" name="Title 3">
            <a:extLst>
              <a:ext uri="{FF2B5EF4-FFF2-40B4-BE49-F238E27FC236}">
                <a16:creationId xmlns:a16="http://schemas.microsoft.com/office/drawing/2014/main" id="{2855AFF2-3EFD-44B2-A375-F7CEE7E6E108}"/>
              </a:ext>
            </a:extLst>
          </p:cNvPr>
          <p:cNvSpPr>
            <a:spLocks noGrp="1"/>
          </p:cNvSpPr>
          <p:nvPr>
            <p:ph type="title"/>
          </p:nvPr>
        </p:nvSpPr>
        <p:spPr>
          <a:xfrm>
            <a:off x="143583" y="120655"/>
            <a:ext cx="8849277" cy="675000"/>
          </a:xfrm>
        </p:spPr>
        <p:txBody>
          <a:bodyPr>
            <a:normAutofit/>
          </a:bodyPr>
          <a:lstStyle/>
          <a:p>
            <a:pPr algn="ctr"/>
            <a:r>
              <a:rPr lang="fi-FI" sz="2000" dirty="0">
                <a:solidFill>
                  <a:schemeClr val="accent2">
                    <a:lumMod val="50000"/>
                  </a:schemeClr>
                </a:solidFill>
              </a:rPr>
              <a:t>Nykytilan yleiskuva</a:t>
            </a:r>
          </a:p>
        </p:txBody>
      </p:sp>
    </p:spTree>
    <p:extLst>
      <p:ext uri="{BB962C8B-B14F-4D97-AF65-F5344CB8AC3E}">
        <p14:creationId xmlns:p14="http://schemas.microsoft.com/office/powerpoint/2010/main" val="1370501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556D545-F4F3-414D-B5D0-DC0D6D94A3CC}"/>
              </a:ext>
            </a:extLst>
          </p:cNvPr>
          <p:cNvSpPr>
            <a:spLocks noGrp="1"/>
          </p:cNvSpPr>
          <p:nvPr>
            <p:ph type="title"/>
          </p:nvPr>
        </p:nvSpPr>
        <p:spPr/>
        <p:txBody>
          <a:bodyPr/>
          <a:lstStyle/>
          <a:p>
            <a:r>
              <a:rPr lang="fi-FI"/>
              <a:t>Tavoitearkkitehtuurin yleiskuvaukset</a:t>
            </a:r>
          </a:p>
        </p:txBody>
      </p:sp>
      <p:sp>
        <p:nvSpPr>
          <p:cNvPr id="4" name="Slide Number Placeholder 3">
            <a:extLst>
              <a:ext uri="{FF2B5EF4-FFF2-40B4-BE49-F238E27FC236}">
                <a16:creationId xmlns:a16="http://schemas.microsoft.com/office/drawing/2014/main" id="{996D0868-7533-479E-96D9-BE0740512DD2}"/>
              </a:ext>
            </a:extLst>
          </p:cNvPr>
          <p:cNvSpPr>
            <a:spLocks noGrp="1"/>
          </p:cNvSpPr>
          <p:nvPr>
            <p:ph type="sldNum" sz="quarter" idx="12"/>
          </p:nvPr>
        </p:nvSpPr>
        <p:spPr/>
        <p:txBody>
          <a:bodyPr/>
          <a:lstStyle/>
          <a:p>
            <a:fld id="{6CAB7FB2-350C-4D14-9041-2392A9F69A4F}" type="slidenum">
              <a:rPr lang="en-GB" smtClean="0"/>
              <a:t>9</a:t>
            </a:fld>
            <a:endParaRPr lang="en-GB"/>
          </a:p>
        </p:txBody>
      </p:sp>
    </p:spTree>
    <p:extLst>
      <p:ext uri="{BB962C8B-B14F-4D97-AF65-F5344CB8AC3E}">
        <p14:creationId xmlns:p14="http://schemas.microsoft.com/office/powerpoint/2010/main" val="4257989519"/>
      </p:ext>
    </p:extLst>
  </p:cSld>
  <p:clrMapOvr>
    <a:masterClrMapping/>
  </p:clrMapOvr>
</p:sld>
</file>

<file path=ppt/theme/theme1.xml><?xml version="1.0" encoding="utf-8"?>
<a:theme xmlns:a="http://schemas.openxmlformats.org/drawingml/2006/main" name="Espoon kaupunki EN">
  <a:themeElements>
    <a:clrScheme name="Espoon kaupunki">
      <a:dk1>
        <a:srgbClr val="000000"/>
      </a:dk1>
      <a:lt1>
        <a:sysClr val="window" lastClr="FFFFFF"/>
      </a:lt1>
      <a:dk2>
        <a:srgbClr val="0050BB"/>
      </a:dk2>
      <a:lt2>
        <a:srgbClr val="EEECE1"/>
      </a:lt2>
      <a:accent1>
        <a:srgbClr val="249FFF"/>
      </a:accent1>
      <a:accent2>
        <a:srgbClr val="0050BB"/>
      </a:accent2>
      <a:accent3>
        <a:srgbClr val="FF7300"/>
      </a:accent3>
      <a:accent4>
        <a:srgbClr val="C6DB00"/>
      </a:accent4>
      <a:accent5>
        <a:srgbClr val="DB0C41"/>
      </a:accent5>
      <a:accent6>
        <a:srgbClr val="FFCE00"/>
      </a:accent6>
      <a:hlink>
        <a:srgbClr val="0050BB"/>
      </a:hlink>
      <a:folHlink>
        <a:srgbClr val="800080"/>
      </a:folHlink>
    </a:clrScheme>
    <a:fontScheme name="Espoon kaupunk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solidFill>
            <a:schemeClr val="tx2"/>
          </a:solid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gn="l">
          <a:defRPr sz="2000" dirty="0" err="1" smtClean="0">
            <a:solidFill>
              <a:schemeClr val="tx1"/>
            </a:solidFill>
          </a:defRPr>
        </a:defPPr>
      </a:lstStyle>
    </a:txDef>
  </a:objectDefaults>
  <a:extraClrSchemeLst/>
  <a:extLst>
    <a:ext uri="{05A4C25C-085E-4340-85A3-A5531E510DB2}">
      <thm15:themeFamily xmlns:thm15="http://schemas.microsoft.com/office/thememl/2012/main" name="Espoo esittelydiat englanniksi 16_9  -  Vain luku" id="{3DE94F61-9A36-469E-8FAC-0FAEFC0D5894}" vid="{6C8C835C-2BBF-4726-8959-E8FBD0919EE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2270</Words>
  <Application>Microsoft Office PowerPoint</Application>
  <PresentationFormat>Näytössä katseltava esitys (16:9)</PresentationFormat>
  <Paragraphs>722</Paragraphs>
  <Slides>33</Slides>
  <Notes>3</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33</vt:i4>
      </vt:variant>
    </vt:vector>
  </HeadingPairs>
  <TitlesOfParts>
    <vt:vector size="40" baseType="lpstr">
      <vt:lpstr>Arial</vt:lpstr>
      <vt:lpstr>Arial Narrow</vt:lpstr>
      <vt:lpstr>Calibri</vt:lpstr>
      <vt:lpstr>Calibri Light</vt:lpstr>
      <vt:lpstr>Segoe UI</vt:lpstr>
      <vt:lpstr>Tahoma</vt:lpstr>
      <vt:lpstr>Espoon kaupunki EN</vt:lpstr>
      <vt:lpstr>Liite 1.1, Arkkitehtuuritiivistelmä</vt:lpstr>
      <vt:lpstr>Sisältö</vt:lpstr>
      <vt:lpstr>Arkkitehtuuritiivistelmän tarkoitus</vt:lpstr>
      <vt:lpstr>Arkkitehtuuritiivistelmän tarkoitus</vt:lpstr>
      <vt:lpstr>Kuvatut kokonaisarkkitehtuurin osakuvaukset</vt:lpstr>
      <vt:lpstr>Kuvatut arkkitehtuurikuvaukset</vt:lpstr>
      <vt:lpstr>Arkkitehtuuriympäristö nykytilassa</vt:lpstr>
      <vt:lpstr>Nykytilan yleiskuva</vt:lpstr>
      <vt:lpstr>Tavoitearkkitehtuurin yleiskuvaukset</vt:lpstr>
      <vt:lpstr>Hankittavan järjestelmän rajaukset</vt:lpstr>
      <vt:lpstr>Esimerkki: Rajaukset (taloushallintojärjestelmä)</vt:lpstr>
      <vt:lpstr>Pääprosessit - prosessikartta</vt:lpstr>
      <vt:lpstr>Esimerkki: Kuntatietojärjestelmän prosessikartta tavoitetilassa</vt:lpstr>
      <vt:lpstr>Esimerkki: HR-prosessikartta</vt:lpstr>
      <vt:lpstr>Keskeiset käyttäjäroolit</vt:lpstr>
      <vt:lpstr>Esimerkki: hankintajärjestelmän roolikartta</vt:lpstr>
      <vt:lpstr>Järjestelmässä käsiteltävät päätietoryhmät / tietovarannot</vt:lpstr>
      <vt:lpstr>Esimerkki: Hankintatoimen päätietoryhmät / tietovarannot</vt:lpstr>
      <vt:lpstr>Esimerkki: Tavoitetilan loogiset tietovarannot</vt:lpstr>
      <vt:lpstr>Järjestelmän toiminnallisuuskartta (= tietojärjestelmäpalvelukartta) </vt:lpstr>
      <vt:lpstr>Esimerkki: Varhaiskasvatusjärjestelmän toiminnallisuuskartta</vt:lpstr>
      <vt:lpstr>Esimerkki: Kuntatietojärjestelmän toiminnallisuuskartta</vt:lpstr>
      <vt:lpstr>Esimerkki: Sote-digialustan toiminnallisuuskartta</vt:lpstr>
      <vt:lpstr>Esimerkki: tietojärjestelmäpalvelukartta + riippuvuudet</vt:lpstr>
      <vt:lpstr>Esimerkki: tietojärjestelmäpalvelukartta + riippuvuudet</vt:lpstr>
      <vt:lpstr>Integraatiot ja tietovirrat</vt:lpstr>
      <vt:lpstr>Tietovirtakartta</vt:lpstr>
      <vt:lpstr>Esimerkki: Integraatiotaulukko</vt:lpstr>
      <vt:lpstr>Esimerkki: Tietovirtakuvaus</vt:lpstr>
      <vt:lpstr>Esimerkki: Hankittavan järjestelmän integraatiot - lista</vt:lpstr>
      <vt:lpstr>Esimerkki: Integraatioiden ja liittymien sisältö</vt:lpstr>
      <vt:lpstr>Toimittajalta toimituksessa edellytettävät tarkemmat arkkitehtuurikuvaukset</vt:lpstr>
      <vt:lpstr>Toimittajan tulee osana järjestelmän toimitusta tuottaa Asiakkaalle seuraavat arkkitehtuurikuvaukset toimittamastaan järjestelmästä</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2023-07-17T07:43:31Z</dcterms:created>
  <dcterms:modified xsi:type="dcterms:W3CDTF">2023-07-17T08:00:12Z</dcterms:modified>
</cp:coreProperties>
</file>