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63" r:id="rId7"/>
    <p:sldId id="264" r:id="rId8"/>
    <p:sldId id="265" r:id="rId9"/>
    <p:sldId id="257" r:id="rId10"/>
    <p:sldId id="260" r:id="rId11"/>
    <p:sldId id="266" r:id="rId12"/>
    <p:sldId id="268" r:id="rId13"/>
    <p:sldId id="269" r:id="rId14"/>
    <p:sldId id="267" r:id="rId15"/>
    <p:sldId id="25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nikorpi Saska" userId="5781e2e6-5a9a-46a3-836a-6d804b4959a8" providerId="ADAL" clId="{F8ABA2CB-FC3F-4FF1-B908-FEF651F033A3}"/>
    <pc:docChg chg="custSel addSld modSld">
      <pc:chgData name="Sarnikorpi Saska" userId="5781e2e6-5a9a-46a3-836a-6d804b4959a8" providerId="ADAL" clId="{F8ABA2CB-FC3F-4FF1-B908-FEF651F033A3}" dt="2022-05-24T07:03:59.332" v="13" actId="14100"/>
      <pc:docMkLst>
        <pc:docMk/>
      </pc:docMkLst>
      <pc:sldChg chg="modSp new mod">
        <pc:chgData name="Sarnikorpi Saska" userId="5781e2e6-5a9a-46a3-836a-6d804b4959a8" providerId="ADAL" clId="{F8ABA2CB-FC3F-4FF1-B908-FEF651F033A3}" dt="2022-05-24T07:02:17.129" v="9" actId="14100"/>
        <pc:sldMkLst>
          <pc:docMk/>
          <pc:sldMk cId="657936040" sldId="268"/>
        </pc:sldMkLst>
        <pc:spChg chg="mod">
          <ac:chgData name="Sarnikorpi Saska" userId="5781e2e6-5a9a-46a3-836a-6d804b4959a8" providerId="ADAL" clId="{F8ABA2CB-FC3F-4FF1-B908-FEF651F033A3}" dt="2022-05-24T07:01:36.126" v="1"/>
          <ac:spMkLst>
            <pc:docMk/>
            <pc:sldMk cId="657936040" sldId="268"/>
            <ac:spMk id="2" creationId="{A50F7A13-5F60-C9AB-8D4B-FA48B0265F94}"/>
          </ac:spMkLst>
        </pc:spChg>
        <pc:spChg chg="mod">
          <ac:chgData name="Sarnikorpi Saska" userId="5781e2e6-5a9a-46a3-836a-6d804b4959a8" providerId="ADAL" clId="{F8ABA2CB-FC3F-4FF1-B908-FEF651F033A3}" dt="2022-05-24T07:02:17.129" v="9" actId="14100"/>
          <ac:spMkLst>
            <pc:docMk/>
            <pc:sldMk cId="657936040" sldId="268"/>
            <ac:spMk id="3" creationId="{0C15AF94-4C03-9D01-1FD4-6E283842BAD0}"/>
          </ac:spMkLst>
        </pc:spChg>
      </pc:sldChg>
      <pc:sldChg chg="modSp new mod">
        <pc:chgData name="Sarnikorpi Saska" userId="5781e2e6-5a9a-46a3-836a-6d804b4959a8" providerId="ADAL" clId="{F8ABA2CB-FC3F-4FF1-B908-FEF651F033A3}" dt="2022-05-24T07:03:59.332" v="13" actId="14100"/>
        <pc:sldMkLst>
          <pc:docMk/>
          <pc:sldMk cId="2144311410" sldId="269"/>
        </pc:sldMkLst>
        <pc:spChg chg="mod">
          <ac:chgData name="Sarnikorpi Saska" userId="5781e2e6-5a9a-46a3-836a-6d804b4959a8" providerId="ADAL" clId="{F8ABA2CB-FC3F-4FF1-B908-FEF651F033A3}" dt="2022-05-24T07:02:56.271" v="11"/>
          <ac:spMkLst>
            <pc:docMk/>
            <pc:sldMk cId="2144311410" sldId="269"/>
            <ac:spMk id="2" creationId="{5C4F0EC0-6A27-B8BF-45EE-D1D487D25814}"/>
          </ac:spMkLst>
        </pc:spChg>
        <pc:spChg chg="mod">
          <ac:chgData name="Sarnikorpi Saska" userId="5781e2e6-5a9a-46a3-836a-6d804b4959a8" providerId="ADAL" clId="{F8ABA2CB-FC3F-4FF1-B908-FEF651F033A3}" dt="2022-05-24T07:03:59.332" v="13" actId="14100"/>
          <ac:spMkLst>
            <pc:docMk/>
            <pc:sldMk cId="2144311410" sldId="269"/>
            <ac:spMk id="3" creationId="{C94EFC3F-42D1-A174-5AE9-A39369E1F9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i-FI"/>
              <a:t>Muokkaa ots. perustyyl. napsautt.</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a:xfrm>
            <a:off x="2416500" y="329307"/>
            <a:ext cx="4973915" cy="309201"/>
          </a:xfrm>
        </p:spPr>
        <p:txBody>
          <a:bodyPr/>
          <a:lstStyle/>
          <a:p>
            <a:endParaRPr lang="fi-FI"/>
          </a:p>
        </p:txBody>
      </p:sp>
      <p:sp>
        <p:nvSpPr>
          <p:cNvPr id="6" name="Slide Number Placeholder 5"/>
          <p:cNvSpPr>
            <a:spLocks noGrp="1"/>
          </p:cNvSpPr>
          <p:nvPr>
            <p:ph type="sldNum" sz="quarter" idx="12"/>
          </p:nvPr>
        </p:nvSpPr>
        <p:spPr>
          <a:xfrm>
            <a:off x="1437664" y="798973"/>
            <a:ext cx="811019" cy="503578"/>
          </a:xfrm>
        </p:spPr>
        <p:txBody>
          <a:bodyPr/>
          <a:lstStyle/>
          <a:p>
            <a:fld id="{E869C9C1-53A6-44F2-BFF7-BD4B5C5480F1}" type="slidenum">
              <a:rPr lang="fi-FI" smtClean="0"/>
              <a:t>‹#›</a:t>
            </a:fld>
            <a:endParaRPr lang="fi-FI"/>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905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099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i-FI"/>
              <a:t>Muokkaa ots. perustyyl. napsautt.</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482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463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i-FI"/>
              <a:t>Muokkaa ots. perustyyl. napsautt.</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0007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i-FI"/>
              <a:t>Muokkaa ots. perustyyl. napsautt.</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507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i-FI"/>
              <a:t>Muokkaa ots. perustyyl. napsautt.</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447191" y="2824269"/>
            <a:ext cx="4645152" cy="264445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412362" y="2821491"/>
            <a:ext cx="4645152" cy="263737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08D80123-56A7-4938-9FB9-62046057A64D}" type="datetimeFigureOut">
              <a:rPr lang="fi-FI" smtClean="0"/>
              <a:t>24.5.2022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869C9C1-53A6-44F2-BFF7-BD4B5C5480F1}" type="slidenum">
              <a:rPr lang="fi-FI" smtClean="0"/>
              <a:t>‹#›</a:t>
            </a:fld>
            <a:endParaRPr lang="fi-FI"/>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4864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08D80123-56A7-4938-9FB9-62046057A64D}" type="datetimeFigureOut">
              <a:rPr lang="fi-FI" smtClean="0"/>
              <a:t>24.5.2022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869C9C1-53A6-44F2-BFF7-BD4B5C5480F1}" type="slidenum">
              <a:rPr lang="fi-FI" smtClean="0"/>
              <a:t>‹#›</a:t>
            </a:fld>
            <a:endParaRPr lang="fi-FI"/>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3808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80123-56A7-4938-9FB9-62046057A64D}" type="datetimeFigureOut">
              <a:rPr lang="fi-FI" smtClean="0"/>
              <a:t>24.5.2022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869C9C1-53A6-44F2-BFF7-BD4B5C5480F1}" type="slidenum">
              <a:rPr lang="fi-FI" smtClean="0"/>
              <a:t>‹#›</a:t>
            </a:fld>
            <a:endParaRPr lang="fi-FI"/>
          </a:p>
        </p:txBody>
      </p:sp>
    </p:spTree>
    <p:extLst>
      <p:ext uri="{BB962C8B-B14F-4D97-AF65-F5344CB8AC3E}">
        <p14:creationId xmlns:p14="http://schemas.microsoft.com/office/powerpoint/2010/main" val="2482074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i-FI"/>
              <a:t>Muokkaa ots. perustyyl. napsautt.</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282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a:xfrm>
            <a:off x="1447382" y="318640"/>
            <a:ext cx="5541004" cy="320931"/>
          </a:xfrm>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912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8D80123-56A7-4938-9FB9-62046057A64D}" type="datetimeFigureOut">
              <a:rPr lang="fi-FI" smtClean="0"/>
              <a:t>24.5.2022</a:t>
            </a:fld>
            <a:endParaRPr lang="fi-FI"/>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869C9C1-53A6-44F2-BFF7-BD4B5C5480F1}" type="slidenum">
              <a:rPr lang="fi-FI" smtClean="0"/>
              <a:t>‹#›</a:t>
            </a:fld>
            <a:endParaRPr lang="fi-FI"/>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0670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normaali.f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drogl&#228;nken.fi/" TargetMode="External"/><Relationship Id="rId2" Type="http://schemas.openxmlformats.org/officeDocument/2006/relationships/hyperlink" Target="http://www.p&#228;ihdelinkki.f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9CBD07-2B84-073B-9438-83E462E44974}"/>
              </a:ext>
            </a:extLst>
          </p:cNvPr>
          <p:cNvSpPr>
            <a:spLocks noGrp="1"/>
          </p:cNvSpPr>
          <p:nvPr>
            <p:ph type="ctrTitle"/>
          </p:nvPr>
        </p:nvSpPr>
        <p:spPr/>
        <p:txBody>
          <a:bodyPr>
            <a:normAutofit fontScale="90000"/>
          </a:bodyPr>
          <a:lstStyle/>
          <a:p>
            <a:pPr algn="ctr"/>
            <a:r>
              <a:rPr lang="fi-FI" dirty="0"/>
              <a:t>Keskustele</a:t>
            </a:r>
            <a:br>
              <a:rPr lang="fi-FI" dirty="0"/>
            </a:br>
            <a:r>
              <a:rPr lang="fi-FI" dirty="0"/>
              <a:t>&amp;</a:t>
            </a:r>
            <a:br>
              <a:rPr lang="fi-FI" dirty="0"/>
            </a:br>
            <a:r>
              <a:rPr lang="fi-FI" dirty="0"/>
              <a:t>kuuntele</a:t>
            </a:r>
          </a:p>
        </p:txBody>
      </p:sp>
      <p:sp>
        <p:nvSpPr>
          <p:cNvPr id="3" name="Alaotsikko 2">
            <a:extLst>
              <a:ext uri="{FF2B5EF4-FFF2-40B4-BE49-F238E27FC236}">
                <a16:creationId xmlns:a16="http://schemas.microsoft.com/office/drawing/2014/main" id="{8D6446B1-093D-C7BF-B9B5-0DB26C3A5101}"/>
              </a:ext>
            </a:extLst>
          </p:cNvPr>
          <p:cNvSpPr>
            <a:spLocks noGrp="1"/>
          </p:cNvSpPr>
          <p:nvPr>
            <p:ph type="subTitle" idx="1"/>
          </p:nvPr>
        </p:nvSpPr>
        <p:spPr/>
        <p:txBody>
          <a:bodyPr/>
          <a:lstStyle/>
          <a:p>
            <a:pPr algn="ctr"/>
            <a:r>
              <a:rPr lang="fi-FI" dirty="0"/>
              <a:t>Nuoret, päihteet ja mielenterveys</a:t>
            </a:r>
          </a:p>
          <a:p>
            <a:pPr algn="ctr"/>
            <a:r>
              <a:rPr lang="fi-FI" dirty="0"/>
              <a:t>Nuorisopalveluiden näkökulma</a:t>
            </a:r>
          </a:p>
        </p:txBody>
      </p:sp>
    </p:spTree>
    <p:extLst>
      <p:ext uri="{BB962C8B-B14F-4D97-AF65-F5344CB8AC3E}">
        <p14:creationId xmlns:p14="http://schemas.microsoft.com/office/powerpoint/2010/main" val="1762895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4F0EC0-6A27-B8BF-45EE-D1D487D25814}"/>
              </a:ext>
            </a:extLst>
          </p:cNvPr>
          <p:cNvSpPr>
            <a:spLocks noGrp="1"/>
          </p:cNvSpPr>
          <p:nvPr>
            <p:ph type="title"/>
          </p:nvPr>
        </p:nvSpPr>
        <p:spPr/>
        <p:txBody>
          <a:bodyPr/>
          <a:lstStyle/>
          <a:p>
            <a:r>
              <a:rPr lang="fi-FI" dirty="0"/>
              <a:t>Sipoon Etsivät</a:t>
            </a:r>
            <a:br>
              <a:rPr lang="fi-FI" dirty="0"/>
            </a:br>
            <a:r>
              <a:rPr lang="fi-FI" dirty="0"/>
              <a:t>Sibbo </a:t>
            </a:r>
            <a:r>
              <a:rPr lang="fi-FI" dirty="0" err="1"/>
              <a:t>uppsökande</a:t>
            </a:r>
            <a:endParaRPr lang="fi-FI" dirty="0"/>
          </a:p>
        </p:txBody>
      </p:sp>
      <p:sp>
        <p:nvSpPr>
          <p:cNvPr id="3" name="Sisällön paikkamerkki 2">
            <a:extLst>
              <a:ext uri="{FF2B5EF4-FFF2-40B4-BE49-F238E27FC236}">
                <a16:creationId xmlns:a16="http://schemas.microsoft.com/office/drawing/2014/main" id="{C94EFC3F-42D1-A174-5AE9-A39369E1F9DE}"/>
              </a:ext>
            </a:extLst>
          </p:cNvPr>
          <p:cNvSpPr>
            <a:spLocks noGrp="1"/>
          </p:cNvSpPr>
          <p:nvPr>
            <p:ph idx="1"/>
          </p:nvPr>
        </p:nvSpPr>
        <p:spPr>
          <a:xfrm>
            <a:off x="1451579" y="2015732"/>
            <a:ext cx="10073671" cy="3450613"/>
          </a:xfrm>
        </p:spPr>
        <p:txBody>
          <a:bodyPr/>
          <a:lstStyle/>
          <a:p>
            <a:r>
              <a:rPr lang="fi-FI" dirty="0"/>
              <a:t>Ira Oinonen, 0401914462, ira.oinonen@sipoo.fi</a:t>
            </a:r>
          </a:p>
          <a:p>
            <a:r>
              <a:rPr lang="fi-FI" dirty="0"/>
              <a:t>Bodil Weckström, 0401914463, bodil.weckstrom@sipoo.fi</a:t>
            </a:r>
          </a:p>
          <a:p>
            <a:endParaRPr lang="fi-FI" dirty="0"/>
          </a:p>
          <a:p>
            <a:r>
              <a:rPr lang="fi-FI" dirty="0"/>
              <a:t>https://yhteysetsivaan.fi/  kautta voit jättää yhteydenottopyynnön etsivälle nuorisotyöntekijälle.</a:t>
            </a:r>
          </a:p>
          <a:p>
            <a:endParaRPr lang="fi-FI" dirty="0"/>
          </a:p>
        </p:txBody>
      </p:sp>
    </p:spTree>
    <p:extLst>
      <p:ext uri="{BB962C8B-B14F-4D97-AF65-F5344CB8AC3E}">
        <p14:creationId xmlns:p14="http://schemas.microsoft.com/office/powerpoint/2010/main" val="2144311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CCE2DF-43D0-EBEF-D6B4-2CFF8F82B9E0}"/>
              </a:ext>
            </a:extLst>
          </p:cNvPr>
          <p:cNvSpPr>
            <a:spLocks noGrp="1"/>
          </p:cNvSpPr>
          <p:nvPr>
            <p:ph type="title"/>
          </p:nvPr>
        </p:nvSpPr>
        <p:spPr/>
        <p:txBody>
          <a:bodyPr>
            <a:normAutofit fontScale="90000"/>
          </a:bodyPr>
          <a:lstStyle/>
          <a:p>
            <a:r>
              <a:rPr lang="fi-FI" dirty="0"/>
              <a:t>Jos on huoli nuoren</a:t>
            </a:r>
            <a:br>
              <a:rPr lang="fi-FI" dirty="0"/>
            </a:br>
            <a:r>
              <a:rPr lang="fi-FI" dirty="0"/>
              <a:t>päihteiden käytöstä tai mielenterveyshaasteista</a:t>
            </a:r>
            <a:br>
              <a:rPr lang="fi-FI" dirty="0"/>
            </a:br>
            <a:endParaRPr lang="fi-FI" dirty="0"/>
          </a:p>
        </p:txBody>
      </p:sp>
      <p:sp>
        <p:nvSpPr>
          <p:cNvPr id="3" name="Sisällön paikkamerkki 2">
            <a:extLst>
              <a:ext uri="{FF2B5EF4-FFF2-40B4-BE49-F238E27FC236}">
                <a16:creationId xmlns:a16="http://schemas.microsoft.com/office/drawing/2014/main" id="{A7A12161-CD34-3A92-49E9-215DFD41C5ED}"/>
              </a:ext>
            </a:extLst>
          </p:cNvPr>
          <p:cNvSpPr>
            <a:spLocks noGrp="1"/>
          </p:cNvSpPr>
          <p:nvPr>
            <p:ph idx="1"/>
          </p:nvPr>
        </p:nvSpPr>
        <p:spPr/>
        <p:txBody>
          <a:bodyPr/>
          <a:lstStyle/>
          <a:p>
            <a:r>
              <a:rPr lang="fi-FI" dirty="0">
                <a:latin typeface="+mj-lt"/>
              </a:rPr>
              <a:t>Jos epäilee nuorten käyttöä tai haluaa varata ajan seulaan voi olla yhteydessä terveyskeskukseen tai lasten, nuorten ja lapsiperheiden sosiaalipalveluiden palvelunumeroon klo 9-15, </a:t>
            </a:r>
            <a:r>
              <a:rPr lang="fi-FI" b="0" i="0" u="none" strike="noStrike" dirty="0">
                <a:effectLst/>
                <a:latin typeface="+mj-lt"/>
              </a:rPr>
              <a:t>+358923536013,</a:t>
            </a:r>
            <a:r>
              <a:rPr lang="fi-FI" dirty="0">
                <a:latin typeface="+mj-lt"/>
              </a:rPr>
              <a:t> (tämä ei tarkoita lastensuojeluilmoituksen tekemistä tai muuta asiakkuutta, vaan voi kysyä apua tai neuvoja tilanteeseen). Perhepalvelu on matalan kynnyksen vapaaehtoinen palvelu, joka ei vaadi lastensuojelun asiakkuutta.</a:t>
            </a:r>
          </a:p>
          <a:p>
            <a:r>
              <a:rPr lang="fi-FI" dirty="0">
                <a:latin typeface="+mj-lt"/>
              </a:rPr>
              <a:t>Ehkäisevän päihdetyön koordinaattoriin, +358406300439</a:t>
            </a:r>
          </a:p>
          <a:p>
            <a:r>
              <a:rPr lang="fi-FI" dirty="0">
                <a:hlinkClick r:id="rId2"/>
              </a:rPr>
              <a:t>www.normaali.fi</a:t>
            </a:r>
            <a:r>
              <a:rPr lang="fi-FI" dirty="0"/>
              <a:t> kattavasti videoita sekä nuorille että vanhemmille</a:t>
            </a:r>
          </a:p>
          <a:p>
            <a:endParaRPr lang="fi-FI" dirty="0"/>
          </a:p>
        </p:txBody>
      </p:sp>
    </p:spTree>
    <p:extLst>
      <p:ext uri="{BB962C8B-B14F-4D97-AF65-F5344CB8AC3E}">
        <p14:creationId xmlns:p14="http://schemas.microsoft.com/office/powerpoint/2010/main" val="664395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FC9E3E-EC73-8327-E929-DA195EE4D866}"/>
              </a:ext>
            </a:extLst>
          </p:cNvPr>
          <p:cNvSpPr>
            <a:spLocks noGrp="1"/>
          </p:cNvSpPr>
          <p:nvPr>
            <p:ph type="title"/>
          </p:nvPr>
        </p:nvSpPr>
        <p:spPr/>
        <p:txBody>
          <a:bodyPr/>
          <a:lstStyle/>
          <a:p>
            <a:r>
              <a:rPr lang="fi-FI" dirty="0"/>
              <a:t>Kiitos! </a:t>
            </a:r>
            <a:r>
              <a:rPr lang="fi-FI" dirty="0" err="1"/>
              <a:t>Tack</a:t>
            </a:r>
            <a:r>
              <a:rPr lang="fi-FI" dirty="0"/>
              <a:t>!</a:t>
            </a:r>
          </a:p>
        </p:txBody>
      </p:sp>
      <p:pic>
        <p:nvPicPr>
          <p:cNvPr id="3" name="Kuva 2">
            <a:extLst>
              <a:ext uri="{FF2B5EF4-FFF2-40B4-BE49-F238E27FC236}">
                <a16:creationId xmlns:a16="http://schemas.microsoft.com/office/drawing/2014/main" id="{0504DC51-E3CE-2A4E-56B2-734627B7C942}"/>
              </a:ext>
            </a:extLst>
          </p:cNvPr>
          <p:cNvPicPr>
            <a:picLocks noChangeAspect="1"/>
          </p:cNvPicPr>
          <p:nvPr/>
        </p:nvPicPr>
        <p:blipFill>
          <a:blip r:embed="rId2"/>
          <a:stretch>
            <a:fillRect/>
          </a:stretch>
        </p:blipFill>
        <p:spPr>
          <a:xfrm>
            <a:off x="5898167" y="81280"/>
            <a:ext cx="5014973" cy="6053481"/>
          </a:xfrm>
          <a:prstGeom prst="rect">
            <a:avLst/>
          </a:prstGeom>
        </p:spPr>
      </p:pic>
    </p:spTree>
    <p:extLst>
      <p:ext uri="{BB962C8B-B14F-4D97-AF65-F5344CB8AC3E}">
        <p14:creationId xmlns:p14="http://schemas.microsoft.com/office/powerpoint/2010/main" val="46806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9C9126-D312-1E77-A666-C7D1DDA5D6AB}"/>
              </a:ext>
            </a:extLst>
          </p:cNvPr>
          <p:cNvSpPr>
            <a:spLocks noGrp="1"/>
          </p:cNvSpPr>
          <p:nvPr>
            <p:ph type="title"/>
          </p:nvPr>
        </p:nvSpPr>
        <p:spPr/>
        <p:txBody>
          <a:bodyPr/>
          <a:lstStyle/>
          <a:p>
            <a:r>
              <a:rPr lang="fi-FI" dirty="0"/>
              <a:t>Tyytyväinen elämäänsä Sipoon nuoret</a:t>
            </a:r>
            <a:br>
              <a:rPr lang="fi-FI" dirty="0"/>
            </a:br>
            <a:r>
              <a:rPr lang="fi-FI" dirty="0"/>
              <a:t>(Kouluterveyskysely 2021)</a:t>
            </a:r>
          </a:p>
        </p:txBody>
      </p:sp>
      <p:pic>
        <p:nvPicPr>
          <p:cNvPr id="7" name="Sisällön paikkamerkki 6">
            <a:extLst>
              <a:ext uri="{FF2B5EF4-FFF2-40B4-BE49-F238E27FC236}">
                <a16:creationId xmlns:a16="http://schemas.microsoft.com/office/drawing/2014/main" id="{536CBA42-CD07-0BF8-0BDC-EFD1CD52AAA3}"/>
              </a:ext>
            </a:extLst>
          </p:cNvPr>
          <p:cNvPicPr>
            <a:picLocks noGrp="1" noChangeAspect="1"/>
          </p:cNvPicPr>
          <p:nvPr>
            <p:ph idx="1"/>
          </p:nvPr>
        </p:nvPicPr>
        <p:blipFill>
          <a:blip r:embed="rId2"/>
          <a:stretch>
            <a:fillRect/>
          </a:stretch>
        </p:blipFill>
        <p:spPr>
          <a:xfrm>
            <a:off x="751841" y="1868392"/>
            <a:ext cx="10180320" cy="4074202"/>
          </a:xfrm>
          <a:prstGeom prst="rect">
            <a:avLst/>
          </a:prstGeom>
        </p:spPr>
      </p:pic>
    </p:spTree>
    <p:extLst>
      <p:ext uri="{BB962C8B-B14F-4D97-AF65-F5344CB8AC3E}">
        <p14:creationId xmlns:p14="http://schemas.microsoft.com/office/powerpoint/2010/main" val="4186351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7C5F85-C3AB-D32B-6E48-312D42141311}"/>
              </a:ext>
            </a:extLst>
          </p:cNvPr>
          <p:cNvSpPr>
            <a:spLocks noGrp="1"/>
          </p:cNvSpPr>
          <p:nvPr>
            <p:ph type="title"/>
          </p:nvPr>
        </p:nvSpPr>
        <p:spPr/>
        <p:txBody>
          <a:bodyPr/>
          <a:lstStyle/>
          <a:p>
            <a:r>
              <a:rPr lang="fi-FI" dirty="0"/>
              <a:t>Raittius Sipoon 8. ja 9. luokan oppilaat</a:t>
            </a:r>
            <a:br>
              <a:rPr lang="fi-FI" dirty="0"/>
            </a:br>
            <a:r>
              <a:rPr lang="fi-FI" dirty="0"/>
              <a:t>(Kouluterveyskysely 2021)</a:t>
            </a:r>
          </a:p>
        </p:txBody>
      </p:sp>
      <p:pic>
        <p:nvPicPr>
          <p:cNvPr id="4" name="Sisällön paikkamerkki 3">
            <a:extLst>
              <a:ext uri="{FF2B5EF4-FFF2-40B4-BE49-F238E27FC236}">
                <a16:creationId xmlns:a16="http://schemas.microsoft.com/office/drawing/2014/main" id="{7824D0EC-0DB6-E24C-A64B-FFEAC538E3BF}"/>
              </a:ext>
            </a:extLst>
          </p:cNvPr>
          <p:cNvPicPr>
            <a:picLocks noGrp="1" noChangeAspect="1"/>
          </p:cNvPicPr>
          <p:nvPr>
            <p:ph idx="1"/>
          </p:nvPr>
        </p:nvPicPr>
        <p:blipFill>
          <a:blip r:embed="rId2"/>
          <a:stretch>
            <a:fillRect/>
          </a:stretch>
        </p:blipFill>
        <p:spPr>
          <a:xfrm>
            <a:off x="1048999" y="1979317"/>
            <a:ext cx="10341135" cy="3903324"/>
          </a:xfrm>
          <a:prstGeom prst="rect">
            <a:avLst/>
          </a:prstGeom>
        </p:spPr>
      </p:pic>
    </p:spTree>
    <p:extLst>
      <p:ext uri="{BB962C8B-B14F-4D97-AF65-F5344CB8AC3E}">
        <p14:creationId xmlns:p14="http://schemas.microsoft.com/office/powerpoint/2010/main" val="437993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6F8881-A029-D56C-EEAA-7483B4A6E150}"/>
              </a:ext>
            </a:extLst>
          </p:cNvPr>
          <p:cNvSpPr>
            <a:spLocks noGrp="1"/>
          </p:cNvSpPr>
          <p:nvPr>
            <p:ph type="title"/>
          </p:nvPr>
        </p:nvSpPr>
        <p:spPr/>
        <p:txBody>
          <a:bodyPr>
            <a:normAutofit/>
          </a:bodyPr>
          <a:lstStyle/>
          <a:p>
            <a:r>
              <a:rPr lang="fi-FI" dirty="0"/>
              <a:t>Kohtalainen tai vaikea ahdistuneisuus 8. ja 9. luokan oppilaat (Kouluterveyskysely 2021)</a:t>
            </a:r>
          </a:p>
        </p:txBody>
      </p:sp>
      <p:pic>
        <p:nvPicPr>
          <p:cNvPr id="4" name="Sisällön paikkamerkki 3">
            <a:extLst>
              <a:ext uri="{FF2B5EF4-FFF2-40B4-BE49-F238E27FC236}">
                <a16:creationId xmlns:a16="http://schemas.microsoft.com/office/drawing/2014/main" id="{9641E45D-9064-5D85-012E-8944D38D22AF}"/>
              </a:ext>
            </a:extLst>
          </p:cNvPr>
          <p:cNvPicPr>
            <a:picLocks noGrp="1" noChangeAspect="1"/>
          </p:cNvPicPr>
          <p:nvPr>
            <p:ph idx="1"/>
          </p:nvPr>
        </p:nvPicPr>
        <p:blipFill>
          <a:blip r:embed="rId2"/>
          <a:stretch>
            <a:fillRect/>
          </a:stretch>
        </p:blipFill>
        <p:spPr>
          <a:xfrm>
            <a:off x="1103491" y="1965450"/>
            <a:ext cx="10194901" cy="3835910"/>
          </a:xfrm>
          <a:prstGeom prst="rect">
            <a:avLst/>
          </a:prstGeom>
        </p:spPr>
      </p:pic>
    </p:spTree>
    <p:extLst>
      <p:ext uri="{BB962C8B-B14F-4D97-AF65-F5344CB8AC3E}">
        <p14:creationId xmlns:p14="http://schemas.microsoft.com/office/powerpoint/2010/main" val="3161903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1AE184-87AC-5AC0-20D5-BFDDF7E45DF4}"/>
              </a:ext>
            </a:extLst>
          </p:cNvPr>
          <p:cNvSpPr>
            <a:spLocks noGrp="1"/>
          </p:cNvSpPr>
          <p:nvPr>
            <p:ph type="title"/>
          </p:nvPr>
        </p:nvSpPr>
        <p:spPr/>
        <p:txBody>
          <a:bodyPr>
            <a:normAutofit fontScale="90000"/>
          </a:bodyPr>
          <a:lstStyle/>
          <a:p>
            <a:r>
              <a:rPr lang="fi-FI" dirty="0"/>
              <a:t>Käyttänyt kannabista viimeisen 30 päivän aikana 8. ja 9. luokan oppilaat (Kouluterveyskysely 2021)</a:t>
            </a:r>
          </a:p>
        </p:txBody>
      </p:sp>
      <p:pic>
        <p:nvPicPr>
          <p:cNvPr id="4" name="Sisällön paikkamerkki 3">
            <a:extLst>
              <a:ext uri="{FF2B5EF4-FFF2-40B4-BE49-F238E27FC236}">
                <a16:creationId xmlns:a16="http://schemas.microsoft.com/office/drawing/2014/main" id="{FF814CAA-4A5E-4C10-BB75-49B26353FAC2}"/>
              </a:ext>
            </a:extLst>
          </p:cNvPr>
          <p:cNvPicPr>
            <a:picLocks noGrp="1" noChangeAspect="1"/>
          </p:cNvPicPr>
          <p:nvPr>
            <p:ph idx="1"/>
          </p:nvPr>
        </p:nvPicPr>
        <p:blipFill>
          <a:blip r:embed="rId2"/>
          <a:stretch>
            <a:fillRect/>
          </a:stretch>
        </p:blipFill>
        <p:spPr>
          <a:xfrm>
            <a:off x="1236748" y="1853755"/>
            <a:ext cx="10244826" cy="3896806"/>
          </a:xfrm>
          <a:prstGeom prst="rect">
            <a:avLst/>
          </a:prstGeom>
        </p:spPr>
      </p:pic>
    </p:spTree>
    <p:extLst>
      <p:ext uri="{BB962C8B-B14F-4D97-AF65-F5344CB8AC3E}">
        <p14:creationId xmlns:p14="http://schemas.microsoft.com/office/powerpoint/2010/main" val="1155649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6D5B272-D68C-4AFB-99A4-3E8CAB3B7486}"/>
              </a:ext>
            </a:extLst>
          </p:cNvPr>
          <p:cNvSpPr>
            <a:spLocks noGrp="1"/>
          </p:cNvSpPr>
          <p:nvPr>
            <p:ph type="title"/>
          </p:nvPr>
        </p:nvSpPr>
        <p:spPr/>
        <p:txBody>
          <a:bodyPr/>
          <a:lstStyle/>
          <a:p>
            <a:r>
              <a:rPr lang="fi-FI" dirty="0"/>
              <a:t>Ehkäisevä päihdetyö</a:t>
            </a:r>
            <a:br>
              <a:rPr lang="fi-FI" dirty="0"/>
            </a:br>
            <a:r>
              <a:rPr lang="fi-FI" dirty="0" err="1"/>
              <a:t>sipoon</a:t>
            </a:r>
            <a:r>
              <a:rPr lang="fi-FI" dirty="0"/>
              <a:t> kunnassa</a:t>
            </a:r>
          </a:p>
        </p:txBody>
      </p:sp>
      <p:sp>
        <p:nvSpPr>
          <p:cNvPr id="3" name="Sisällön paikkamerkki 2">
            <a:extLst>
              <a:ext uri="{FF2B5EF4-FFF2-40B4-BE49-F238E27FC236}">
                <a16:creationId xmlns:a16="http://schemas.microsoft.com/office/drawing/2014/main" id="{2E551B0E-9333-B40C-07FB-DBBBACBE7420}"/>
              </a:ext>
            </a:extLst>
          </p:cNvPr>
          <p:cNvSpPr>
            <a:spLocks noGrp="1"/>
          </p:cNvSpPr>
          <p:nvPr>
            <p:ph idx="1"/>
          </p:nvPr>
        </p:nvSpPr>
        <p:spPr>
          <a:xfrm>
            <a:off x="1451579" y="1853754"/>
            <a:ext cx="9603275" cy="4199727"/>
          </a:xfrm>
        </p:spPr>
        <p:txBody>
          <a:bodyPr>
            <a:normAutofit fontScale="85000" lnSpcReduction="20000"/>
          </a:bodyPr>
          <a:lstStyle/>
          <a:p>
            <a:r>
              <a:rPr lang="fi-FI" dirty="0"/>
              <a:t>Sipoolaiset voivat pääasiassa hyvin, mutta huomiota vaativia piirteitä löytyy.</a:t>
            </a:r>
          </a:p>
          <a:p>
            <a:r>
              <a:rPr lang="fi-FI" dirty="0"/>
              <a:t>Tuoreimman kouluterveyskyselyn mukaan (2021), nuorten, varsinkin tyttöjen, mielenterveysongelmat ovat yleistyneet.  Alkoholin ja tupakkatuotteiden käyttö jatkaa laskuaan, mutta pieni ryhmä nuoria käyttää niitä paljon ja yhä useimmin myös vaihtoehtoisia päihteitä.</a:t>
            </a:r>
          </a:p>
          <a:p>
            <a:r>
              <a:rPr lang="fi-FI" dirty="0"/>
              <a:t>Sähkötupakan käyttö näyttää lisääntynen myös Sipoossa</a:t>
            </a:r>
          </a:p>
          <a:p>
            <a:r>
              <a:rPr lang="fi-FI" dirty="0"/>
              <a:t>Ehkäisevää päihdetyötä on kehitetty Sipoossa paljon viimeisen kahden vuoden aikana ja kehittäminen jatkuu</a:t>
            </a:r>
          </a:p>
          <a:p>
            <a:r>
              <a:rPr lang="fi-FI" dirty="0"/>
              <a:t>Ehkäisevän päihdetyön suunnitelma, koordinaattori, työryhmä, vastaava toimielin</a:t>
            </a:r>
          </a:p>
          <a:p>
            <a:r>
              <a:rPr lang="fi-FI" dirty="0"/>
              <a:t>Päihdeoppitunteja, </a:t>
            </a:r>
            <a:r>
              <a:rPr lang="fi-FI" dirty="0" err="1"/>
              <a:t>ryhmäytystä</a:t>
            </a:r>
            <a:r>
              <a:rPr lang="fi-FI" dirty="0"/>
              <a:t>, harrastamisen mahdollistamista, yhteisöllisyyden ja osallisuuden lisääminen</a:t>
            </a:r>
          </a:p>
          <a:p>
            <a:r>
              <a:rPr lang="fi-FI" dirty="0"/>
              <a:t>EPT pyritään ottamaan huomioon laajasti kunnan palveluissa</a:t>
            </a:r>
          </a:p>
          <a:p>
            <a:r>
              <a:rPr lang="fi-FI" dirty="0">
                <a:hlinkClick r:id="rId2"/>
              </a:rPr>
              <a:t>www.päihdelinkki.fi</a:t>
            </a:r>
            <a:r>
              <a:rPr lang="fi-FI" dirty="0"/>
              <a:t> </a:t>
            </a:r>
            <a:r>
              <a:rPr lang="fi-FI" dirty="0">
                <a:hlinkClick r:id="rId3"/>
              </a:rPr>
              <a:t>www.droglänken.fi</a:t>
            </a:r>
            <a:r>
              <a:rPr lang="fi-FI" dirty="0"/>
              <a:t> </a:t>
            </a:r>
          </a:p>
          <a:p>
            <a:endParaRPr lang="fi-FI" dirty="0"/>
          </a:p>
        </p:txBody>
      </p:sp>
    </p:spTree>
    <p:extLst>
      <p:ext uri="{BB962C8B-B14F-4D97-AF65-F5344CB8AC3E}">
        <p14:creationId xmlns:p14="http://schemas.microsoft.com/office/powerpoint/2010/main" val="4151749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AB1F44-D435-C70F-77D5-5718CDFD485C}"/>
              </a:ext>
            </a:extLst>
          </p:cNvPr>
          <p:cNvSpPr>
            <a:spLocks noGrp="1"/>
          </p:cNvSpPr>
          <p:nvPr>
            <p:ph type="title"/>
          </p:nvPr>
        </p:nvSpPr>
        <p:spPr>
          <a:xfrm>
            <a:off x="1451579" y="804519"/>
            <a:ext cx="9603275" cy="976655"/>
          </a:xfrm>
        </p:spPr>
        <p:txBody>
          <a:bodyPr>
            <a:normAutofit fontScale="90000"/>
          </a:bodyPr>
          <a:lstStyle/>
          <a:p>
            <a:r>
              <a:rPr lang="fi-FI" dirty="0"/>
              <a:t>Oma rooli</a:t>
            </a:r>
            <a:br>
              <a:rPr lang="fi-FI" dirty="0"/>
            </a:br>
            <a:r>
              <a:rPr lang="fi-FI" dirty="0"/>
              <a:t>ehkäisevässä päihdetyössä</a:t>
            </a:r>
            <a:br>
              <a:rPr lang="fi-FI" dirty="0"/>
            </a:br>
            <a:endParaRPr lang="fi-FI" dirty="0"/>
          </a:p>
        </p:txBody>
      </p:sp>
      <p:sp>
        <p:nvSpPr>
          <p:cNvPr id="3" name="Sisällön paikkamerkki 2">
            <a:extLst>
              <a:ext uri="{FF2B5EF4-FFF2-40B4-BE49-F238E27FC236}">
                <a16:creationId xmlns:a16="http://schemas.microsoft.com/office/drawing/2014/main" id="{102F220A-6648-F8C3-D021-979FCD47BA19}"/>
              </a:ext>
            </a:extLst>
          </p:cNvPr>
          <p:cNvSpPr>
            <a:spLocks noGrp="1"/>
          </p:cNvSpPr>
          <p:nvPr>
            <p:ph idx="1"/>
          </p:nvPr>
        </p:nvSpPr>
        <p:spPr>
          <a:xfrm>
            <a:off x="1451579" y="1562100"/>
            <a:ext cx="9603275" cy="4491381"/>
          </a:xfrm>
        </p:spPr>
        <p:txBody>
          <a:bodyPr>
            <a:normAutofit fontScale="92500" lnSpcReduction="20000"/>
          </a:bodyPr>
          <a:lstStyle/>
          <a:p>
            <a:pPr marL="0" indent="0">
              <a:buNone/>
            </a:pPr>
            <a:endParaRPr lang="fi-FI" dirty="0"/>
          </a:p>
          <a:p>
            <a:r>
              <a:rPr lang="fi-FI" dirty="0"/>
              <a:t>Ammattikasvattajan ehkäisevä päihdetyö on erilaista kuin vanhempien tekemä ehkäisevä päihdetyö</a:t>
            </a:r>
          </a:p>
          <a:p>
            <a:r>
              <a:rPr lang="fi-FI" dirty="0"/>
              <a:t>Vanhempien rooli on merkittävä ehkäisevässä päihdetyössä. Vanhempien kasvatustehtävän kannalta on hyvä, jos vanhemmilla on yhteinen näkemys kasvatusperiaatteista.</a:t>
            </a:r>
          </a:p>
          <a:p>
            <a:r>
              <a:rPr lang="fi-FI" dirty="0"/>
              <a:t>Päihdeilmiöt ovat kuitenkin ajassa muuttuvia ja sen vuoksi on ymmärrettävää, että kaikista päihdeaineisiin liittyvistä trendeistä ei voi eikä tarvitsekaan olla koko ajan perillä. </a:t>
            </a:r>
          </a:p>
          <a:p>
            <a:r>
              <a:rPr lang="fi-FI" dirty="0"/>
              <a:t>Riittää, että on kiinnostunut päivittämään omaa osaamistaan ja uskaltaa keskustella. Luotettavaa tietoa on saatavilla esim. päihdelinkki</a:t>
            </a:r>
          </a:p>
          <a:p>
            <a:r>
              <a:rPr lang="fi-FI" dirty="0"/>
              <a:t>Loppujen lopuksi ehkäisevässä päihdetyössä on kyse pienistä asioista. Tarvitaan vain tahtoa edistää hyvinvointia ja luottamusta omiin ja yhteisön kykyihin. Tavoitellaan rohkeasti yhdessä tulevaisuutta, jossa on vähemmän päihteistä aiheutuvia haittoja!</a:t>
            </a:r>
          </a:p>
          <a:p>
            <a:endParaRPr lang="fi-FI" dirty="0"/>
          </a:p>
        </p:txBody>
      </p:sp>
    </p:spTree>
    <p:extLst>
      <p:ext uri="{BB962C8B-B14F-4D97-AF65-F5344CB8AC3E}">
        <p14:creationId xmlns:p14="http://schemas.microsoft.com/office/powerpoint/2010/main" val="424215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F6599-3F61-7086-1956-4C8A0A13F40C}"/>
              </a:ext>
            </a:extLst>
          </p:cNvPr>
          <p:cNvSpPr>
            <a:spLocks noGrp="1"/>
          </p:cNvSpPr>
          <p:nvPr>
            <p:ph type="title"/>
          </p:nvPr>
        </p:nvSpPr>
        <p:spPr/>
        <p:txBody>
          <a:bodyPr/>
          <a:lstStyle/>
          <a:p>
            <a:r>
              <a:rPr lang="fi-FI" dirty="0"/>
              <a:t>Päihteistä puhuminen </a:t>
            </a:r>
            <a:br>
              <a:rPr lang="fi-FI" dirty="0"/>
            </a:br>
            <a:r>
              <a:rPr lang="fi-FI" dirty="0"/>
              <a:t>murrosikäiselle</a:t>
            </a:r>
          </a:p>
        </p:txBody>
      </p:sp>
      <p:sp>
        <p:nvSpPr>
          <p:cNvPr id="3" name="Sisällön paikkamerkki 2">
            <a:extLst>
              <a:ext uri="{FF2B5EF4-FFF2-40B4-BE49-F238E27FC236}">
                <a16:creationId xmlns:a16="http://schemas.microsoft.com/office/drawing/2014/main" id="{EBCA9B3F-070C-F1FA-3BF4-515ED1FB9FD7}"/>
              </a:ext>
            </a:extLst>
          </p:cNvPr>
          <p:cNvSpPr>
            <a:spLocks noGrp="1"/>
          </p:cNvSpPr>
          <p:nvPr>
            <p:ph idx="1"/>
          </p:nvPr>
        </p:nvSpPr>
        <p:spPr>
          <a:xfrm>
            <a:off x="1137147" y="1853754"/>
            <a:ext cx="10978654" cy="4199727"/>
          </a:xfrm>
        </p:spPr>
        <p:txBody>
          <a:bodyPr>
            <a:normAutofit fontScale="92500" lnSpcReduction="10000"/>
          </a:bodyPr>
          <a:lstStyle/>
          <a:p>
            <a:r>
              <a:rPr lang="fi-FI" dirty="0"/>
              <a:t>Nuori näkee päihteidenkäyttöä ympärillään</a:t>
            </a:r>
            <a:br>
              <a:rPr lang="fi-FI" dirty="0"/>
            </a:br>
            <a:r>
              <a:rPr lang="fi-FI" dirty="0"/>
              <a:t>	-muodostuu mielipiteet / vanhemman oma esimerkki</a:t>
            </a:r>
          </a:p>
          <a:p>
            <a:r>
              <a:rPr lang="fi-FI" dirty="0"/>
              <a:t>Tieto päihteiden haitoista ei riitä</a:t>
            </a:r>
            <a:br>
              <a:rPr lang="fi-FI" dirty="0"/>
            </a:br>
            <a:r>
              <a:rPr lang="fi-FI" dirty="0"/>
              <a:t>	-käyttö ei tee aikuisempaa</a:t>
            </a:r>
            <a:br>
              <a:rPr lang="fi-FI" dirty="0"/>
            </a:br>
            <a:r>
              <a:rPr lang="fi-FI" dirty="0"/>
              <a:t>	-kaikki muut eivät käytä, eikä sen takia tarvitse käyttää</a:t>
            </a:r>
            <a:br>
              <a:rPr lang="fi-FI" dirty="0"/>
            </a:br>
            <a:r>
              <a:rPr lang="fi-FI" dirty="0"/>
              <a:t>	-asettaa rajoja, mutta kuunnella ja ymmärtää: empaattisuus ja perustelut</a:t>
            </a:r>
            <a:br>
              <a:rPr lang="fi-FI" dirty="0"/>
            </a:br>
            <a:r>
              <a:rPr lang="fi-FI" dirty="0"/>
              <a:t>	-kaikki mokaa</a:t>
            </a:r>
          </a:p>
          <a:p>
            <a:r>
              <a:rPr lang="fi-FI" dirty="0"/>
              <a:t>Jos nuori kokeilee päihteitä</a:t>
            </a:r>
            <a:br>
              <a:rPr lang="fi-FI" dirty="0"/>
            </a:br>
            <a:r>
              <a:rPr lang="fi-FI" dirty="0"/>
              <a:t>	-suhtaudu vakavasti mutta älä tuomitsevasti / säännöt</a:t>
            </a:r>
            <a:br>
              <a:rPr lang="fi-FI" dirty="0"/>
            </a:br>
            <a:r>
              <a:rPr lang="fi-FI" dirty="0"/>
              <a:t>	-on hyvä kertoa huolesta, pelkkä suuttuminen laukaisee usein vain vastareaktion.</a:t>
            </a:r>
            <a:br>
              <a:rPr lang="fi-FI" dirty="0"/>
            </a:br>
            <a:r>
              <a:rPr lang="fi-FI" dirty="0"/>
              <a:t>	-päihtyneen kanssa on turha keskustella.  Keskustellaan kun lapsi on nukkunut.</a:t>
            </a:r>
            <a:br>
              <a:rPr lang="fi-FI" dirty="0"/>
            </a:br>
            <a:r>
              <a:rPr lang="fi-FI" dirty="0"/>
              <a:t>	-kaikki voi lähteä liikkeelle silkasta uteliaisuudesta.</a:t>
            </a:r>
          </a:p>
        </p:txBody>
      </p:sp>
    </p:spTree>
    <p:extLst>
      <p:ext uri="{BB962C8B-B14F-4D97-AF65-F5344CB8AC3E}">
        <p14:creationId xmlns:p14="http://schemas.microsoft.com/office/powerpoint/2010/main" val="39176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0F7A13-5F60-C9AB-8D4B-FA48B0265F94}"/>
              </a:ext>
            </a:extLst>
          </p:cNvPr>
          <p:cNvSpPr>
            <a:spLocks noGrp="1"/>
          </p:cNvSpPr>
          <p:nvPr>
            <p:ph type="title"/>
          </p:nvPr>
        </p:nvSpPr>
        <p:spPr/>
        <p:txBody>
          <a:bodyPr/>
          <a:lstStyle/>
          <a:p>
            <a:r>
              <a:rPr lang="fi-FI" dirty="0"/>
              <a:t>etsivä nuorisotyö</a:t>
            </a:r>
            <a:br>
              <a:rPr lang="fi-FI" dirty="0"/>
            </a:br>
            <a:r>
              <a:rPr lang="fi-FI" dirty="0" err="1"/>
              <a:t>uppsökande</a:t>
            </a:r>
            <a:r>
              <a:rPr lang="fi-FI" dirty="0"/>
              <a:t> </a:t>
            </a:r>
            <a:r>
              <a:rPr lang="fi-FI" dirty="0" err="1"/>
              <a:t>ungdomsarbete</a:t>
            </a:r>
            <a:endParaRPr lang="fi-FI" dirty="0"/>
          </a:p>
        </p:txBody>
      </p:sp>
      <p:sp>
        <p:nvSpPr>
          <p:cNvPr id="3" name="Sisällön paikkamerkki 2">
            <a:extLst>
              <a:ext uri="{FF2B5EF4-FFF2-40B4-BE49-F238E27FC236}">
                <a16:creationId xmlns:a16="http://schemas.microsoft.com/office/drawing/2014/main" id="{0C15AF94-4C03-9D01-1FD4-6E283842BAD0}"/>
              </a:ext>
            </a:extLst>
          </p:cNvPr>
          <p:cNvSpPr>
            <a:spLocks noGrp="1"/>
          </p:cNvSpPr>
          <p:nvPr>
            <p:ph idx="1"/>
          </p:nvPr>
        </p:nvSpPr>
        <p:spPr>
          <a:xfrm>
            <a:off x="1451579" y="1952626"/>
            <a:ext cx="9603275" cy="4219574"/>
          </a:xfrm>
        </p:spPr>
        <p:txBody>
          <a:bodyPr>
            <a:normAutofit/>
          </a:bodyPr>
          <a:lstStyle/>
          <a:p>
            <a:r>
              <a:rPr lang="fi-FI" dirty="0"/>
              <a:t>Etsivä nuorisotyö on suunnattu 16–29-vuotiaille nuorille ja nuorille aikuisille. Palvelu on nuorelle vapaaehtoista ja maksutonta ja se perustuu luottamukselliseen kontaktiin. Etsivää nuorisotyötä tehdään pitkäjänteisesti ja nuoren tarpeita vastaavasti. Etsivät auttavat nuoria rakentamaan oman näköistä elämää – olosuhteita, joihin voi olla itse tyytyväinen ja joiden avulla voi jatkaa luottavaisin mielin eteenpäin.</a:t>
            </a:r>
          </a:p>
          <a:p>
            <a:r>
              <a:rPr lang="fi-FI" dirty="0"/>
              <a:t>Etsivä nuorisotyöntekijä on rinnalla kulkija, joka auttaa selvittämään, miten ottaa seuraava askel. Mikään asia ei ole liian pieni tai liian suuri yhdessä ratkottavaksi! </a:t>
            </a:r>
          </a:p>
          <a:p>
            <a:r>
              <a:rPr lang="fi-FI" dirty="0"/>
              <a:t>Viranomaisten lisäksi kuka tahansa nuoren lähipiiristä voi olla yhteydessä nuoren suostumuksella etsivään työhön, kun nuoresta herää huoli. Etsivä nuorisotyö on ilmoituksen saatuaan yhteydessä nuoreen ja tarjoaa apuaan.</a:t>
            </a:r>
          </a:p>
        </p:txBody>
      </p:sp>
    </p:spTree>
    <p:extLst>
      <p:ext uri="{BB962C8B-B14F-4D97-AF65-F5344CB8AC3E}">
        <p14:creationId xmlns:p14="http://schemas.microsoft.com/office/powerpoint/2010/main" val="657936040"/>
      </p:ext>
    </p:extLst>
  </p:cSld>
  <p:clrMapOvr>
    <a:masterClrMapping/>
  </p:clrMapOvr>
</p:sld>
</file>

<file path=ppt/theme/theme1.xml><?xml version="1.0" encoding="utf-8"?>
<a:theme xmlns:a="http://schemas.openxmlformats.org/drawingml/2006/main" name="Galleria">
  <a:themeElements>
    <a:clrScheme name="Gal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588BC7FB3A29F84BB4A66BD25C4E18D4" ma:contentTypeVersion="11" ma:contentTypeDescription="Luo uusi asiakirja." ma:contentTypeScope="" ma:versionID="c44541d3a4d60edfe21026616d08fa1c">
  <xsd:schema xmlns:xsd="http://www.w3.org/2001/XMLSchema" xmlns:xs="http://www.w3.org/2001/XMLSchema" xmlns:p="http://schemas.microsoft.com/office/2006/metadata/properties" xmlns:ns2="516afafb-d44b-4295-9cf7-429585f1507e" xmlns:ns3="94e178da-5f2c-4301-95e6-3350143cd5c6" targetNamespace="http://schemas.microsoft.com/office/2006/metadata/properties" ma:root="true" ma:fieldsID="a00d05419474f5bbbb64873d21e4022b" ns2:_="" ns3:_="">
    <xsd:import namespace="516afafb-d44b-4295-9cf7-429585f1507e"/>
    <xsd:import namespace="94e178da-5f2c-4301-95e6-3350143cd5c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6afafb-d44b-4295-9cf7-429585f150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e178da-5f2c-4301-95e6-3350143cd5c6"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756B24-0191-4432-BCDD-71D024D56D9C}">
  <ds:schemaRefs>
    <ds:schemaRef ds:uri="http://schemas.microsoft.com/sharepoint/v3/contenttype/forms"/>
  </ds:schemaRefs>
</ds:datastoreItem>
</file>

<file path=customXml/itemProps2.xml><?xml version="1.0" encoding="utf-8"?>
<ds:datastoreItem xmlns:ds="http://schemas.openxmlformats.org/officeDocument/2006/customXml" ds:itemID="{6D3F2EFB-D367-4DD4-8AC5-C0803593E56E}">
  <ds:schemaRefs>
    <ds:schemaRef ds:uri="94e178da-5f2c-4301-95e6-3350143cd5c6"/>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purl.org/dc/elements/1.1/"/>
    <ds:schemaRef ds:uri="http://purl.org/dc/dcmitype/"/>
    <ds:schemaRef ds:uri="http://schemas.microsoft.com/office/infopath/2007/PartnerControls"/>
    <ds:schemaRef ds:uri="516afafb-d44b-4295-9cf7-429585f1507e"/>
    <ds:schemaRef ds:uri="http://www.w3.org/XML/1998/namespace"/>
  </ds:schemaRefs>
</ds:datastoreItem>
</file>

<file path=customXml/itemProps3.xml><?xml version="1.0" encoding="utf-8"?>
<ds:datastoreItem xmlns:ds="http://schemas.openxmlformats.org/officeDocument/2006/customXml" ds:itemID="{35228215-C5C9-4ED6-ACF3-867C6219AE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6afafb-d44b-4295-9cf7-429585f1507e"/>
    <ds:schemaRef ds:uri="94e178da-5f2c-4301-95e6-3350143cd5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574</TotalTime>
  <Words>652</Words>
  <Application>Microsoft Office PowerPoint</Application>
  <PresentationFormat>Laajakuva</PresentationFormat>
  <Paragraphs>41</Paragraphs>
  <Slides>12</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12</vt:i4>
      </vt:variant>
    </vt:vector>
  </HeadingPairs>
  <TitlesOfParts>
    <vt:vector size="15" baseType="lpstr">
      <vt:lpstr>Arial</vt:lpstr>
      <vt:lpstr>Gill Sans MT</vt:lpstr>
      <vt:lpstr>Galleria</vt:lpstr>
      <vt:lpstr>Keskustele &amp; kuuntele</vt:lpstr>
      <vt:lpstr>Tyytyväinen elämäänsä Sipoon nuoret (Kouluterveyskysely 2021)</vt:lpstr>
      <vt:lpstr>Raittius Sipoon 8. ja 9. luokan oppilaat (Kouluterveyskysely 2021)</vt:lpstr>
      <vt:lpstr>Kohtalainen tai vaikea ahdistuneisuus 8. ja 9. luokan oppilaat (Kouluterveyskysely 2021)</vt:lpstr>
      <vt:lpstr>Käyttänyt kannabista viimeisen 30 päivän aikana 8. ja 9. luokan oppilaat (Kouluterveyskysely 2021)</vt:lpstr>
      <vt:lpstr>Ehkäisevä päihdetyö sipoon kunnassa</vt:lpstr>
      <vt:lpstr>Oma rooli ehkäisevässä päihdetyössä </vt:lpstr>
      <vt:lpstr>Päihteistä puhuminen  murrosikäiselle</vt:lpstr>
      <vt:lpstr>etsivä nuorisotyö uppsökande ungdomsarbete</vt:lpstr>
      <vt:lpstr>Sipoon Etsivät Sibbo uppsökande</vt:lpstr>
      <vt:lpstr>Jos on huoli nuoren päihteiden käytöstä tai mielenterveyshaasteista </vt:lpstr>
      <vt:lpstr>Kiitos! Tack!</vt:lpstr>
    </vt:vector>
  </TitlesOfParts>
  <Company>Sipoon 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Sarnikorpi Saska</dc:creator>
  <cp:lastModifiedBy>Sarnikorpi Saska</cp:lastModifiedBy>
  <cp:revision>2</cp:revision>
  <dcterms:created xsi:type="dcterms:W3CDTF">2022-05-19T06:13:31Z</dcterms:created>
  <dcterms:modified xsi:type="dcterms:W3CDTF">2022-05-24T07:04:01Z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0x010100588BC7FB3A29F84BB4A66BD25C4E18D4</vt:lpwstr>
  </property>
</Properties>
</file>