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6.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7.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8.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9.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0.xml" ContentType="application/vnd.openxmlformats-officedocument.themeOverride+xml"/>
  <Override PartName="/ppt/drawings/drawing2.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1.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2.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3.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4.xml" ContentType="application/vnd.openxmlformats-officedocument.themeOverr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5.xml" ContentType="application/vnd.openxmlformats-officedocument.themeOverr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6.xml" ContentType="application/vnd.openxmlformats-officedocument.themeOverr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7.xml" ContentType="application/vnd.openxmlformats-officedocument.themeOverr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18.xml" ContentType="application/vnd.openxmlformats-officedocument.themeOverr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19.xml" ContentType="application/vnd.openxmlformats-officedocument.themeOverr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8"/>
  </p:notesMasterIdLst>
  <p:handoutMasterIdLst>
    <p:handoutMasterId r:id="rId69"/>
  </p:handoutMasterIdLst>
  <p:sldIdLst>
    <p:sldId id="256" r:id="rId5"/>
    <p:sldId id="258" r:id="rId6"/>
    <p:sldId id="260" r:id="rId7"/>
    <p:sldId id="259" r:id="rId8"/>
    <p:sldId id="662" r:id="rId9"/>
    <p:sldId id="257" r:id="rId10"/>
    <p:sldId id="648" r:id="rId11"/>
    <p:sldId id="261" r:id="rId12"/>
    <p:sldId id="272" r:id="rId13"/>
    <p:sldId id="273" r:id="rId14"/>
    <p:sldId id="262" r:id="rId15"/>
    <p:sldId id="649" r:id="rId16"/>
    <p:sldId id="274" r:id="rId17"/>
    <p:sldId id="285" r:id="rId18"/>
    <p:sldId id="263" r:id="rId19"/>
    <p:sldId id="655" r:id="rId20"/>
    <p:sldId id="657" r:id="rId21"/>
    <p:sldId id="282" r:id="rId22"/>
    <p:sldId id="284" r:id="rId23"/>
    <p:sldId id="650" r:id="rId24"/>
    <p:sldId id="642" r:id="rId25"/>
    <p:sldId id="643" r:id="rId26"/>
    <p:sldId id="651" r:id="rId27"/>
    <p:sldId id="265" r:id="rId28"/>
    <p:sldId id="286" r:id="rId29"/>
    <p:sldId id="630" r:id="rId30"/>
    <p:sldId id="631" r:id="rId31"/>
    <p:sldId id="287" r:id="rId32"/>
    <p:sldId id="288" r:id="rId33"/>
    <p:sldId id="632" r:id="rId34"/>
    <p:sldId id="633" r:id="rId35"/>
    <p:sldId id="290" r:id="rId36"/>
    <p:sldId id="289" r:id="rId37"/>
    <p:sldId id="640" r:id="rId38"/>
    <p:sldId id="637" r:id="rId39"/>
    <p:sldId id="638" r:id="rId40"/>
    <p:sldId id="641" r:id="rId41"/>
    <p:sldId id="635" r:id="rId42"/>
    <p:sldId id="652" r:id="rId43"/>
    <p:sldId id="658" r:id="rId44"/>
    <p:sldId id="266" r:id="rId45"/>
    <p:sldId id="279" r:id="rId46"/>
    <p:sldId id="280" r:id="rId47"/>
    <p:sldId id="281" r:id="rId48"/>
    <p:sldId id="653" r:id="rId49"/>
    <p:sldId id="267" r:id="rId50"/>
    <p:sldId id="663" r:id="rId51"/>
    <p:sldId id="268" r:id="rId52"/>
    <p:sldId id="271" r:id="rId53"/>
    <p:sldId id="278" r:id="rId54"/>
    <p:sldId id="277" r:id="rId55"/>
    <p:sldId id="276" r:id="rId56"/>
    <p:sldId id="654" r:id="rId57"/>
    <p:sldId id="644" r:id="rId58"/>
    <p:sldId id="660" r:id="rId59"/>
    <p:sldId id="661" r:id="rId60"/>
    <p:sldId id="645" r:id="rId61"/>
    <p:sldId id="647" r:id="rId62"/>
    <p:sldId id="656" r:id="rId63"/>
    <p:sldId id="659" r:id="rId64"/>
    <p:sldId id="269" r:id="rId65"/>
    <p:sldId id="270" r:id="rId66"/>
    <p:sldId id="292" r:id="rId67"/>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iraksinen, Simo" initials="AS" lastIdx="14" clrIdx="0">
    <p:extLst>
      <p:ext uri="{19B8F6BF-5375-455C-9EA6-DF929625EA0E}">
        <p15:presenceInfo xmlns:p15="http://schemas.microsoft.com/office/powerpoint/2012/main" userId="S::simo.airaksinen@wsp.com::53b82761-1701-4bcd-937e-d39621913d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002060"/>
    <a:srgbClr val="92D050"/>
    <a:srgbClr val="00B050"/>
    <a:srgbClr val="00697A"/>
    <a:srgbClr val="6FAF86"/>
    <a:srgbClr val="898C8F"/>
    <a:srgbClr val="EDF0D3"/>
    <a:srgbClr val="9FCAAE"/>
    <a:srgbClr val="CFE4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898" y="38"/>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orp.pbwan.net\fi\FIHEL300\1000\317038_KesSi%20-%20Kest&#228;v&#228;sti_Sipoonkorpeen\3_Tarkastelut\K&#228;vij&#228;m&#228;&#228;rien_analysointia_18.11.2022.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corp.pbwan.net\FI\FIHEL300\1000\317038_KesSi%20-%20Kest&#228;v&#228;sti_Sipoonkorpeen\3_Tarkastelut\Kysely\Tulokset\Kest&#228;v&#228;sti%20Sipoonkorpeen_Yhdistetyt%20vastaukset_suomi%20ja%20ruotsi.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corp.pbwan.net\FI\FIHEL300\1000\317038_KesSi%20-%20Kest&#228;v&#228;sti_Sipoonkorpeen\3_Tarkastelut\Kysely\Tulokset\Kest&#228;v&#228;sti%20Sipoonkorpeen_Yhdistetyt%20vastaukset_suomi%20ja%20ruotsi.xlsx" TargetMode="External"/></Relationships>
</file>

<file path=ppt/charts/_rels/chart12.xml.rels><?xml version="1.0" encoding="UTF-8" standalone="yes"?>
<Relationships xmlns="http://schemas.openxmlformats.org/package/2006/relationships"><Relationship Id="rId3" Type="http://schemas.openxmlformats.org/officeDocument/2006/relationships/oleObject" Target="file:///\\corp.pbwan.net\fi\FIHEL300\1000\317038_KesSi%20-%20Kest&#228;v&#228;sti_Sipoonkorpeen\3_Tarkastelut\Kysely\Tulokset\Kest&#228;v&#228;sti%20Sipoonkorpeen_Yhdistetyt%20vastaukset_suomi%20ja%20ruotsi.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embeddings/oleObject2.bin"/></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4.xml"/><Relationship Id="rId1" Type="http://schemas.microsoft.com/office/2011/relationships/chartStyle" Target="style14.xml"/><Relationship Id="rId5" Type="http://schemas.openxmlformats.org/officeDocument/2006/relationships/chartUserShapes" Target="../drawings/drawing2.xml"/><Relationship Id="rId4" Type="http://schemas.openxmlformats.org/officeDocument/2006/relationships/oleObject" Target="file:///\\corp.pbwan.net\fi\FIHEL300\1000\317038_KesSi%20-%20Kest&#228;v&#228;sti_Sipoonkorpeen\3_Tarkastelut\Kysely\Tulokset\Kest&#228;v&#228;sti%20Sipoonkorpeen_Yhdistetyt%20vastaukset_suomi%20ja%20ruotsi.xlsx" TargetMode="External"/></Relationships>
</file>

<file path=ppt/charts/_rels/chart15.xml.rels><?xml version="1.0" encoding="UTF-8" standalone="yes"?>
<Relationships xmlns="http://schemas.openxmlformats.org/package/2006/relationships"><Relationship Id="rId3" Type="http://schemas.openxmlformats.org/officeDocument/2006/relationships/oleObject" Target="file:///\\corp.pbwan.net\fi\FIHEL300\1000\317038_KesSi%20-%20Kest&#228;v&#228;sti_Sipoonkorpeen\3_Tarkastelut\Kysely\Tulokset\Kest&#228;v&#228;sti%20Sipoonkorpeen_Yhdistetyt%20vastaukset_suomi%20ja%20ruotsi.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file:///\\corp.pbwan.net\FI\FIHEL300\1000\317038_KesSi%20-%20Kest&#228;v&#228;sti_Sipoonkorpeen\3_Tarkastelut\Kysely\Tulokset\Kest&#228;v&#228;sti%20Sipoonkorpeen_Yhdistetyt%20vastaukset_suomi%20ja%20ruotsi.xlsx" TargetMode="Externa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file:///\\corp.pbwan.net\FI\FIHEL300\1000\317038_KesSi%20-%20Kest&#228;v&#228;sti_Sipoonkorpeen\3_Tarkastelut\Kysely\Tulokset\Kest&#228;v&#228;sti%20Sipoonkorpeen_Yhdistetyt%20vastaukset_suomi%20ja%20ruotsi.xlsx" TargetMode="Externa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file:///\\corp.pbwan.net\fi\FIHEL300\1000\317038_KesSi%20-%20Kest&#228;v&#228;sti_Sipoonkorpeen\3_Tarkastelut\Kysely\Tulokset\Kest&#228;v&#228;sti%20Sipoonkorpeen_Yhdistetyt%20vastaukset_suomi%20ja%20ruotsi.xlsx"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oleObject" Target="file:///\\corp.pbwan.net\fi\FIHEL300\1000\317038_KesSi%20-%20Kest&#228;v&#228;sti_Sipoonkorpeen\3_Tarkastelut\Sipoonkorpi%20data%20kooste_HOHO_huhti-marraskuu.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file:///\\corp.pbwan.net\fi\FIHEL300\1000\317038_KesSi%20-%20Kest&#228;v&#228;sti_Sipoonkorpeen\3_Tarkastelut\Kysely\Tulokset\Kest&#228;v&#228;sti%20Sipoonkorpeen_Yhdistetyt%20vastaukset_suomi%20ja%20ruotsi.xlsx" TargetMode="Externa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oleObject" Target="file:///\\corp.pbwan.net\fi\FIHEL300\1000\317038_KesSi%20-%20Kest&#228;v&#228;sti_Sipoonkorpeen\3_Tarkastelut\Kysely\Tulokset\Kest&#228;v&#228;sti%20Sipoonkorpeen_Yhdistetyt%20vastaukset_suomi%20ja%20ruotsi.xlsx" TargetMode="Externa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oleObject" Target="file:///\\corp.pbwan.net\fi\FIHEL300\1000\317038_KesSi%20-%20Kest&#228;v&#228;sti_Sipoonkorpeen\3_Tarkastelut\Kysely\Tulokset\Kest&#228;v&#228;sti%20Sipoonkorpeen_Yhdistetyt%20vastaukset_suomi%20ja%20ruotsi.xlsx" TargetMode="Externa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oleObject" Target="file:///\\corp.pbwan.net\FI\FIHEL300\1000\317038_KesSi%20-%20Kest&#228;v&#228;sti_Sipoonkorpeen\3_Tarkastelut\Kysely\Tulokset\Kest&#228;v&#228;sti%20Sipoonkorpeen_Yhdistetyt%20vastaukset_suomi%20ja%20ruotsi.xlsx" TargetMode="Externa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oleObject" Target="file:///\\corp.pbwan.net\FI\FIHEL300\1000\317038_KesSi%20-%20Kest&#228;v&#228;sti_Sipoonkorpeen\3_Tarkastelut\Kysely\Tulokset\Kest&#228;v&#228;sti%20Sipoonkorpeen_Yhdistetyt%20vastaukset_suomi%20ja%20ruotsi.xlsx" TargetMode="External"/></Relationships>
</file>

<file path=ppt/charts/_rels/chart25.xml.rels><?xml version="1.0" encoding="UTF-8" standalone="yes"?>
<Relationships xmlns="http://schemas.openxmlformats.org/package/2006/relationships"><Relationship Id="rId3" Type="http://schemas.openxmlformats.org/officeDocument/2006/relationships/oleObject" Target="file:///\\corp.pbwan.net\FI\FIHEL300\1000\317038_KesSi%20-%20Kest&#228;v&#228;sti_Sipoonkorpeen\3_Tarkastelut\Linjaston_kehitt&#228;minen\KesSi_Liikenn&#246;intikustannukset_20230118.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corp.pbwan.net\FI\FIHEL300\1000\317038_KesSi%20-%20Kest&#228;v&#228;sti_Sipoonkorpeen\3_Tarkastelut\Linjaston_kehitt&#228;minen\KesSi_Liikenn&#246;intikustannukset_20230118.xlsx" TargetMode="External"/><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1.xml"/><Relationship Id="rId4" Type="http://schemas.openxmlformats.org/officeDocument/2006/relationships/oleObject" Target="../embeddings/oleObject1.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orp.pbwan.net\FI\FIHEL300\1000\317038_KesSi%20-%20Kest&#228;v&#228;sti_Sipoonkorpeen\3_Tarkastelut\Kysely\Tulokset\Kest&#228;v&#228;sti%20Sipoonkorpeen_Yhdistetyt%20vastaukset_suomi%20ja%20ruotsi.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orp.pbwan.net\FI\FIHEL300\1000\317038_KesSi%20-%20Kest&#228;v&#228;sti_Sipoonkorpeen\3_Tarkastelut\Kysely\Tulokset\Kest&#228;v&#228;sti%20Sipoonkorpeen_Yhdistetyt%20vastaukset_suomi%20ja%20ruotsi.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corp.pbwan.net\FI\FIHEL300\1000\317038_KesSi%20-%20Kest&#228;v&#228;sti_Sipoonkorpeen\3_Tarkastelut\Kysely\Tulokset\Kest&#228;v&#228;sti%20Sipoonkorpeen_Yhdistetyt%20vastaukset_suomi%20ja%20ruotsi.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corp.pbwan.net\FI\FIHEL300\1000\317038_KesSi%20-%20Kest&#228;v&#228;sti_Sipoonkorpeen\3_Tarkastelut\Kysely\Tulokset\Kest&#228;v&#228;sti%20Sipoonkorpeen_Yhdistetyt%20vastaukset_suomi%20ja%20ruotsi.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corp.pbwan.net\FI\FIHEL300\1000\317038_KesSi%20-%20Kest&#228;v&#228;sti_Sipoonkorpeen\3_Tarkastelut\Kysely\Tulokset\Kest&#228;v&#228;sti%20Sipoonkorpeen_Yhdistetyt%20vastaukset_suomi%20ja%20ruotsi.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Kaavio!$C$3</c:f>
              <c:strCache>
                <c:ptCount val="1"/>
                <c:pt idx="0">
                  <c:v>2019</c:v>
                </c:pt>
              </c:strCache>
            </c:strRef>
          </c:tx>
          <c:spPr>
            <a:ln w="31750" cap="rnd">
              <a:solidFill>
                <a:schemeClr val="bg1">
                  <a:lumMod val="75000"/>
                </a:schemeClr>
              </a:solidFill>
              <a:round/>
            </a:ln>
            <a:effectLst/>
          </c:spPr>
          <c:marker>
            <c:symbol val="circle"/>
            <c:size val="3"/>
            <c:spPr>
              <a:solidFill>
                <a:schemeClr val="bg1">
                  <a:lumMod val="75000"/>
                </a:schemeClr>
              </a:solidFill>
              <a:ln w="19050">
                <a:solidFill>
                  <a:schemeClr val="bg1">
                    <a:lumMod val="75000"/>
                  </a:schemeClr>
                </a:solidFill>
              </a:ln>
              <a:effectLst/>
            </c:spPr>
          </c:marker>
          <c:cat>
            <c:strRef>
              <c:f>Kaavio!$B$4:$B$15</c:f>
              <c:strCache>
                <c:ptCount val="12"/>
                <c:pt idx="0">
                  <c:v>Tammikuu</c:v>
                </c:pt>
                <c:pt idx="1">
                  <c:v>Helmikuu</c:v>
                </c:pt>
                <c:pt idx="2">
                  <c:v>Maaliskuu</c:v>
                </c:pt>
                <c:pt idx="3">
                  <c:v>Huhtikuu</c:v>
                </c:pt>
                <c:pt idx="4">
                  <c:v>Toukokuu</c:v>
                </c:pt>
                <c:pt idx="5">
                  <c:v>Kesäkuu</c:v>
                </c:pt>
                <c:pt idx="6">
                  <c:v>Heinäkuu</c:v>
                </c:pt>
                <c:pt idx="7">
                  <c:v>Elokuu</c:v>
                </c:pt>
                <c:pt idx="8">
                  <c:v>Syyskuu</c:v>
                </c:pt>
                <c:pt idx="9">
                  <c:v>Lokakuu</c:v>
                </c:pt>
                <c:pt idx="10">
                  <c:v>Marraskuu</c:v>
                </c:pt>
                <c:pt idx="11">
                  <c:v>Joulukuu</c:v>
                </c:pt>
              </c:strCache>
            </c:strRef>
          </c:cat>
          <c:val>
            <c:numRef>
              <c:f>Kaavio!$C$4:$C$15</c:f>
              <c:numCache>
                <c:formatCode>#,##0</c:formatCode>
                <c:ptCount val="12"/>
                <c:pt idx="0">
                  <c:v>2039</c:v>
                </c:pt>
                <c:pt idx="1">
                  <c:v>2768</c:v>
                </c:pt>
                <c:pt idx="2">
                  <c:v>3909</c:v>
                </c:pt>
                <c:pt idx="3">
                  <c:v>7770</c:v>
                </c:pt>
                <c:pt idx="4">
                  <c:v>10469</c:v>
                </c:pt>
                <c:pt idx="5">
                  <c:v>10634</c:v>
                </c:pt>
                <c:pt idx="6">
                  <c:v>14343</c:v>
                </c:pt>
                <c:pt idx="7">
                  <c:v>12225</c:v>
                </c:pt>
                <c:pt idx="8">
                  <c:v>18164</c:v>
                </c:pt>
                <c:pt idx="9">
                  <c:v>13684</c:v>
                </c:pt>
                <c:pt idx="10">
                  <c:v>7824</c:v>
                </c:pt>
                <c:pt idx="11">
                  <c:v>6218</c:v>
                </c:pt>
              </c:numCache>
            </c:numRef>
          </c:val>
          <c:smooth val="0"/>
          <c:extLst>
            <c:ext xmlns:c16="http://schemas.microsoft.com/office/drawing/2014/chart" uri="{C3380CC4-5D6E-409C-BE32-E72D297353CC}">
              <c16:uniqueId val="{00000000-9D73-4793-B90F-690DEB9440DA}"/>
            </c:ext>
          </c:extLst>
        </c:ser>
        <c:ser>
          <c:idx val="1"/>
          <c:order val="1"/>
          <c:tx>
            <c:strRef>
              <c:f>Kaavio!$D$3</c:f>
              <c:strCache>
                <c:ptCount val="1"/>
                <c:pt idx="0">
                  <c:v>2020</c:v>
                </c:pt>
              </c:strCache>
            </c:strRef>
          </c:tx>
          <c:spPr>
            <a:ln w="31750" cap="sq">
              <a:solidFill>
                <a:srgbClr val="000000"/>
              </a:solidFill>
              <a:bevel/>
            </a:ln>
            <a:effectLst/>
          </c:spPr>
          <c:marker>
            <c:symbol val="circle"/>
            <c:size val="3"/>
            <c:spPr>
              <a:solidFill>
                <a:srgbClr val="000000"/>
              </a:solidFill>
              <a:ln w="19050">
                <a:solidFill>
                  <a:srgbClr val="000000"/>
                </a:solidFill>
              </a:ln>
              <a:effectLst/>
            </c:spPr>
          </c:marker>
          <c:cat>
            <c:strRef>
              <c:f>Kaavio!$B$4:$B$15</c:f>
              <c:strCache>
                <c:ptCount val="12"/>
                <c:pt idx="0">
                  <c:v>Tammikuu</c:v>
                </c:pt>
                <c:pt idx="1">
                  <c:v>Helmikuu</c:v>
                </c:pt>
                <c:pt idx="2">
                  <c:v>Maaliskuu</c:v>
                </c:pt>
                <c:pt idx="3">
                  <c:v>Huhtikuu</c:v>
                </c:pt>
                <c:pt idx="4">
                  <c:v>Toukokuu</c:v>
                </c:pt>
                <c:pt idx="5">
                  <c:v>Kesäkuu</c:v>
                </c:pt>
                <c:pt idx="6">
                  <c:v>Heinäkuu</c:v>
                </c:pt>
                <c:pt idx="7">
                  <c:v>Elokuu</c:v>
                </c:pt>
                <c:pt idx="8">
                  <c:v>Syyskuu</c:v>
                </c:pt>
                <c:pt idx="9">
                  <c:v>Lokakuu</c:v>
                </c:pt>
                <c:pt idx="10">
                  <c:v>Marraskuu</c:v>
                </c:pt>
                <c:pt idx="11">
                  <c:v>Joulukuu</c:v>
                </c:pt>
              </c:strCache>
            </c:strRef>
          </c:cat>
          <c:val>
            <c:numRef>
              <c:f>Kaavio!$D$4:$D$15</c:f>
              <c:numCache>
                <c:formatCode>#,##0</c:formatCode>
                <c:ptCount val="12"/>
                <c:pt idx="0">
                  <c:v>12060</c:v>
                </c:pt>
                <c:pt idx="1">
                  <c:v>8513</c:v>
                </c:pt>
                <c:pt idx="2">
                  <c:v>23014</c:v>
                </c:pt>
                <c:pt idx="3">
                  <c:v>26123</c:v>
                </c:pt>
                <c:pt idx="4">
                  <c:v>24412</c:v>
                </c:pt>
                <c:pt idx="5">
                  <c:v>15330</c:v>
                </c:pt>
                <c:pt idx="6">
                  <c:v>19058</c:v>
                </c:pt>
                <c:pt idx="7">
                  <c:v>18095</c:v>
                </c:pt>
                <c:pt idx="8">
                  <c:v>19117</c:v>
                </c:pt>
                <c:pt idx="9">
                  <c:v>17088</c:v>
                </c:pt>
                <c:pt idx="10">
                  <c:v>11023</c:v>
                </c:pt>
                <c:pt idx="11">
                  <c:v>10199</c:v>
                </c:pt>
              </c:numCache>
            </c:numRef>
          </c:val>
          <c:smooth val="0"/>
          <c:extLst>
            <c:ext xmlns:c16="http://schemas.microsoft.com/office/drawing/2014/chart" uri="{C3380CC4-5D6E-409C-BE32-E72D297353CC}">
              <c16:uniqueId val="{00000001-9D73-4793-B90F-690DEB9440DA}"/>
            </c:ext>
          </c:extLst>
        </c:ser>
        <c:ser>
          <c:idx val="2"/>
          <c:order val="2"/>
          <c:tx>
            <c:strRef>
              <c:f>Kaavio!$E$3</c:f>
              <c:strCache>
                <c:ptCount val="1"/>
                <c:pt idx="0">
                  <c:v>2021</c:v>
                </c:pt>
              </c:strCache>
            </c:strRef>
          </c:tx>
          <c:spPr>
            <a:ln w="31750" cap="rnd">
              <a:solidFill>
                <a:srgbClr val="00B0F0"/>
              </a:solidFill>
              <a:round/>
            </a:ln>
            <a:effectLst/>
          </c:spPr>
          <c:marker>
            <c:symbol val="circle"/>
            <c:size val="3"/>
            <c:spPr>
              <a:solidFill>
                <a:srgbClr val="00B0F0"/>
              </a:solidFill>
              <a:ln w="19050">
                <a:solidFill>
                  <a:srgbClr val="00B0F0"/>
                </a:solidFill>
              </a:ln>
              <a:effectLst/>
            </c:spPr>
          </c:marker>
          <c:cat>
            <c:strRef>
              <c:f>Kaavio!$B$4:$B$15</c:f>
              <c:strCache>
                <c:ptCount val="12"/>
                <c:pt idx="0">
                  <c:v>Tammikuu</c:v>
                </c:pt>
                <c:pt idx="1">
                  <c:v>Helmikuu</c:v>
                </c:pt>
                <c:pt idx="2">
                  <c:v>Maaliskuu</c:v>
                </c:pt>
                <c:pt idx="3">
                  <c:v>Huhtikuu</c:v>
                </c:pt>
                <c:pt idx="4">
                  <c:v>Toukokuu</c:v>
                </c:pt>
                <c:pt idx="5">
                  <c:v>Kesäkuu</c:v>
                </c:pt>
                <c:pt idx="6">
                  <c:v>Heinäkuu</c:v>
                </c:pt>
                <c:pt idx="7">
                  <c:v>Elokuu</c:v>
                </c:pt>
                <c:pt idx="8">
                  <c:v>Syyskuu</c:v>
                </c:pt>
                <c:pt idx="9">
                  <c:v>Lokakuu</c:v>
                </c:pt>
                <c:pt idx="10">
                  <c:v>Marraskuu</c:v>
                </c:pt>
                <c:pt idx="11">
                  <c:v>Joulukuu</c:v>
                </c:pt>
              </c:strCache>
            </c:strRef>
          </c:cat>
          <c:val>
            <c:numRef>
              <c:f>Kaavio!$E$4:$E$15</c:f>
              <c:numCache>
                <c:formatCode>#,##0</c:formatCode>
                <c:ptCount val="12"/>
                <c:pt idx="0">
                  <c:v>11351</c:v>
                </c:pt>
                <c:pt idx="1">
                  <c:v>12564</c:v>
                </c:pt>
                <c:pt idx="2">
                  <c:v>14541</c:v>
                </c:pt>
                <c:pt idx="3">
                  <c:v>13306</c:v>
                </c:pt>
                <c:pt idx="4">
                  <c:v>15189</c:v>
                </c:pt>
                <c:pt idx="5">
                  <c:v>9895</c:v>
                </c:pt>
                <c:pt idx="6">
                  <c:v>9496</c:v>
                </c:pt>
                <c:pt idx="7">
                  <c:v>15834</c:v>
                </c:pt>
                <c:pt idx="8">
                  <c:v>15475</c:v>
                </c:pt>
                <c:pt idx="9">
                  <c:v>14640</c:v>
                </c:pt>
                <c:pt idx="10">
                  <c:v>8634</c:v>
                </c:pt>
                <c:pt idx="11">
                  <c:v>5523</c:v>
                </c:pt>
              </c:numCache>
            </c:numRef>
          </c:val>
          <c:smooth val="0"/>
          <c:extLst>
            <c:ext xmlns:c16="http://schemas.microsoft.com/office/drawing/2014/chart" uri="{C3380CC4-5D6E-409C-BE32-E72D297353CC}">
              <c16:uniqueId val="{00000002-9D73-4793-B90F-690DEB9440DA}"/>
            </c:ext>
          </c:extLst>
        </c:ser>
        <c:ser>
          <c:idx val="3"/>
          <c:order val="3"/>
          <c:tx>
            <c:strRef>
              <c:f>Kaavio!$F$3</c:f>
              <c:strCache>
                <c:ptCount val="1"/>
                <c:pt idx="0">
                  <c:v>2022</c:v>
                </c:pt>
              </c:strCache>
            </c:strRef>
          </c:tx>
          <c:spPr>
            <a:ln w="31750" cap="rnd">
              <a:solidFill>
                <a:srgbClr val="00B050"/>
              </a:solidFill>
              <a:round/>
            </a:ln>
            <a:effectLst/>
          </c:spPr>
          <c:marker>
            <c:symbol val="circle"/>
            <c:size val="3"/>
            <c:spPr>
              <a:solidFill>
                <a:srgbClr val="00B050"/>
              </a:solidFill>
              <a:ln w="19050">
                <a:solidFill>
                  <a:srgbClr val="00B050"/>
                </a:solidFill>
              </a:ln>
              <a:effectLst/>
            </c:spPr>
          </c:marker>
          <c:cat>
            <c:strRef>
              <c:f>Kaavio!$B$4:$B$15</c:f>
              <c:strCache>
                <c:ptCount val="12"/>
                <c:pt idx="0">
                  <c:v>Tammikuu</c:v>
                </c:pt>
                <c:pt idx="1">
                  <c:v>Helmikuu</c:v>
                </c:pt>
                <c:pt idx="2">
                  <c:v>Maaliskuu</c:v>
                </c:pt>
                <c:pt idx="3">
                  <c:v>Huhtikuu</c:v>
                </c:pt>
                <c:pt idx="4">
                  <c:v>Toukokuu</c:v>
                </c:pt>
                <c:pt idx="5">
                  <c:v>Kesäkuu</c:v>
                </c:pt>
                <c:pt idx="6">
                  <c:v>Heinäkuu</c:v>
                </c:pt>
                <c:pt idx="7">
                  <c:v>Elokuu</c:v>
                </c:pt>
                <c:pt idx="8">
                  <c:v>Syyskuu</c:v>
                </c:pt>
                <c:pt idx="9">
                  <c:v>Lokakuu</c:v>
                </c:pt>
                <c:pt idx="10">
                  <c:v>Marraskuu</c:v>
                </c:pt>
                <c:pt idx="11">
                  <c:v>Joulukuu</c:v>
                </c:pt>
              </c:strCache>
            </c:strRef>
          </c:cat>
          <c:val>
            <c:numRef>
              <c:f>Kaavio!$F$4:$F$15</c:f>
              <c:numCache>
                <c:formatCode>#,##0</c:formatCode>
                <c:ptCount val="12"/>
                <c:pt idx="0">
                  <c:v>10349</c:v>
                </c:pt>
                <c:pt idx="1">
                  <c:v>7898</c:v>
                </c:pt>
                <c:pt idx="2">
                  <c:v>11800</c:v>
                </c:pt>
                <c:pt idx="3">
                  <c:v>8664</c:v>
                </c:pt>
                <c:pt idx="4">
                  <c:v>11721</c:v>
                </c:pt>
                <c:pt idx="5">
                  <c:v>11325</c:v>
                </c:pt>
                <c:pt idx="6">
                  <c:v>13182</c:v>
                </c:pt>
                <c:pt idx="7">
                  <c:v>12689</c:v>
                </c:pt>
                <c:pt idx="8">
                  <c:v>17283</c:v>
                </c:pt>
                <c:pt idx="9">
                  <c:v>15081</c:v>
                </c:pt>
              </c:numCache>
            </c:numRef>
          </c:val>
          <c:smooth val="0"/>
          <c:extLst>
            <c:ext xmlns:c16="http://schemas.microsoft.com/office/drawing/2014/chart" uri="{C3380CC4-5D6E-409C-BE32-E72D297353CC}">
              <c16:uniqueId val="{00000003-9D73-4793-B90F-690DEB9440DA}"/>
            </c:ext>
          </c:extLst>
        </c:ser>
        <c:dLbls>
          <c:showLegendKey val="0"/>
          <c:showVal val="0"/>
          <c:showCatName val="0"/>
          <c:showSerName val="0"/>
          <c:showPercent val="0"/>
          <c:showBubbleSize val="0"/>
        </c:dLbls>
        <c:marker val="1"/>
        <c:smooth val="0"/>
        <c:axId val="1388391727"/>
        <c:axId val="1388273167"/>
      </c:lineChart>
      <c:catAx>
        <c:axId val="13883917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crossAx val="1388273167"/>
        <c:crosses val="autoZero"/>
        <c:auto val="1"/>
        <c:lblAlgn val="ctr"/>
        <c:lblOffset val="100"/>
        <c:noMultiLvlLbl val="0"/>
      </c:catAx>
      <c:valAx>
        <c:axId val="1388273167"/>
        <c:scaling>
          <c:orientation val="minMax"/>
          <c:max val="270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i-FI"/>
          </a:p>
        </c:txPr>
        <c:crossAx val="1388391727"/>
        <c:crosses val="autoZero"/>
        <c:crossBetween val="between"/>
        <c:majorUnit val="5000"/>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1" u="none" strike="noStrike" kern="1200" spc="0" baseline="0">
                <a:solidFill>
                  <a:schemeClr val="tx1"/>
                </a:solidFill>
                <a:latin typeface="+mn-lt"/>
                <a:ea typeface="+mn-ea"/>
                <a:cs typeface="+mn-cs"/>
              </a:defRPr>
            </a:pPr>
            <a:r>
              <a:rPr lang="fi-FI" i="1">
                <a:solidFill>
                  <a:schemeClr val="tx1"/>
                </a:solidFill>
              </a:rPr>
              <a:t>”Jos Hop-on Hop-off -bussipalvelu on sinulle ennestään tuttu, mistä</a:t>
            </a:r>
            <a:r>
              <a:rPr lang="fi-FI" i="1" baseline="0">
                <a:solidFill>
                  <a:schemeClr val="tx1"/>
                </a:solidFill>
              </a:rPr>
              <a:t> kuulit palvelusta?”</a:t>
            </a:r>
            <a:endParaRPr lang="fi-FI" i="1">
              <a:solidFill>
                <a:schemeClr val="tx1"/>
              </a:solidFill>
            </a:endParaRPr>
          </a:p>
        </c:rich>
      </c:tx>
      <c:overlay val="0"/>
      <c:spPr>
        <a:noFill/>
        <a:ln>
          <a:noFill/>
        </a:ln>
        <a:effectLst/>
      </c:spPr>
      <c:txPr>
        <a:bodyPr rot="0" spcFirstLastPara="1" vertOverflow="ellipsis" vert="horz" wrap="square" anchor="ctr" anchorCtr="1"/>
        <a:lstStyle/>
        <a:p>
          <a:pPr>
            <a:defRPr sz="1400" b="0" i="1" u="none" strike="noStrike" kern="1200" spc="0" baseline="0">
              <a:solidFill>
                <a:schemeClr val="tx1"/>
              </a:solidFill>
              <a:latin typeface="+mn-lt"/>
              <a:ea typeface="+mn-ea"/>
              <a:cs typeface="+mn-cs"/>
            </a:defRPr>
          </a:pPr>
          <a:endParaRPr lang="fi-FI"/>
        </a:p>
      </c:txPr>
    </c:title>
    <c:autoTitleDeleted val="0"/>
    <c:plotArea>
      <c:layout/>
      <c:barChart>
        <c:barDir val="bar"/>
        <c:grouping val="clustered"/>
        <c:varyColors val="0"/>
        <c:ser>
          <c:idx val="0"/>
          <c:order val="0"/>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'Kaavat lisätty'!$AV$126:$AV$133</c:f>
              <c:strCache>
                <c:ptCount val="8"/>
                <c:pt idx="0">
                  <c:v>Facebookista</c:v>
                </c:pt>
                <c:pt idx="1">
                  <c:v>Sipoon/Vantaan nettisivustoilta</c:v>
                </c:pt>
                <c:pt idx="2">
                  <c:v>Uutisesta paikallislehdessä</c:v>
                </c:pt>
                <c:pt idx="3">
                  <c:v>Muualta internetistä</c:v>
                </c:pt>
                <c:pt idx="4">
                  <c:v>Työpaikalta/koulusta</c:v>
                </c:pt>
                <c:pt idx="5">
                  <c:v>Ystävältä</c:v>
                </c:pt>
                <c:pt idx="6">
                  <c:v>Tiesin, koska olen käyttänyt palvelua aiemminkin</c:v>
                </c:pt>
                <c:pt idx="7">
                  <c:v>Muualta, mistä?</c:v>
                </c:pt>
              </c:strCache>
            </c:strRef>
          </c:cat>
          <c:val>
            <c:numRef>
              <c:f>'Kaavat lisätty'!$AW$126:$AW$133</c:f>
              <c:numCache>
                <c:formatCode>0%</c:formatCode>
                <c:ptCount val="8"/>
                <c:pt idx="0">
                  <c:v>0.53</c:v>
                </c:pt>
                <c:pt idx="1">
                  <c:v>0.36</c:v>
                </c:pt>
                <c:pt idx="2">
                  <c:v>0.3</c:v>
                </c:pt>
                <c:pt idx="3">
                  <c:v>0.16</c:v>
                </c:pt>
                <c:pt idx="4">
                  <c:v>7.0000000000000007E-2</c:v>
                </c:pt>
                <c:pt idx="5">
                  <c:v>0.06</c:v>
                </c:pt>
                <c:pt idx="6">
                  <c:v>0.03</c:v>
                </c:pt>
                <c:pt idx="7">
                  <c:v>0.05</c:v>
                </c:pt>
              </c:numCache>
            </c:numRef>
          </c:val>
          <c:extLst>
            <c:ext xmlns:c16="http://schemas.microsoft.com/office/drawing/2014/chart" uri="{C3380CC4-5D6E-409C-BE32-E72D297353CC}">
              <c16:uniqueId val="{00000000-61A8-444A-9659-5647BBADB8F4}"/>
            </c:ext>
          </c:extLst>
        </c:ser>
        <c:dLbls>
          <c:dLblPos val="outEnd"/>
          <c:showLegendKey val="0"/>
          <c:showVal val="1"/>
          <c:showCatName val="0"/>
          <c:showSerName val="0"/>
          <c:showPercent val="0"/>
          <c:showBubbleSize val="0"/>
        </c:dLbls>
        <c:gapWidth val="43"/>
        <c:axId val="739277672"/>
        <c:axId val="739274720"/>
      </c:barChart>
      <c:catAx>
        <c:axId val="7392776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i-FI"/>
          </a:p>
        </c:txPr>
        <c:crossAx val="739274720"/>
        <c:crosses val="autoZero"/>
        <c:auto val="1"/>
        <c:lblAlgn val="ctr"/>
        <c:lblOffset val="100"/>
        <c:noMultiLvlLbl val="0"/>
      </c:catAx>
      <c:valAx>
        <c:axId val="739274720"/>
        <c:scaling>
          <c:orientation val="minMax"/>
        </c:scaling>
        <c:delete val="1"/>
        <c:axPos val="t"/>
        <c:numFmt formatCode="0%" sourceLinked="1"/>
        <c:majorTickMark val="none"/>
        <c:minorTickMark val="none"/>
        <c:tickLblPos val="high"/>
        <c:crossAx val="739277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i-FI"/>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1" u="none" strike="noStrike" kern="1200" spc="0" baseline="0">
                <a:solidFill>
                  <a:schemeClr val="tx1"/>
                </a:solidFill>
                <a:latin typeface="+mn-lt"/>
                <a:ea typeface="+mn-ea"/>
                <a:cs typeface="+mn-cs"/>
              </a:defRPr>
            </a:pPr>
            <a:r>
              <a:rPr lang="fi-FI" i="1">
                <a:solidFill>
                  <a:schemeClr val="tx1"/>
                </a:solidFill>
              </a:rPr>
              <a:t>”Hop-on</a:t>
            </a:r>
            <a:r>
              <a:rPr lang="fi-FI" i="1" baseline="0">
                <a:solidFill>
                  <a:schemeClr val="tx1"/>
                </a:solidFill>
              </a:rPr>
              <a:t> Hop-off -bussi kulkee Sipoonkorpeen viikonloppuisin 7.5.-30.9.2022. Mikä saisi sinut käyttämään (enemmän) tätä palvelua?”</a:t>
            </a:r>
            <a:endParaRPr lang="fi-FI" i="1">
              <a:solidFill>
                <a:schemeClr val="tx1"/>
              </a:solidFill>
            </a:endParaRPr>
          </a:p>
        </c:rich>
      </c:tx>
      <c:overlay val="0"/>
      <c:spPr>
        <a:noFill/>
        <a:ln>
          <a:noFill/>
        </a:ln>
        <a:effectLst/>
      </c:spPr>
      <c:txPr>
        <a:bodyPr rot="0" spcFirstLastPara="1" vertOverflow="ellipsis" vert="horz" wrap="square" anchor="ctr" anchorCtr="1"/>
        <a:lstStyle/>
        <a:p>
          <a:pPr>
            <a:defRPr sz="1400" b="0" i="1" u="none" strike="noStrike" kern="1200" spc="0" baseline="0">
              <a:solidFill>
                <a:schemeClr val="tx1"/>
              </a:solidFill>
              <a:latin typeface="+mn-lt"/>
              <a:ea typeface="+mn-ea"/>
              <a:cs typeface="+mn-cs"/>
            </a:defRPr>
          </a:pPr>
          <a:endParaRPr lang="fi-FI"/>
        </a:p>
      </c:txPr>
    </c:title>
    <c:autoTitleDeleted val="0"/>
    <c:plotArea>
      <c:layout/>
      <c:barChart>
        <c:barDir val="bar"/>
        <c:grouping val="clustered"/>
        <c:varyColors val="0"/>
        <c:ser>
          <c:idx val="0"/>
          <c:order val="0"/>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'Kaavat lisätty'!$BE$126:$BE$132</c:f>
              <c:strCache>
                <c:ptCount val="7"/>
                <c:pt idx="0">
                  <c:v>Tiheämpi vuoroväli liikennöinnissä</c:v>
                </c:pt>
                <c:pt idx="1">
                  <c:v>Liikennöinti myös arkisin</c:v>
                </c:pt>
                <c:pt idx="2">
                  <c:v>Lippujen kelpoisuus HSL-liikenteessä</c:v>
                </c:pt>
                <c:pt idx="3">
                  <c:v>Ei tarvetta muutoksille, palvelu on hyvä tällaisenaan.</c:v>
                </c:pt>
                <c:pt idx="4">
                  <c:v>Edullisempi hinta (hinta nyt 2 €/matka/aikuinen)</c:v>
                </c:pt>
                <c:pt idx="5">
                  <c:v>Palvelun esteettömyys</c:v>
                </c:pt>
                <c:pt idx="6">
                  <c:v>Jokin muu, mikä?</c:v>
                </c:pt>
              </c:strCache>
            </c:strRef>
          </c:cat>
          <c:val>
            <c:numRef>
              <c:f>'Kaavat lisätty'!$BF$126:$BF$132</c:f>
              <c:numCache>
                <c:formatCode>0%</c:formatCode>
                <c:ptCount val="7"/>
                <c:pt idx="0">
                  <c:v>0.34</c:v>
                </c:pt>
                <c:pt idx="1">
                  <c:v>0.34</c:v>
                </c:pt>
                <c:pt idx="2">
                  <c:v>0.34</c:v>
                </c:pt>
                <c:pt idx="3">
                  <c:v>0.19</c:v>
                </c:pt>
                <c:pt idx="4">
                  <c:v>0.04</c:v>
                </c:pt>
                <c:pt idx="5">
                  <c:v>0.02</c:v>
                </c:pt>
                <c:pt idx="6">
                  <c:v>0.28999999999999998</c:v>
                </c:pt>
              </c:numCache>
            </c:numRef>
          </c:val>
          <c:extLst>
            <c:ext xmlns:c16="http://schemas.microsoft.com/office/drawing/2014/chart" uri="{C3380CC4-5D6E-409C-BE32-E72D297353CC}">
              <c16:uniqueId val="{00000000-67A1-4CE4-934A-4D9EC77F325A}"/>
            </c:ext>
          </c:extLst>
        </c:ser>
        <c:dLbls>
          <c:dLblPos val="outEnd"/>
          <c:showLegendKey val="0"/>
          <c:showVal val="1"/>
          <c:showCatName val="0"/>
          <c:showSerName val="0"/>
          <c:showPercent val="0"/>
          <c:showBubbleSize val="0"/>
        </c:dLbls>
        <c:gapWidth val="33"/>
        <c:axId val="738760408"/>
        <c:axId val="738756800"/>
      </c:barChart>
      <c:catAx>
        <c:axId val="7387604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i-FI"/>
          </a:p>
        </c:txPr>
        <c:crossAx val="738756800"/>
        <c:crosses val="autoZero"/>
        <c:auto val="1"/>
        <c:lblAlgn val="ctr"/>
        <c:lblOffset val="100"/>
        <c:noMultiLvlLbl val="0"/>
      </c:catAx>
      <c:valAx>
        <c:axId val="738756800"/>
        <c:scaling>
          <c:orientation val="minMax"/>
        </c:scaling>
        <c:delete val="1"/>
        <c:axPos val="t"/>
        <c:numFmt formatCode="0%" sourceLinked="1"/>
        <c:majorTickMark val="none"/>
        <c:minorTickMark val="none"/>
        <c:tickLblPos val="high"/>
        <c:crossAx val="7387604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i-FI"/>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8056882265729"/>
          <c:y val="5.1999099228202346E-2"/>
          <c:w val="0.4478176974869752"/>
          <c:h val="0.89600180154359532"/>
        </c:manualLayout>
      </c:layout>
      <c:barChart>
        <c:barDir val="bar"/>
        <c:grouping val="clustered"/>
        <c:varyColors val="0"/>
        <c:ser>
          <c:idx val="0"/>
          <c:order val="0"/>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'Kaavat lisätty'!$BX$126:$BX$132</c:f>
              <c:strCache>
                <c:ptCount val="7"/>
                <c:pt idx="0">
                  <c:v>HSL-bussien joukkoliikenneyhteyksien parempi tarjonta</c:v>
                </c:pt>
                <c:pt idx="1">
                  <c:v>Hop-on Hop-off -bussien parempi tarjonta</c:v>
                </c:pt>
                <c:pt idx="2">
                  <c:v>Nykyisten pysäköintialueiden laajentaminen</c:v>
                </c:pt>
                <c:pt idx="3">
                  <c:v>Uusien pysäköintialueiden toteuttaminen</c:v>
                </c:pt>
                <c:pt idx="4">
                  <c:v>Pyöräpysäköinnin parantaminen (esim. runkolukittavat pyörätelineet)</c:v>
                </c:pt>
                <c:pt idx="5">
                  <c:v>Kutsuohjatun joukkoliikenteen tarjoaminen</c:v>
                </c:pt>
                <c:pt idx="6">
                  <c:v>Jokin muu</c:v>
                </c:pt>
              </c:strCache>
            </c:strRef>
          </c:cat>
          <c:val>
            <c:numRef>
              <c:f>'Kaavat lisätty'!$BY$126:$BY$132</c:f>
              <c:numCache>
                <c:formatCode>0%</c:formatCode>
                <c:ptCount val="7"/>
                <c:pt idx="0">
                  <c:v>0.56999999999999995</c:v>
                </c:pt>
                <c:pt idx="1">
                  <c:v>0.38</c:v>
                </c:pt>
                <c:pt idx="2">
                  <c:v>0.35</c:v>
                </c:pt>
                <c:pt idx="3">
                  <c:v>0.25</c:v>
                </c:pt>
                <c:pt idx="4">
                  <c:v>0.13</c:v>
                </c:pt>
                <c:pt idx="5">
                  <c:v>0.08</c:v>
                </c:pt>
                <c:pt idx="6">
                  <c:v>0.14000000000000001</c:v>
                </c:pt>
              </c:numCache>
            </c:numRef>
          </c:val>
          <c:extLst>
            <c:ext xmlns:c16="http://schemas.microsoft.com/office/drawing/2014/chart" uri="{C3380CC4-5D6E-409C-BE32-E72D297353CC}">
              <c16:uniqueId val="{00000000-AD4F-45E1-AC2B-7D9196855759}"/>
            </c:ext>
          </c:extLst>
        </c:ser>
        <c:dLbls>
          <c:dLblPos val="outEnd"/>
          <c:showLegendKey val="0"/>
          <c:showVal val="1"/>
          <c:showCatName val="0"/>
          <c:showSerName val="0"/>
          <c:showPercent val="0"/>
          <c:showBubbleSize val="0"/>
        </c:dLbls>
        <c:gapWidth val="38"/>
        <c:axId val="476206376"/>
        <c:axId val="476207032"/>
      </c:barChart>
      <c:catAx>
        <c:axId val="476206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i-FI"/>
          </a:p>
        </c:txPr>
        <c:crossAx val="476207032"/>
        <c:crosses val="autoZero"/>
        <c:auto val="1"/>
        <c:lblAlgn val="ctr"/>
        <c:lblOffset val="100"/>
        <c:noMultiLvlLbl val="0"/>
      </c:catAx>
      <c:valAx>
        <c:axId val="476207032"/>
        <c:scaling>
          <c:orientation val="minMax"/>
        </c:scaling>
        <c:delete val="1"/>
        <c:axPos val="t"/>
        <c:numFmt formatCode="0%" sourceLinked="1"/>
        <c:majorTickMark val="none"/>
        <c:minorTickMark val="none"/>
        <c:tickLblPos val="high"/>
        <c:crossAx val="4762063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'Kaavat lisätty'!$CE$126:$CE$134</c:f>
              <c:strCache>
                <c:ptCount val="9"/>
                <c:pt idx="0">
                  <c:v>Itäkeskus</c:v>
                </c:pt>
                <c:pt idx="1">
                  <c:v>Tikkurila</c:v>
                </c:pt>
                <c:pt idx="2">
                  <c:v>Helsingin keskusta</c:v>
                </c:pt>
                <c:pt idx="3">
                  <c:v>Nikkilä</c:v>
                </c:pt>
                <c:pt idx="4">
                  <c:v>Korso</c:v>
                </c:pt>
                <c:pt idx="5">
                  <c:v>Söderkulla</c:v>
                </c:pt>
                <c:pt idx="6">
                  <c:v>Mellunmäki</c:v>
                </c:pt>
                <c:pt idx="7">
                  <c:v>Malmi</c:v>
                </c:pt>
                <c:pt idx="8">
                  <c:v>Jokin muu</c:v>
                </c:pt>
              </c:strCache>
            </c:strRef>
          </c:cat>
          <c:val>
            <c:numRef>
              <c:f>'Kaavat lisätty'!$CF$126:$CF$134</c:f>
              <c:numCache>
                <c:formatCode>0%</c:formatCode>
                <c:ptCount val="9"/>
                <c:pt idx="0">
                  <c:v>0.3</c:v>
                </c:pt>
                <c:pt idx="1">
                  <c:v>0.27</c:v>
                </c:pt>
                <c:pt idx="2">
                  <c:v>0.22</c:v>
                </c:pt>
                <c:pt idx="3">
                  <c:v>0.19</c:v>
                </c:pt>
                <c:pt idx="4">
                  <c:v>0.17</c:v>
                </c:pt>
                <c:pt idx="5">
                  <c:v>0.16</c:v>
                </c:pt>
                <c:pt idx="6">
                  <c:v>0.13</c:v>
                </c:pt>
                <c:pt idx="7">
                  <c:v>0.12</c:v>
                </c:pt>
                <c:pt idx="8">
                  <c:v>0.16</c:v>
                </c:pt>
              </c:numCache>
            </c:numRef>
          </c:val>
          <c:extLst>
            <c:ext xmlns:c16="http://schemas.microsoft.com/office/drawing/2014/chart" uri="{C3380CC4-5D6E-409C-BE32-E72D297353CC}">
              <c16:uniqueId val="{00000000-6100-4327-BB58-746A69279AE1}"/>
            </c:ext>
          </c:extLst>
        </c:ser>
        <c:dLbls>
          <c:dLblPos val="outEnd"/>
          <c:showLegendKey val="0"/>
          <c:showVal val="1"/>
          <c:showCatName val="0"/>
          <c:showSerName val="0"/>
          <c:showPercent val="0"/>
          <c:showBubbleSize val="0"/>
        </c:dLbls>
        <c:gapWidth val="55"/>
        <c:axId val="738766312"/>
        <c:axId val="738765984"/>
      </c:barChart>
      <c:catAx>
        <c:axId val="7387663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i-FI"/>
          </a:p>
        </c:txPr>
        <c:crossAx val="738765984"/>
        <c:crosses val="autoZero"/>
        <c:auto val="1"/>
        <c:lblAlgn val="ctr"/>
        <c:lblOffset val="100"/>
        <c:noMultiLvlLbl val="0"/>
      </c:catAx>
      <c:valAx>
        <c:axId val="738765984"/>
        <c:scaling>
          <c:orientation val="minMax"/>
        </c:scaling>
        <c:delete val="1"/>
        <c:axPos val="t"/>
        <c:numFmt formatCode="0%" sourceLinked="1"/>
        <c:majorTickMark val="none"/>
        <c:minorTickMark val="none"/>
        <c:tickLblPos val="high"/>
        <c:crossAx val="7387663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i-FI"/>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118171576124688"/>
          <c:y val="9.2091868404717572E-2"/>
          <c:w val="0.71772880999036781"/>
          <c:h val="0.79792048958139128"/>
        </c:manualLayout>
      </c:layout>
      <c:barChart>
        <c:barDir val="bar"/>
        <c:grouping val="clustered"/>
        <c:varyColors val="0"/>
        <c:ser>
          <c:idx val="1"/>
          <c:order val="1"/>
          <c:tx>
            <c:strRef>
              <c:f>Taul4!$X$3</c:f>
              <c:strCache>
                <c:ptCount val="1"/>
                <c:pt idx="0">
                  <c:v>Uusien pysäköintialueiden toteuttaminen</c:v>
                </c:pt>
              </c:strCache>
            </c:strRef>
          </c:tx>
          <c:spPr>
            <a:solidFill>
              <a:srgbClr val="EA5153"/>
            </a:solidFill>
            <a:ln>
              <a:noFill/>
            </a:ln>
            <a:effectLst/>
          </c:spPr>
          <c:invertIfNegative val="0"/>
          <c:cat>
            <c:strRef>
              <c:f>Taul4!$S$4:$S$17</c:f>
              <c:strCache>
                <c:ptCount val="14"/>
                <c:pt idx="0">
                  <c:v>Byträskin alue</c:v>
                </c:pt>
                <c:pt idx="1">
                  <c:v>Korvenportti</c:v>
                </c:pt>
                <c:pt idx="2">
                  <c:v>Flatberget</c:v>
                </c:pt>
                <c:pt idx="3">
                  <c:v>Storträskin alue</c:v>
                </c:pt>
                <c:pt idx="4">
                  <c:v>Kalkinpolttajanpolku</c:v>
                </c:pt>
                <c:pt idx="5">
                  <c:v>Knutersin kierros</c:v>
                </c:pt>
                <c:pt idx="6">
                  <c:v>Bisajärven alue</c:v>
                </c:pt>
                <c:pt idx="7">
                  <c:v>Gumböle träskin alue</c:v>
                </c:pt>
                <c:pt idx="8">
                  <c:v>Högberget</c:v>
                </c:pt>
                <c:pt idx="9">
                  <c:v>Fiskträskin kierros</c:v>
                </c:pt>
                <c:pt idx="10">
                  <c:v>Byabäckenin luontopolku</c:v>
                </c:pt>
                <c:pt idx="11">
                  <c:v>Bakunkärrin kierros</c:v>
                </c:pt>
                <c:pt idx="12">
                  <c:v>Sudentassu/Sipoonkorven silta, Kuusijärvi</c:v>
                </c:pt>
                <c:pt idx="13">
                  <c:v>Tasakallio-Storträskin esteetön reitti</c:v>
                </c:pt>
              </c:strCache>
            </c:strRef>
          </c:cat>
          <c:val>
            <c:numRef>
              <c:f>Taul4!$X$4:$X$17</c:f>
              <c:numCache>
                <c:formatCode>0.0\ %</c:formatCode>
                <c:ptCount val="14"/>
                <c:pt idx="0">
                  <c:v>0.52235294117647069</c:v>
                </c:pt>
                <c:pt idx="1">
                  <c:v>0.63428571428571434</c:v>
                </c:pt>
                <c:pt idx="2">
                  <c:v>0.82222222222222219</c:v>
                </c:pt>
                <c:pt idx="3">
                  <c:v>0.44400000000000001</c:v>
                </c:pt>
                <c:pt idx="4">
                  <c:v>0.91619047619047622</c:v>
                </c:pt>
                <c:pt idx="5">
                  <c:v>0.63428571428571434</c:v>
                </c:pt>
                <c:pt idx="6">
                  <c:v>0.85935483870967744</c:v>
                </c:pt>
                <c:pt idx="7">
                  <c:v>0.71612903225806457</c:v>
                </c:pt>
                <c:pt idx="8">
                  <c:v>0.72279069767441873</c:v>
                </c:pt>
                <c:pt idx="9">
                  <c:v>0.91619047619047622</c:v>
                </c:pt>
                <c:pt idx="10">
                  <c:v>0.78774193548387106</c:v>
                </c:pt>
                <c:pt idx="11">
                  <c:v>0.90305084745762709</c:v>
                </c:pt>
                <c:pt idx="12">
                  <c:v>1.0905263157894738</c:v>
                </c:pt>
                <c:pt idx="13">
                  <c:v>0.98666666666666658</c:v>
                </c:pt>
              </c:numCache>
            </c:numRef>
          </c:val>
          <c:extLst>
            <c:ext xmlns:c16="http://schemas.microsoft.com/office/drawing/2014/chart" uri="{C3380CC4-5D6E-409C-BE32-E72D297353CC}">
              <c16:uniqueId val="{00000000-873C-4567-BDA5-4D35D0143EB2}"/>
            </c:ext>
          </c:extLst>
        </c:ser>
        <c:ser>
          <c:idx val="0"/>
          <c:order val="0"/>
          <c:tx>
            <c:strRef>
              <c:f>Taul4!$W$3</c:f>
              <c:strCache>
                <c:ptCount val="1"/>
                <c:pt idx="0">
                  <c:v>Nykyisten pysäköintialueiden laajentaminen</c:v>
                </c:pt>
              </c:strCache>
            </c:strRef>
          </c:tx>
          <c:spPr>
            <a:solidFill>
              <a:srgbClr val="000000"/>
            </a:solidFill>
            <a:ln>
              <a:noFill/>
            </a:ln>
            <a:effectLst/>
          </c:spPr>
          <c:invertIfNegative val="0"/>
          <c:cat>
            <c:strRef>
              <c:f>Taul4!$S$4:$S$17</c:f>
              <c:strCache>
                <c:ptCount val="14"/>
                <c:pt idx="0">
                  <c:v>Byträskin alue</c:v>
                </c:pt>
                <c:pt idx="1">
                  <c:v>Korvenportti</c:v>
                </c:pt>
                <c:pt idx="2">
                  <c:v>Flatberget</c:v>
                </c:pt>
                <c:pt idx="3">
                  <c:v>Storträskin alue</c:v>
                </c:pt>
                <c:pt idx="4">
                  <c:v>Kalkinpolttajanpolku</c:v>
                </c:pt>
                <c:pt idx="5">
                  <c:v>Knutersin kierros</c:v>
                </c:pt>
                <c:pt idx="6">
                  <c:v>Bisajärven alue</c:v>
                </c:pt>
                <c:pt idx="7">
                  <c:v>Gumböle träskin alue</c:v>
                </c:pt>
                <c:pt idx="8">
                  <c:v>Högberget</c:v>
                </c:pt>
                <c:pt idx="9">
                  <c:v>Fiskträskin kierros</c:v>
                </c:pt>
                <c:pt idx="10">
                  <c:v>Byabäckenin luontopolku</c:v>
                </c:pt>
                <c:pt idx="11">
                  <c:v>Bakunkärrin kierros</c:v>
                </c:pt>
                <c:pt idx="12">
                  <c:v>Sudentassu/Sipoonkorven silta, Kuusijärvi</c:v>
                </c:pt>
                <c:pt idx="13">
                  <c:v>Tasakallio-Storträskin esteetön reitti</c:v>
                </c:pt>
              </c:strCache>
            </c:strRef>
          </c:cat>
          <c:val>
            <c:numRef>
              <c:f>Taul4!$W$4:$W$17</c:f>
              <c:numCache>
                <c:formatCode>0.0\ %</c:formatCode>
                <c:ptCount val="14"/>
                <c:pt idx="0">
                  <c:v>0.54411764705882348</c:v>
                </c:pt>
                <c:pt idx="1">
                  <c:v>0.6607142857142857</c:v>
                </c:pt>
                <c:pt idx="2">
                  <c:v>0.68518518518518512</c:v>
                </c:pt>
                <c:pt idx="3">
                  <c:v>0.86333333333333329</c:v>
                </c:pt>
                <c:pt idx="4">
                  <c:v>0.88095238095238104</c:v>
                </c:pt>
                <c:pt idx="5">
                  <c:v>0.88095238095238104</c:v>
                </c:pt>
                <c:pt idx="6">
                  <c:v>0.89516129032258074</c:v>
                </c:pt>
                <c:pt idx="7">
                  <c:v>0.89516129032258074</c:v>
                </c:pt>
                <c:pt idx="8">
                  <c:v>0.93217054263565891</c:v>
                </c:pt>
                <c:pt idx="9">
                  <c:v>0.97883597883597895</c:v>
                </c:pt>
                <c:pt idx="10">
                  <c:v>1.0443548387096775</c:v>
                </c:pt>
                <c:pt idx="11">
                  <c:v>1.0451977401129944</c:v>
                </c:pt>
                <c:pt idx="12">
                  <c:v>1.0818713450292399</c:v>
                </c:pt>
                <c:pt idx="13">
                  <c:v>1.1134259259259258</c:v>
                </c:pt>
              </c:numCache>
            </c:numRef>
          </c:val>
          <c:extLst>
            <c:ext xmlns:c16="http://schemas.microsoft.com/office/drawing/2014/chart" uri="{C3380CC4-5D6E-409C-BE32-E72D297353CC}">
              <c16:uniqueId val="{0000000F-873C-4567-BDA5-4D35D0143EB2}"/>
            </c:ext>
          </c:extLst>
        </c:ser>
        <c:dLbls>
          <c:showLegendKey val="0"/>
          <c:showVal val="0"/>
          <c:showCatName val="0"/>
          <c:showSerName val="0"/>
          <c:showPercent val="0"/>
          <c:showBubbleSize val="0"/>
        </c:dLbls>
        <c:gapWidth val="83"/>
        <c:overlap val="-12"/>
        <c:axId val="189881823"/>
        <c:axId val="189868511"/>
      </c:barChart>
      <c:catAx>
        <c:axId val="18988182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i-FI"/>
          </a:p>
        </c:txPr>
        <c:crossAx val="189868511"/>
        <c:crosses val="autoZero"/>
        <c:auto val="1"/>
        <c:lblAlgn val="ctr"/>
        <c:lblOffset val="100"/>
        <c:noMultiLvlLbl val="0"/>
      </c:catAx>
      <c:valAx>
        <c:axId val="189868511"/>
        <c:scaling>
          <c:orientation val="minMax"/>
          <c:max val="1.1900000000000002"/>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898818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4">
    <c:autoUpdate val="0"/>
  </c:externalData>
  <c:userShapes r:id="rId5"/>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873636581703124"/>
          <c:y val="3.9065503929620569E-2"/>
          <c:w val="0.43207657699758473"/>
          <c:h val="0.9218689921407589"/>
        </c:manualLayout>
      </c:layout>
      <c:barChart>
        <c:barDir val="bar"/>
        <c:grouping val="clustered"/>
        <c:varyColors val="0"/>
        <c:ser>
          <c:idx val="0"/>
          <c:order val="0"/>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'Kaavat lisätty'!$CN$143:$CS$143</c:f>
              <c:strCache>
                <c:ptCount val="6"/>
                <c:pt idx="0">
                  <c:v>Mahdollisuus liikkua kaikkina viikonpäivinä (nykyisin Hop-on Hop-off -bussi vain la ja su)</c:v>
                </c:pt>
                <c:pt idx="1">
                  <c:v>HSL-lipputuotteiden yhteensopivuus Hop-on Hop-off -busseissa</c:v>
                </c:pt>
                <c:pt idx="2">
                  <c:v>Nopeampi matka-aika</c:v>
                </c:pt>
                <c:pt idx="3">
                  <c:v>Edullisempi lipun hinta</c:v>
                </c:pt>
                <c:pt idx="4">
                  <c:v>Esteettömyys</c:v>
                </c:pt>
                <c:pt idx="5">
                  <c:v>Jokin muu</c:v>
                </c:pt>
              </c:strCache>
            </c:strRef>
          </c:cat>
          <c:val>
            <c:numRef>
              <c:f>'Kaavat lisätty'!$CN$144:$CS$144</c:f>
              <c:numCache>
                <c:formatCode>0%</c:formatCode>
                <c:ptCount val="6"/>
                <c:pt idx="0">
                  <c:v>0.61224489795918369</c:v>
                </c:pt>
                <c:pt idx="1">
                  <c:v>0.46938775510204084</c:v>
                </c:pt>
                <c:pt idx="2">
                  <c:v>0.22448979591836735</c:v>
                </c:pt>
                <c:pt idx="3">
                  <c:v>5.1020408163265307E-2</c:v>
                </c:pt>
                <c:pt idx="4">
                  <c:v>4.0816326530612242E-2</c:v>
                </c:pt>
                <c:pt idx="5">
                  <c:v>0.15306122448979592</c:v>
                </c:pt>
              </c:numCache>
            </c:numRef>
          </c:val>
          <c:extLst>
            <c:ext xmlns:c16="http://schemas.microsoft.com/office/drawing/2014/chart" uri="{C3380CC4-5D6E-409C-BE32-E72D297353CC}">
              <c16:uniqueId val="{00000000-861A-43BA-A243-17937A82EE01}"/>
            </c:ext>
          </c:extLst>
        </c:ser>
        <c:dLbls>
          <c:dLblPos val="outEnd"/>
          <c:showLegendKey val="0"/>
          <c:showVal val="1"/>
          <c:showCatName val="0"/>
          <c:showSerName val="0"/>
          <c:showPercent val="0"/>
          <c:showBubbleSize val="0"/>
        </c:dLbls>
        <c:gapWidth val="30"/>
        <c:axId val="195101952"/>
        <c:axId val="195100704"/>
      </c:barChart>
      <c:catAx>
        <c:axId val="1951019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crossAx val="195100704"/>
        <c:crosses val="autoZero"/>
        <c:auto val="1"/>
        <c:lblAlgn val="ctr"/>
        <c:lblOffset val="100"/>
        <c:noMultiLvlLbl val="0"/>
      </c:catAx>
      <c:valAx>
        <c:axId val="195100704"/>
        <c:scaling>
          <c:orientation val="minMax"/>
          <c:max val="0.62000000000000011"/>
          <c:min val="0"/>
        </c:scaling>
        <c:delete val="1"/>
        <c:axPos val="t"/>
        <c:numFmt formatCode="0%" sourceLinked="0"/>
        <c:majorTickMark val="none"/>
        <c:minorTickMark val="none"/>
        <c:tickLblPos val="high"/>
        <c:crossAx val="195101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723815225715211"/>
          <c:y val="0.24501130021037387"/>
          <c:w val="0.61372130133011416"/>
          <c:h val="0.71993133012456489"/>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0BB-4062-A7F5-B1013BA6497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0BB-4062-A7F5-B1013BA6497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0BB-4062-A7F5-B1013BA6497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0BB-4062-A7F5-B1013BA6497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0BB-4062-A7F5-B1013BA6497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0BB-4062-A7F5-B1013BA64972}"/>
              </c:ext>
            </c:extLst>
          </c:dPt>
          <c:dLbls>
            <c:dLbl>
              <c:idx val="0"/>
              <c:layout>
                <c:manualLayout>
                  <c:x val="-9.4294339610525649E-2"/>
                  <c:y val="0.12041270754498884"/>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fld id="{B3192F9A-3CCA-456F-86B3-0C263F124A0B}" type="CATEGORYNAME">
                      <a:rPr lang="en-US" sz="1400">
                        <a:solidFill>
                          <a:schemeClr val="bg1"/>
                        </a:solidFill>
                      </a:rPr>
                      <a:pPr>
                        <a:defRPr sz="1000">
                          <a:solidFill>
                            <a:schemeClr val="bg1"/>
                          </a:solidFill>
                        </a:defRPr>
                      </a:pPr>
                      <a:t>[LUOKAN NIMI]</a:t>
                    </a:fld>
                    <a:r>
                      <a:rPr lang="en-US" baseline="0">
                        <a:solidFill>
                          <a:schemeClr val="bg1"/>
                        </a:solidFill>
                      </a:rPr>
                      <a:t>
</a:t>
                    </a:r>
                    <a:fld id="{B1A8AD57-2102-4B7E-BCD0-EF9F9EAD4FF7}" type="VALUE">
                      <a:rPr lang="en-US" sz="1400" baseline="0">
                        <a:solidFill>
                          <a:schemeClr val="bg1"/>
                        </a:solidFill>
                      </a:rPr>
                      <a:pPr>
                        <a:defRPr sz="1000">
                          <a:solidFill>
                            <a:schemeClr val="bg1"/>
                          </a:solidFill>
                        </a:defRPr>
                      </a:pPr>
                      <a:t>[ARVO]</a:t>
                    </a:fld>
                    <a:endParaRPr lang="en-US" baseline="0">
                      <a:solidFill>
                        <a:schemeClr val="bg1"/>
                      </a:solidFill>
                    </a:endParaRPr>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fi-FI"/>
                </a:p>
              </c:txPr>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00BB-4062-A7F5-B1013BA64972}"/>
                </c:ext>
              </c:extLst>
            </c:dLbl>
            <c:dLbl>
              <c:idx val="1"/>
              <c:layout>
                <c:manualLayout>
                  <c:x val="-0.16820071389985655"/>
                  <c:y val="-0.19983385507466234"/>
                </c:manualLayout>
              </c:layout>
              <c:tx>
                <c:rich>
                  <a:bodyPr/>
                  <a:lstStyle/>
                  <a:p>
                    <a:fld id="{C08DA287-FA44-4C19-A3FD-B4D2269F20D7}" type="CATEGORYNAME">
                      <a:rPr lang="en-US" sz="1400">
                        <a:solidFill>
                          <a:schemeClr val="tx1"/>
                        </a:solidFill>
                      </a:rPr>
                      <a:pPr/>
                      <a:t>[LUOKAN NIMI]</a:t>
                    </a:fld>
                    <a:r>
                      <a:rPr lang="en-US" sz="1400" baseline="0">
                        <a:solidFill>
                          <a:schemeClr val="tx1"/>
                        </a:solidFill>
                      </a:rPr>
                      <a:t>
</a:t>
                    </a:r>
                    <a:fld id="{199DB9E1-3DEF-4FB3-8477-A9125CF5B164}" type="VALUE">
                      <a:rPr lang="en-US" sz="1400" baseline="0">
                        <a:solidFill>
                          <a:schemeClr val="tx1"/>
                        </a:solidFill>
                      </a:rPr>
                      <a:pPr/>
                      <a:t>[ARVO]</a:t>
                    </a:fld>
                    <a:endParaRPr lang="en-US" sz="1400" baseline="0">
                      <a:solidFill>
                        <a:schemeClr val="tx1"/>
                      </a:solidFill>
                    </a:endParaRPr>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00BB-4062-A7F5-B1013BA64972}"/>
                </c:ext>
              </c:extLst>
            </c:dLbl>
            <c:dLbl>
              <c:idx val="2"/>
              <c:layout>
                <c:manualLayout>
                  <c:x val="0.1452642529135125"/>
                  <c:y val="-4.3553532516272558E-2"/>
                </c:manualLayout>
              </c:layout>
              <c:tx>
                <c:rich>
                  <a:bodyPr/>
                  <a:lstStyle/>
                  <a:p>
                    <a:fld id="{E9EDF582-8661-4C7D-A786-5B287B122BC6}" type="CATEGORYNAME">
                      <a:rPr lang="en-US" sz="1400">
                        <a:solidFill>
                          <a:schemeClr val="tx1"/>
                        </a:solidFill>
                      </a:rPr>
                      <a:pPr/>
                      <a:t>[LUOKAN NIMI]</a:t>
                    </a:fld>
                    <a:r>
                      <a:rPr lang="en-US" sz="1400" baseline="0">
                        <a:solidFill>
                          <a:schemeClr val="tx1"/>
                        </a:solidFill>
                      </a:rPr>
                      <a:t>
</a:t>
                    </a:r>
                    <a:fld id="{6410CF29-191E-444F-BE2D-9281BF6F601C}" type="VALUE">
                      <a:rPr lang="en-US" sz="1400" baseline="0">
                        <a:solidFill>
                          <a:schemeClr val="tx1"/>
                        </a:solidFill>
                      </a:rPr>
                      <a:pPr/>
                      <a:t>[ARVO]</a:t>
                    </a:fld>
                    <a:endParaRPr lang="en-US" sz="1400" baseline="0">
                      <a:solidFill>
                        <a:schemeClr val="tx1"/>
                      </a:solidFill>
                    </a:endParaRPr>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00BB-4062-A7F5-B1013BA64972}"/>
                </c:ext>
              </c:extLst>
            </c:dLbl>
            <c:dLbl>
              <c:idx val="3"/>
              <c:layout>
                <c:manualLayout>
                  <c:x val="-1.7839469656045416E-2"/>
                  <c:y val="1.7933807506700466E-2"/>
                </c:manualLayout>
              </c:layout>
              <c:tx>
                <c:rich>
                  <a:bodyPr/>
                  <a:lstStyle/>
                  <a:p>
                    <a:fld id="{51CD4518-80F4-4583-9969-5F9D5746C55F}" type="CATEGORYNAME">
                      <a:rPr lang="en-US" sz="1400"/>
                      <a:pPr/>
                      <a:t>[LUOKAN NIMI]</a:t>
                    </a:fld>
                    <a:r>
                      <a:rPr lang="en-US" baseline="0"/>
                      <a:t>
</a:t>
                    </a:r>
                    <a:fld id="{93821225-4719-4C67-A870-507B1AD12193}" type="VALUE">
                      <a:rPr lang="en-US" sz="1400" baseline="0"/>
                      <a:pPr/>
                      <a:t>[ARVO]</a:t>
                    </a:fld>
                    <a:endParaRPr lang="en-US" baseline="0"/>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00BB-4062-A7F5-B1013BA64972}"/>
                </c:ext>
              </c:extLst>
            </c:dLbl>
            <c:dLbl>
              <c:idx val="4"/>
              <c:tx>
                <c:rich>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fld id="{69BB5CE7-F673-43D8-9C40-6A034EF9181A}" type="CATEGORYNAME">
                      <a:rPr lang="en-US" sz="1400">
                        <a:solidFill>
                          <a:schemeClr val="tx1"/>
                        </a:solidFill>
                      </a:rPr>
                      <a:pPr>
                        <a:defRPr sz="1400">
                          <a:solidFill>
                            <a:schemeClr val="tx1"/>
                          </a:solidFill>
                        </a:defRPr>
                      </a:pPr>
                      <a:t>[LUOKAN NIMI]</a:t>
                    </a:fld>
                    <a:r>
                      <a:rPr lang="en-US" sz="1400" baseline="0">
                        <a:solidFill>
                          <a:schemeClr val="tx1"/>
                        </a:solidFill>
                      </a:rPr>
                      <a:t>
</a:t>
                    </a:r>
                    <a:fld id="{ACE3AD3C-CC51-462B-8222-FEA8C72AA641}" type="VALUE">
                      <a:rPr lang="en-US" sz="1400" baseline="0">
                        <a:solidFill>
                          <a:schemeClr val="tx1"/>
                        </a:solidFill>
                      </a:rPr>
                      <a:pPr>
                        <a:defRPr sz="1400">
                          <a:solidFill>
                            <a:schemeClr val="tx1"/>
                          </a:solidFill>
                        </a:defRPr>
                      </a:pPr>
                      <a:t>[ARVO]</a:t>
                    </a:fld>
                    <a:endParaRPr lang="en-US" sz="1400" baseline="0">
                      <a:solidFill>
                        <a:schemeClr val="tx1"/>
                      </a:solidFill>
                    </a:endParaRPr>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fi-FI"/>
                </a:p>
              </c:txPr>
              <c:dLblPos val="outEnd"/>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00BB-4062-A7F5-B1013BA64972}"/>
                </c:ext>
              </c:extLst>
            </c:dLbl>
            <c:dLbl>
              <c:idx val="5"/>
              <c:layout>
                <c:manualLayout>
                  <c:x val="0"/>
                  <c:y val="-2.8181697510529326E-2"/>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solidFill>
                        <a:latin typeface="+mn-lt"/>
                        <a:ea typeface="+mn-ea"/>
                        <a:cs typeface="+mn-cs"/>
                      </a:defRPr>
                    </a:pPr>
                    <a:fld id="{2AB1AF51-B32F-48DF-9646-8C76B8F29A96}" type="CATEGORYNAME">
                      <a:rPr lang="fi-FI" sz="1400" smtClean="0">
                        <a:solidFill>
                          <a:schemeClr val="tx1"/>
                        </a:solidFill>
                      </a:rPr>
                      <a:pPr>
                        <a:defRPr sz="1000">
                          <a:solidFill>
                            <a:schemeClr val="tx1"/>
                          </a:solidFill>
                        </a:defRPr>
                      </a:pPr>
                      <a:t>[LUOKAN NIMI]</a:t>
                    </a:fld>
                    <a:r>
                      <a:rPr lang="fi-FI" sz="1400" baseline="0">
                        <a:solidFill>
                          <a:schemeClr val="tx1"/>
                        </a:solidFill>
                      </a:rPr>
                      <a:t>
</a:t>
                    </a:r>
                    <a:fld id="{5A99AC30-000D-40E6-BA82-3970669D4ACB}" type="VALUE">
                      <a:rPr lang="fi-FI" sz="1400" baseline="0">
                        <a:solidFill>
                          <a:schemeClr val="tx1"/>
                        </a:solidFill>
                      </a:rPr>
                      <a:pPr>
                        <a:defRPr sz="1000">
                          <a:solidFill>
                            <a:schemeClr val="tx1"/>
                          </a:solidFill>
                        </a:defRPr>
                      </a:pPr>
                      <a:t>[ARVO]</a:t>
                    </a:fld>
                    <a:endParaRPr lang="fi-FI" sz="1400" baseline="0">
                      <a:solidFill>
                        <a:schemeClr val="tx1"/>
                      </a:solidFill>
                    </a:endParaRPr>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solidFill>
                      <a:latin typeface="+mn-lt"/>
                      <a:ea typeface="+mn-ea"/>
                      <a:cs typeface="+mn-cs"/>
                    </a:defRPr>
                  </a:pPr>
                  <a:endParaRPr lang="fi-FI"/>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49761685554966034"/>
                      <c:h val="0.17149057173946639"/>
                    </c:manualLayout>
                  </c15:layout>
                  <c15:dlblFieldTable/>
                  <c15:showDataLabelsRange val="0"/>
                </c:ext>
                <c:ext xmlns:c16="http://schemas.microsoft.com/office/drawing/2014/chart" uri="{C3380CC4-5D6E-409C-BE32-E72D297353CC}">
                  <c16:uniqueId val="{0000000B-00BB-4062-A7F5-B1013BA6497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fi-FI"/>
              </a:p>
            </c:tx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Sheet1!$CS$127:$CS$132</c:f>
              <c:strCache>
                <c:ptCount val="6"/>
                <c:pt idx="0">
                  <c:v>30 min</c:v>
                </c:pt>
                <c:pt idx="1">
                  <c:v>60 min</c:v>
                </c:pt>
                <c:pt idx="2">
                  <c:v>1,5 h</c:v>
                </c:pt>
                <c:pt idx="3">
                  <c:v>2 h</c:v>
                </c:pt>
                <c:pt idx="4">
                  <c:v>3 h</c:v>
                </c:pt>
                <c:pt idx="5">
                  <c:v>Vuorovälillä ei ole vaikutusta matkustusvalintoihini</c:v>
                </c:pt>
              </c:strCache>
            </c:strRef>
          </c:cat>
          <c:val>
            <c:numRef>
              <c:f>Sheet1!$CT$127:$CT$132</c:f>
              <c:numCache>
                <c:formatCode>0.0\ %</c:formatCode>
                <c:ptCount val="6"/>
                <c:pt idx="0">
                  <c:v>0.1111111111111111</c:v>
                </c:pt>
                <c:pt idx="1">
                  <c:v>0.54629629629629628</c:v>
                </c:pt>
                <c:pt idx="2">
                  <c:v>0.10185185185185185</c:v>
                </c:pt>
                <c:pt idx="3">
                  <c:v>5.5555555555555552E-2</c:v>
                </c:pt>
                <c:pt idx="4">
                  <c:v>2.7777777777777776E-2</c:v>
                </c:pt>
                <c:pt idx="5">
                  <c:v>0.15740740740740741</c:v>
                </c:pt>
              </c:numCache>
            </c:numRef>
          </c:val>
          <c:extLst>
            <c:ext xmlns:c16="http://schemas.microsoft.com/office/drawing/2014/chart" uri="{C3380CC4-5D6E-409C-BE32-E72D297353CC}">
              <c16:uniqueId val="{0000000C-00BB-4062-A7F5-B1013BA6497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i-FI"/>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834015708715147"/>
          <c:y val="0.29083756554809925"/>
          <c:w val="0.47443223551959862"/>
          <c:h val="0.67077534748462908"/>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A02-491F-B69D-132F8CB03B3E}"/>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AA02-491F-B69D-132F8CB03B3E}"/>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AA02-491F-B69D-132F8CB03B3E}"/>
              </c:ext>
            </c:extLst>
          </c:dPt>
          <c:dLbls>
            <c:dLbl>
              <c:idx val="0"/>
              <c:layout>
                <c:manualLayout>
                  <c:x val="4.8333337139107911E-3"/>
                  <c:y val="-1.1137631601641119E-2"/>
                </c:manualLayout>
              </c:layout>
              <c:tx>
                <c:rich>
                  <a:bodyPr/>
                  <a:lstStyle/>
                  <a:p>
                    <a:fld id="{604711DC-1F17-43AC-B90B-9B5286063943}" type="CATEGORYNAME">
                      <a:rPr lang="en-US" sz="1400"/>
                      <a:pPr/>
                      <a:t>[LUOKAN NIMI]</a:t>
                    </a:fld>
                    <a:r>
                      <a:rPr lang="en-US" sz="1400" baseline="0"/>
                      <a:t>
</a:t>
                    </a:r>
                    <a:fld id="{99740368-C48F-4D2A-8446-B68C4BF4D05E}" type="VALUE">
                      <a:rPr lang="en-US" sz="1400" baseline="0"/>
                      <a:pPr/>
                      <a:t>[ARVO]</a:t>
                    </a:fld>
                    <a:endParaRPr lang="en-US" sz="1400" baseline="0"/>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AA02-491F-B69D-132F8CB03B3E}"/>
                </c:ext>
              </c:extLst>
            </c:dLbl>
            <c:dLbl>
              <c:idx val="1"/>
              <c:layout>
                <c:manualLayout>
                  <c:x val="-0.13050001027559144"/>
                  <c:y val="-2.9700350937709719E-2"/>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fld id="{0DB18F5B-5326-45A0-BE2E-1B0B47038ACA}" type="CATEGORYNAME">
                      <a:rPr lang="en-US" sz="1400">
                        <a:solidFill>
                          <a:schemeClr val="tx1"/>
                        </a:solidFill>
                      </a:rPr>
                      <a:pPr>
                        <a:defRPr sz="1100">
                          <a:solidFill>
                            <a:schemeClr val="tx1"/>
                          </a:solidFill>
                        </a:defRPr>
                      </a:pPr>
                      <a:t>[LUOKAN NIMI]</a:t>
                    </a:fld>
                    <a:r>
                      <a:rPr lang="en-US" sz="1400" baseline="0">
                        <a:solidFill>
                          <a:schemeClr val="tx1"/>
                        </a:solidFill>
                      </a:rPr>
                      <a:t>
</a:t>
                    </a:r>
                    <a:fld id="{416E3C53-7843-4567-B31C-076D565B5794}" type="VALUE">
                      <a:rPr lang="en-US" sz="1400" baseline="0">
                        <a:solidFill>
                          <a:schemeClr val="tx1"/>
                        </a:solidFill>
                      </a:rPr>
                      <a:pPr>
                        <a:defRPr sz="1100">
                          <a:solidFill>
                            <a:schemeClr val="tx1"/>
                          </a:solidFill>
                        </a:defRPr>
                      </a:pPr>
                      <a:t>[ARVO]</a:t>
                    </a:fld>
                    <a:endParaRPr lang="en-US" sz="1400" baseline="0">
                      <a:solidFill>
                        <a:schemeClr val="tx1"/>
                      </a:solidFill>
                    </a:endParaRPr>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fi-FI"/>
                </a:p>
              </c:txPr>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AA02-491F-B69D-132F8CB03B3E}"/>
                </c:ext>
              </c:extLst>
            </c:dLbl>
            <c:dLbl>
              <c:idx val="2"/>
              <c:layout>
                <c:manualLayout>
                  <c:x val="0.13291667713254671"/>
                  <c:y val="-2.2275263203282238E-2"/>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fld id="{8DA268DA-081B-4B91-B092-F2BFF922025E}" type="CATEGORYNAME">
                      <a:rPr lang="en-US" sz="1400">
                        <a:solidFill>
                          <a:schemeClr val="tx1"/>
                        </a:solidFill>
                      </a:rPr>
                      <a:pPr>
                        <a:defRPr sz="1100">
                          <a:solidFill>
                            <a:schemeClr val="tx1"/>
                          </a:solidFill>
                        </a:defRPr>
                      </a:pPr>
                      <a:t>[LUOKAN NIMI]</a:t>
                    </a:fld>
                    <a:r>
                      <a:rPr lang="en-US" sz="1400" baseline="0">
                        <a:solidFill>
                          <a:schemeClr val="tx1"/>
                        </a:solidFill>
                      </a:rPr>
                      <a:t>
</a:t>
                    </a:r>
                    <a:fld id="{1ECC4097-6718-40EB-A510-60BD3DEBED2C}" type="VALUE">
                      <a:rPr lang="en-US" sz="1400" baseline="0">
                        <a:solidFill>
                          <a:schemeClr val="tx1"/>
                        </a:solidFill>
                      </a:rPr>
                      <a:pPr>
                        <a:defRPr sz="1100">
                          <a:solidFill>
                            <a:schemeClr val="tx1"/>
                          </a:solidFill>
                        </a:defRPr>
                      </a:pPr>
                      <a:t>[ARVO]</a:t>
                    </a:fld>
                    <a:endParaRPr lang="en-US" sz="1400" baseline="0">
                      <a:solidFill>
                        <a:schemeClr val="tx1"/>
                      </a:solidFill>
                    </a:endParaRPr>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fi-FI"/>
                </a:p>
              </c:txPr>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AA02-491F-B69D-132F8CB03B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Sheet1!$CU$127:$CU$129</c:f>
              <c:strCache>
                <c:ptCount val="3"/>
                <c:pt idx="0">
                  <c:v>Kyllä</c:v>
                </c:pt>
                <c:pt idx="1">
                  <c:v>Ehkä</c:v>
                </c:pt>
                <c:pt idx="2">
                  <c:v>Ei</c:v>
                </c:pt>
              </c:strCache>
            </c:strRef>
          </c:cat>
          <c:val>
            <c:numRef>
              <c:f>Sheet1!$CV$127:$CV$129</c:f>
              <c:numCache>
                <c:formatCode>0.0\ %</c:formatCode>
                <c:ptCount val="3"/>
                <c:pt idx="0">
                  <c:v>8.1081081081081086E-2</c:v>
                </c:pt>
                <c:pt idx="1">
                  <c:v>0.3963963963963964</c:v>
                </c:pt>
                <c:pt idx="2">
                  <c:v>0.52252252252252251</c:v>
                </c:pt>
              </c:numCache>
            </c:numRef>
          </c:val>
          <c:extLst>
            <c:ext xmlns:c16="http://schemas.microsoft.com/office/drawing/2014/chart" uri="{C3380CC4-5D6E-409C-BE32-E72D297353CC}">
              <c16:uniqueId val="{00000006-AA02-491F-B69D-132F8CB03B3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i-FI"/>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fi-FI">
                <a:latin typeface="Montserrat" panose="00000500000000000000" pitchFamily="2" charset="0"/>
              </a:rPr>
              <a:t>Edulliset liput</a:t>
            </a:r>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fi-FI"/>
        </a:p>
      </c:txPr>
    </c:title>
    <c:autoTitleDeleted val="0"/>
    <c:plotArea>
      <c:layout/>
      <c:barChart>
        <c:barDir val="bar"/>
        <c:grouping val="percentStacked"/>
        <c:varyColors val="0"/>
        <c:ser>
          <c:idx val="0"/>
          <c:order val="0"/>
          <c:tx>
            <c:strRef>
              <c:f>'Orig. Aleksi'!$CW$126</c:f>
              <c:strCache>
                <c:ptCount val="1"/>
                <c:pt idx="0">
                  <c:v>0</c:v>
                </c:pt>
              </c:strCache>
            </c:strRef>
          </c:tx>
          <c:spPr>
            <a:solidFill>
              <a:schemeClr val="accent5">
                <a:tint val="50000"/>
              </a:schemeClr>
            </a:solidFill>
            <a:ln>
              <a:noFill/>
            </a:ln>
            <a:effectLst/>
          </c:spPr>
          <c:invertIfNegative val="0"/>
          <c:dLbls>
            <c:dLbl>
              <c:idx val="0"/>
              <c:tx>
                <c:rich>
                  <a:bodyPr/>
                  <a:lstStyle/>
                  <a:p>
                    <a:fld id="{8B86A7F6-1817-4FBE-8DD9-B56166831B0C}" type="VALUE">
                      <a:rPr lang="en-US">
                        <a:solidFill>
                          <a:schemeClr val="tx1"/>
                        </a:solidFill>
                      </a:rPr>
                      <a:pPr/>
                      <a:t>[ARVO]</a:t>
                    </a:fld>
                    <a:endParaRPr lang="fi-FI"/>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F6B-480A-A045-D5346BA4E68D}"/>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'Orig. Aleksi'!$CY$126</c:f>
              <c:numCache>
                <c:formatCode>0.0\ %</c:formatCode>
                <c:ptCount val="1"/>
                <c:pt idx="0">
                  <c:v>0.15306122448979592</c:v>
                </c:pt>
              </c:numCache>
            </c:numRef>
          </c:val>
          <c:extLst>
            <c:ext xmlns:c16="http://schemas.microsoft.com/office/drawing/2014/chart" uri="{C3380CC4-5D6E-409C-BE32-E72D297353CC}">
              <c16:uniqueId val="{00000001-CF6B-480A-A045-D5346BA4E68D}"/>
            </c:ext>
          </c:extLst>
        </c:ser>
        <c:ser>
          <c:idx val="1"/>
          <c:order val="1"/>
          <c:tx>
            <c:strRef>
              <c:f>'Orig. Aleksi'!$CW$127</c:f>
              <c:strCache>
                <c:ptCount val="1"/>
                <c:pt idx="0">
                  <c:v>1</c:v>
                </c:pt>
              </c:strCache>
            </c:strRef>
          </c:tx>
          <c:spPr>
            <a:solidFill>
              <a:schemeClr val="accent5">
                <a:tint val="70000"/>
              </a:schemeClr>
            </a:solidFill>
            <a:ln>
              <a:noFill/>
            </a:ln>
            <a:effectLst/>
          </c:spPr>
          <c:invertIfNegative val="0"/>
          <c:dLbls>
            <c:dLbl>
              <c:idx val="0"/>
              <c:tx>
                <c:rich>
                  <a:bodyPr/>
                  <a:lstStyle/>
                  <a:p>
                    <a:fld id="{8B93412B-817D-41FF-81D8-5E91A0B5B3E8}" type="VALUE">
                      <a:rPr lang="en-US">
                        <a:solidFill>
                          <a:schemeClr val="tx1"/>
                        </a:solidFill>
                      </a:rPr>
                      <a:pPr/>
                      <a:t>[ARVO]</a:t>
                    </a:fld>
                    <a:endParaRPr lang="fi-FI"/>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F6B-480A-A045-D5346BA4E68D}"/>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'Orig. Aleksi'!$CY$127</c:f>
              <c:numCache>
                <c:formatCode>0.0\ %</c:formatCode>
                <c:ptCount val="1"/>
                <c:pt idx="0">
                  <c:v>3.0612244897959183E-2</c:v>
                </c:pt>
              </c:numCache>
            </c:numRef>
          </c:val>
          <c:extLst>
            <c:ext xmlns:c16="http://schemas.microsoft.com/office/drawing/2014/chart" uri="{C3380CC4-5D6E-409C-BE32-E72D297353CC}">
              <c16:uniqueId val="{00000003-CF6B-480A-A045-D5346BA4E68D}"/>
            </c:ext>
          </c:extLst>
        </c:ser>
        <c:ser>
          <c:idx val="2"/>
          <c:order val="2"/>
          <c:tx>
            <c:strRef>
              <c:f>'Orig. Aleksi'!$CW$128</c:f>
              <c:strCache>
                <c:ptCount val="1"/>
                <c:pt idx="0">
                  <c:v>2</c:v>
                </c:pt>
              </c:strCache>
            </c:strRef>
          </c:tx>
          <c:spPr>
            <a:solidFill>
              <a:schemeClr val="accent5">
                <a:tint val="9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'Orig. Aleksi'!$CY$128</c:f>
              <c:numCache>
                <c:formatCode>0.0\ %</c:formatCode>
                <c:ptCount val="1"/>
                <c:pt idx="0">
                  <c:v>0.11224489795918367</c:v>
                </c:pt>
              </c:numCache>
            </c:numRef>
          </c:val>
          <c:extLst>
            <c:ext xmlns:c16="http://schemas.microsoft.com/office/drawing/2014/chart" uri="{C3380CC4-5D6E-409C-BE32-E72D297353CC}">
              <c16:uniqueId val="{00000004-CF6B-480A-A045-D5346BA4E68D}"/>
            </c:ext>
          </c:extLst>
        </c:ser>
        <c:ser>
          <c:idx val="3"/>
          <c:order val="3"/>
          <c:tx>
            <c:strRef>
              <c:f>'Orig. Aleksi'!$CW$129</c:f>
              <c:strCache>
                <c:ptCount val="1"/>
                <c:pt idx="0">
                  <c:v>3</c:v>
                </c:pt>
              </c:strCache>
            </c:strRef>
          </c:tx>
          <c:spPr>
            <a:solidFill>
              <a:schemeClr val="accent5">
                <a:shade val="9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'Orig. Aleksi'!$CY$129</c:f>
              <c:numCache>
                <c:formatCode>0.0\ %</c:formatCode>
                <c:ptCount val="1"/>
                <c:pt idx="0">
                  <c:v>0.23469387755102042</c:v>
                </c:pt>
              </c:numCache>
            </c:numRef>
          </c:val>
          <c:extLst>
            <c:ext xmlns:c16="http://schemas.microsoft.com/office/drawing/2014/chart" uri="{C3380CC4-5D6E-409C-BE32-E72D297353CC}">
              <c16:uniqueId val="{00000005-CF6B-480A-A045-D5346BA4E68D}"/>
            </c:ext>
          </c:extLst>
        </c:ser>
        <c:ser>
          <c:idx val="4"/>
          <c:order val="4"/>
          <c:tx>
            <c:strRef>
              <c:f>'Orig. Aleksi'!$CW$130</c:f>
              <c:strCache>
                <c:ptCount val="1"/>
                <c:pt idx="0">
                  <c:v>4</c:v>
                </c:pt>
              </c:strCache>
            </c:strRef>
          </c:tx>
          <c:spPr>
            <a:solidFill>
              <a:schemeClr val="accent5">
                <a:shade val="7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'Orig. Aleksi'!$CY$130</c:f>
              <c:numCache>
                <c:formatCode>0.0\ %</c:formatCode>
                <c:ptCount val="1"/>
                <c:pt idx="0">
                  <c:v>0.20408163265306123</c:v>
                </c:pt>
              </c:numCache>
            </c:numRef>
          </c:val>
          <c:extLst>
            <c:ext xmlns:c16="http://schemas.microsoft.com/office/drawing/2014/chart" uri="{C3380CC4-5D6E-409C-BE32-E72D297353CC}">
              <c16:uniqueId val="{00000006-CF6B-480A-A045-D5346BA4E68D}"/>
            </c:ext>
          </c:extLst>
        </c:ser>
        <c:ser>
          <c:idx val="5"/>
          <c:order val="5"/>
          <c:tx>
            <c:strRef>
              <c:f>'Orig. Aleksi'!$CW$131</c:f>
              <c:strCache>
                <c:ptCount val="1"/>
                <c:pt idx="0">
                  <c:v>5</c:v>
                </c:pt>
              </c:strCache>
            </c:strRef>
          </c:tx>
          <c:spPr>
            <a:solidFill>
              <a:schemeClr val="accent5">
                <a:shade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'Orig. Aleksi'!$CY$131</c:f>
              <c:numCache>
                <c:formatCode>0.0\ %</c:formatCode>
                <c:ptCount val="1"/>
                <c:pt idx="0">
                  <c:v>0.26530612244897961</c:v>
                </c:pt>
              </c:numCache>
            </c:numRef>
          </c:val>
          <c:extLst>
            <c:ext xmlns:c16="http://schemas.microsoft.com/office/drawing/2014/chart" uri="{C3380CC4-5D6E-409C-BE32-E72D297353CC}">
              <c16:uniqueId val="{00000007-CF6B-480A-A045-D5346BA4E68D}"/>
            </c:ext>
          </c:extLst>
        </c:ser>
        <c:dLbls>
          <c:dLblPos val="ctr"/>
          <c:showLegendKey val="0"/>
          <c:showVal val="1"/>
          <c:showCatName val="0"/>
          <c:showSerName val="0"/>
          <c:showPercent val="0"/>
          <c:showBubbleSize val="0"/>
        </c:dLbls>
        <c:gapWidth val="79"/>
        <c:overlap val="100"/>
        <c:axId val="465875824"/>
        <c:axId val="465883696"/>
      </c:barChart>
      <c:catAx>
        <c:axId val="46587582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65883696"/>
        <c:crosses val="autoZero"/>
        <c:auto val="1"/>
        <c:lblAlgn val="ctr"/>
        <c:lblOffset val="100"/>
        <c:noMultiLvlLbl val="0"/>
      </c:catAx>
      <c:valAx>
        <c:axId val="465883696"/>
        <c:scaling>
          <c:orientation val="minMax"/>
        </c:scaling>
        <c:delete val="1"/>
        <c:axPos val="b"/>
        <c:numFmt formatCode="0%" sourceLinked="1"/>
        <c:majorTickMark val="none"/>
        <c:minorTickMark val="none"/>
        <c:tickLblPos val="nextTo"/>
        <c:crossAx val="4658758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i-FI"/>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fi-FI">
                <a:latin typeface="Montserrat" panose="00000500000000000000" pitchFamily="2" charset="0"/>
              </a:rPr>
              <a:t>Joustavat ja itselle sopivat matkustusajat</a:t>
            </a:r>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fi-FI"/>
        </a:p>
      </c:txPr>
    </c:title>
    <c:autoTitleDeleted val="0"/>
    <c:plotArea>
      <c:layout/>
      <c:barChart>
        <c:barDir val="bar"/>
        <c:grouping val="percentStacked"/>
        <c:varyColors val="0"/>
        <c:ser>
          <c:idx val="0"/>
          <c:order val="0"/>
          <c:tx>
            <c:strRef>
              <c:f>'Orig. Aleksi'!$CW$126</c:f>
              <c:strCache>
                <c:ptCount val="1"/>
                <c:pt idx="0">
                  <c:v>0</c:v>
                </c:pt>
              </c:strCache>
            </c:strRef>
          </c:tx>
          <c:spPr>
            <a:solidFill>
              <a:schemeClr val="accent5">
                <a:tint val="50000"/>
              </a:schemeClr>
            </a:solidFill>
            <a:ln>
              <a:noFill/>
            </a:ln>
            <a:effectLst/>
          </c:spPr>
          <c:invertIfNegative val="0"/>
          <c:dLbls>
            <c:dLbl>
              <c:idx val="0"/>
              <c:tx>
                <c:rich>
                  <a:bodyPr/>
                  <a:lstStyle/>
                  <a:p>
                    <a:fld id="{2798C0E3-4769-4100-A88E-0FCAD0C3F879}" type="VALUE">
                      <a:rPr lang="en-US">
                        <a:solidFill>
                          <a:schemeClr val="tx1"/>
                        </a:solidFill>
                      </a:rPr>
                      <a:pPr/>
                      <a:t>[ARVO]</a:t>
                    </a:fld>
                    <a:endParaRPr lang="fi-FI"/>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7FC-4DC0-9F7A-A8535781C1F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'Orig. Aleksi'!$CX$126</c:f>
              <c:numCache>
                <c:formatCode>0.0\ %</c:formatCode>
                <c:ptCount val="1"/>
                <c:pt idx="0">
                  <c:v>0.14285714285714285</c:v>
                </c:pt>
              </c:numCache>
            </c:numRef>
          </c:val>
          <c:extLst>
            <c:ext xmlns:c16="http://schemas.microsoft.com/office/drawing/2014/chart" uri="{C3380CC4-5D6E-409C-BE32-E72D297353CC}">
              <c16:uniqueId val="{00000001-D7FC-4DC0-9F7A-A8535781C1F6}"/>
            </c:ext>
          </c:extLst>
        </c:ser>
        <c:ser>
          <c:idx val="1"/>
          <c:order val="1"/>
          <c:tx>
            <c:strRef>
              <c:f>'Orig. Aleksi'!$CW$127</c:f>
              <c:strCache>
                <c:ptCount val="1"/>
                <c:pt idx="0">
                  <c:v>1</c:v>
                </c:pt>
              </c:strCache>
            </c:strRef>
          </c:tx>
          <c:spPr>
            <a:solidFill>
              <a:schemeClr val="accent5">
                <a:tint val="70000"/>
              </a:schemeClr>
            </a:solidFill>
            <a:ln>
              <a:noFill/>
            </a:ln>
            <a:effectLst/>
          </c:spPr>
          <c:invertIfNegative val="0"/>
          <c:dLbls>
            <c:dLbl>
              <c:idx val="0"/>
              <c:layout>
                <c:manualLayout>
                  <c:x val="0"/>
                  <c:y val="-3.6564755606355935E-2"/>
                </c:manualLayout>
              </c:layout>
              <c:tx>
                <c:rich>
                  <a:bodyPr/>
                  <a:lstStyle/>
                  <a:p>
                    <a:fld id="{70A26CE0-EDC9-4E0A-BA7E-DF170939298A}" type="VALUE">
                      <a:rPr lang="en-US">
                        <a:solidFill>
                          <a:schemeClr val="tx1"/>
                        </a:solidFill>
                      </a:rPr>
                      <a:pPr/>
                      <a:t>[ARVO]</a:t>
                    </a:fld>
                    <a:endParaRPr lang="fi-FI"/>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7FC-4DC0-9F7A-A8535781C1F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'Orig. Aleksi'!$CX$127</c:f>
              <c:numCache>
                <c:formatCode>0.0\ %</c:formatCode>
                <c:ptCount val="1"/>
                <c:pt idx="0">
                  <c:v>2.0408163265306121E-2</c:v>
                </c:pt>
              </c:numCache>
            </c:numRef>
          </c:val>
          <c:extLst>
            <c:ext xmlns:c16="http://schemas.microsoft.com/office/drawing/2014/chart" uri="{C3380CC4-5D6E-409C-BE32-E72D297353CC}">
              <c16:uniqueId val="{00000003-D7FC-4DC0-9F7A-A8535781C1F6}"/>
            </c:ext>
          </c:extLst>
        </c:ser>
        <c:ser>
          <c:idx val="2"/>
          <c:order val="2"/>
          <c:tx>
            <c:strRef>
              <c:f>'Orig. Aleksi'!$CW$128</c:f>
              <c:strCache>
                <c:ptCount val="1"/>
                <c:pt idx="0">
                  <c:v>2</c:v>
                </c:pt>
              </c:strCache>
            </c:strRef>
          </c:tx>
          <c:spPr>
            <a:solidFill>
              <a:schemeClr val="accent5">
                <a:tint val="90000"/>
              </a:schemeClr>
            </a:solidFill>
            <a:ln>
              <a:noFill/>
            </a:ln>
            <a:effectLst/>
          </c:spPr>
          <c:invertIfNegative val="0"/>
          <c:dLbls>
            <c:dLbl>
              <c:idx val="0"/>
              <c:layout>
                <c:manualLayout>
                  <c:x val="0"/>
                  <c:y val="2.925180448508474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7FC-4DC0-9F7A-A8535781C1F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'Orig. Aleksi'!$CX$128</c:f>
              <c:numCache>
                <c:formatCode>0.0\ %</c:formatCode>
                <c:ptCount val="1"/>
                <c:pt idx="0">
                  <c:v>2.0408163265306121E-2</c:v>
                </c:pt>
              </c:numCache>
            </c:numRef>
          </c:val>
          <c:extLst>
            <c:ext xmlns:c16="http://schemas.microsoft.com/office/drawing/2014/chart" uri="{C3380CC4-5D6E-409C-BE32-E72D297353CC}">
              <c16:uniqueId val="{00000005-D7FC-4DC0-9F7A-A8535781C1F6}"/>
            </c:ext>
          </c:extLst>
        </c:ser>
        <c:ser>
          <c:idx val="3"/>
          <c:order val="3"/>
          <c:tx>
            <c:strRef>
              <c:f>'Orig. Aleksi'!$CW$129</c:f>
              <c:strCache>
                <c:ptCount val="1"/>
                <c:pt idx="0">
                  <c:v>3</c:v>
                </c:pt>
              </c:strCache>
            </c:strRef>
          </c:tx>
          <c:spPr>
            <a:solidFill>
              <a:schemeClr val="accent5">
                <a:shade val="9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'Orig. Aleksi'!$CX$129</c:f>
              <c:numCache>
                <c:formatCode>0.0\ %</c:formatCode>
                <c:ptCount val="1"/>
                <c:pt idx="0">
                  <c:v>0.1326530612244898</c:v>
                </c:pt>
              </c:numCache>
            </c:numRef>
          </c:val>
          <c:extLst>
            <c:ext xmlns:c16="http://schemas.microsoft.com/office/drawing/2014/chart" uri="{C3380CC4-5D6E-409C-BE32-E72D297353CC}">
              <c16:uniqueId val="{00000006-D7FC-4DC0-9F7A-A8535781C1F6}"/>
            </c:ext>
          </c:extLst>
        </c:ser>
        <c:ser>
          <c:idx val="4"/>
          <c:order val="4"/>
          <c:tx>
            <c:strRef>
              <c:f>'Orig. Aleksi'!$CW$130</c:f>
              <c:strCache>
                <c:ptCount val="1"/>
                <c:pt idx="0">
                  <c:v>4</c:v>
                </c:pt>
              </c:strCache>
            </c:strRef>
          </c:tx>
          <c:spPr>
            <a:solidFill>
              <a:schemeClr val="accent5">
                <a:shade val="7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'Orig. Aleksi'!$CX$130</c:f>
              <c:numCache>
                <c:formatCode>0.0\ %</c:formatCode>
                <c:ptCount val="1"/>
                <c:pt idx="0">
                  <c:v>0.2857142857142857</c:v>
                </c:pt>
              </c:numCache>
            </c:numRef>
          </c:val>
          <c:extLst>
            <c:ext xmlns:c16="http://schemas.microsoft.com/office/drawing/2014/chart" uri="{C3380CC4-5D6E-409C-BE32-E72D297353CC}">
              <c16:uniqueId val="{00000007-D7FC-4DC0-9F7A-A8535781C1F6}"/>
            </c:ext>
          </c:extLst>
        </c:ser>
        <c:ser>
          <c:idx val="5"/>
          <c:order val="5"/>
          <c:tx>
            <c:strRef>
              <c:f>'Orig. Aleksi'!$CW$131</c:f>
              <c:strCache>
                <c:ptCount val="1"/>
                <c:pt idx="0">
                  <c:v>5</c:v>
                </c:pt>
              </c:strCache>
            </c:strRef>
          </c:tx>
          <c:spPr>
            <a:solidFill>
              <a:schemeClr val="accent5">
                <a:shade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'Orig. Aleksi'!$CX$131</c:f>
              <c:numCache>
                <c:formatCode>0.0\ %</c:formatCode>
                <c:ptCount val="1"/>
                <c:pt idx="0">
                  <c:v>0.39795918367346939</c:v>
                </c:pt>
              </c:numCache>
            </c:numRef>
          </c:val>
          <c:extLst>
            <c:ext xmlns:c16="http://schemas.microsoft.com/office/drawing/2014/chart" uri="{C3380CC4-5D6E-409C-BE32-E72D297353CC}">
              <c16:uniqueId val="{00000008-D7FC-4DC0-9F7A-A8535781C1F6}"/>
            </c:ext>
          </c:extLst>
        </c:ser>
        <c:dLbls>
          <c:dLblPos val="ctr"/>
          <c:showLegendKey val="0"/>
          <c:showVal val="1"/>
          <c:showCatName val="0"/>
          <c:showSerName val="0"/>
          <c:showPercent val="0"/>
          <c:showBubbleSize val="0"/>
        </c:dLbls>
        <c:gapWidth val="79"/>
        <c:overlap val="100"/>
        <c:axId val="465875824"/>
        <c:axId val="465883696"/>
      </c:barChart>
      <c:catAx>
        <c:axId val="46587582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65883696"/>
        <c:crosses val="autoZero"/>
        <c:auto val="1"/>
        <c:lblAlgn val="ctr"/>
        <c:lblOffset val="100"/>
        <c:noMultiLvlLbl val="0"/>
      </c:catAx>
      <c:valAx>
        <c:axId val="465883696"/>
        <c:scaling>
          <c:orientation val="minMax"/>
        </c:scaling>
        <c:delete val="1"/>
        <c:axPos val="b"/>
        <c:numFmt formatCode="0%" sourceLinked="1"/>
        <c:majorTickMark val="none"/>
        <c:minorTickMark val="none"/>
        <c:tickLblPos val="nextTo"/>
        <c:crossAx val="4658758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i-FI"/>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517366748357271E-2"/>
          <c:y val="2.6780428854924838E-2"/>
          <c:w val="0.88991157150794553"/>
          <c:h val="0.80629238477322696"/>
        </c:manualLayout>
      </c:layout>
      <c:barChart>
        <c:barDir val="col"/>
        <c:grouping val="stacked"/>
        <c:varyColors val="0"/>
        <c:ser>
          <c:idx val="0"/>
          <c:order val="0"/>
          <c:tx>
            <c:strRef>
              <c:f>Pivot2022!$K$22</c:f>
              <c:strCache>
                <c:ptCount val="1"/>
                <c:pt idx="0">
                  <c:v>la</c:v>
                </c:pt>
              </c:strCache>
            </c:strRef>
          </c:tx>
          <c:spPr>
            <a:solidFill>
              <a:srgbClr val="0070C0"/>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D247-4754-B958-90DF4140CEEA}"/>
              </c:ext>
            </c:extLst>
          </c:dPt>
          <c:dPt>
            <c:idx val="2"/>
            <c:invertIfNegative val="0"/>
            <c:bubble3D val="0"/>
            <c:spPr>
              <a:solidFill>
                <a:srgbClr val="92D050"/>
              </a:solidFill>
              <a:ln>
                <a:noFill/>
              </a:ln>
              <a:effectLst/>
            </c:spPr>
            <c:extLst>
              <c:ext xmlns:c16="http://schemas.microsoft.com/office/drawing/2014/chart" uri="{C3380CC4-5D6E-409C-BE32-E72D297353CC}">
                <c16:uniqueId val="{00000003-D247-4754-B958-90DF4140CEEA}"/>
              </c:ext>
            </c:extLst>
          </c:dPt>
          <c:dPt>
            <c:idx val="4"/>
            <c:invertIfNegative val="0"/>
            <c:bubble3D val="0"/>
            <c:spPr>
              <a:solidFill>
                <a:srgbClr val="92D050"/>
              </a:solidFill>
              <a:ln>
                <a:noFill/>
              </a:ln>
              <a:effectLst/>
            </c:spPr>
            <c:extLst>
              <c:ext xmlns:c16="http://schemas.microsoft.com/office/drawing/2014/chart" uri="{C3380CC4-5D6E-409C-BE32-E72D297353CC}">
                <c16:uniqueId val="{00000005-D247-4754-B958-90DF4140CEEA}"/>
              </c:ext>
            </c:extLst>
          </c:dPt>
          <c:dPt>
            <c:idx val="6"/>
            <c:invertIfNegative val="0"/>
            <c:bubble3D val="0"/>
            <c:spPr>
              <a:solidFill>
                <a:srgbClr val="92D050"/>
              </a:solidFill>
              <a:ln>
                <a:noFill/>
              </a:ln>
              <a:effectLst/>
            </c:spPr>
            <c:extLst>
              <c:ext xmlns:c16="http://schemas.microsoft.com/office/drawing/2014/chart" uri="{C3380CC4-5D6E-409C-BE32-E72D297353CC}">
                <c16:uniqueId val="{00000007-D247-4754-B958-90DF4140CEEA}"/>
              </c:ext>
            </c:extLst>
          </c:dPt>
          <c:dPt>
            <c:idx val="8"/>
            <c:invertIfNegative val="0"/>
            <c:bubble3D val="0"/>
            <c:spPr>
              <a:solidFill>
                <a:srgbClr val="92D050"/>
              </a:solidFill>
              <a:ln>
                <a:noFill/>
              </a:ln>
              <a:effectLst/>
            </c:spPr>
            <c:extLst>
              <c:ext xmlns:c16="http://schemas.microsoft.com/office/drawing/2014/chart" uri="{C3380CC4-5D6E-409C-BE32-E72D297353CC}">
                <c16:uniqueId val="{00000009-D247-4754-B958-90DF4140CEEA}"/>
              </c:ext>
            </c:extLst>
          </c:dPt>
          <c:dLbls>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i-FI"/>
                </a:p>
              </c:txPr>
              <c:showLegendKey val="0"/>
              <c:showVal val="1"/>
              <c:showCatName val="0"/>
              <c:showSerName val="0"/>
              <c:showPercent val="0"/>
              <c:showBubbleSize val="0"/>
              <c:extLst>
                <c:ext xmlns:c16="http://schemas.microsoft.com/office/drawing/2014/chart" uri="{C3380CC4-5D6E-409C-BE32-E72D297353CC}">
                  <c16:uniqueId val="{0000001E-D204-442E-BD0F-57957F528B9B}"/>
                </c:ext>
              </c:extLst>
            </c:dLbl>
            <c:dLbl>
              <c:idx val="5"/>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i-FI"/>
                </a:p>
              </c:txPr>
              <c:showLegendKey val="0"/>
              <c:showVal val="1"/>
              <c:showCatName val="0"/>
              <c:showSerName val="0"/>
              <c:showPercent val="0"/>
              <c:showBubbleSize val="0"/>
              <c:extLst>
                <c:ext xmlns:c16="http://schemas.microsoft.com/office/drawing/2014/chart" uri="{C3380CC4-5D6E-409C-BE32-E72D297353CC}">
                  <c16:uniqueId val="{0000001F-D204-442E-BD0F-57957F528B9B}"/>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Pivot2022!$J$23:$J$32</c:f>
              <c:strCache>
                <c:ptCount val="10"/>
                <c:pt idx="0">
                  <c:v>touko
2022</c:v>
                </c:pt>
                <c:pt idx="1">
                  <c:v>touko
2021</c:v>
                </c:pt>
                <c:pt idx="2">
                  <c:v>kesä
2022</c:v>
                </c:pt>
                <c:pt idx="3">
                  <c:v>kesä
2021</c:v>
                </c:pt>
                <c:pt idx="4">
                  <c:v>heinä
2022</c:v>
                </c:pt>
                <c:pt idx="5">
                  <c:v>heinä
2021</c:v>
                </c:pt>
                <c:pt idx="6">
                  <c:v>elo
2022</c:v>
                </c:pt>
                <c:pt idx="7">
                  <c:v>elo
2021</c:v>
                </c:pt>
                <c:pt idx="8">
                  <c:v>syys
2022</c:v>
                </c:pt>
                <c:pt idx="9">
                  <c:v>syys
2021</c:v>
                </c:pt>
              </c:strCache>
            </c:strRef>
          </c:cat>
          <c:val>
            <c:numRef>
              <c:f>Pivot2022!$K$23:$K$32</c:f>
              <c:numCache>
                <c:formatCode>General</c:formatCode>
                <c:ptCount val="10"/>
                <c:pt idx="0">
                  <c:v>26</c:v>
                </c:pt>
                <c:pt idx="1">
                  <c:v>18</c:v>
                </c:pt>
                <c:pt idx="2">
                  <c:v>42</c:v>
                </c:pt>
                <c:pt idx="3">
                  <c:v>7</c:v>
                </c:pt>
                <c:pt idx="4">
                  <c:v>49</c:v>
                </c:pt>
                <c:pt idx="5">
                  <c:v>5</c:v>
                </c:pt>
                <c:pt idx="6">
                  <c:v>101</c:v>
                </c:pt>
                <c:pt idx="7">
                  <c:v>13</c:v>
                </c:pt>
                <c:pt idx="8">
                  <c:v>136</c:v>
                </c:pt>
                <c:pt idx="9">
                  <c:v>28</c:v>
                </c:pt>
              </c:numCache>
            </c:numRef>
          </c:val>
          <c:extLst>
            <c:ext xmlns:c16="http://schemas.microsoft.com/office/drawing/2014/chart" uri="{C3380CC4-5D6E-409C-BE32-E72D297353CC}">
              <c16:uniqueId val="{0000000A-D247-4754-B958-90DF4140CEEA}"/>
            </c:ext>
          </c:extLst>
        </c:ser>
        <c:ser>
          <c:idx val="1"/>
          <c:order val="1"/>
          <c:tx>
            <c:strRef>
              <c:f>Pivot2022!$L$22</c:f>
              <c:strCache>
                <c:ptCount val="1"/>
                <c:pt idx="0">
                  <c:v>su</c:v>
                </c:pt>
              </c:strCache>
            </c:strRef>
          </c:tx>
          <c:spPr>
            <a:solidFill>
              <a:schemeClr val="accent1">
                <a:lumMod val="50000"/>
              </a:schemeClr>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C-D247-4754-B958-90DF4140CEEA}"/>
              </c:ext>
            </c:extLst>
          </c:dPt>
          <c:dPt>
            <c:idx val="1"/>
            <c:invertIfNegative val="0"/>
            <c:bubble3D val="0"/>
            <c:spPr>
              <a:solidFill>
                <a:srgbClr val="002060"/>
              </a:solidFill>
              <a:ln>
                <a:noFill/>
              </a:ln>
              <a:effectLst/>
            </c:spPr>
            <c:extLst>
              <c:ext xmlns:c16="http://schemas.microsoft.com/office/drawing/2014/chart" uri="{C3380CC4-5D6E-409C-BE32-E72D297353CC}">
                <c16:uniqueId val="{00000018-D247-4754-B958-90DF4140CEEA}"/>
              </c:ext>
            </c:extLst>
          </c:dPt>
          <c:dPt>
            <c:idx val="2"/>
            <c:invertIfNegative val="0"/>
            <c:bubble3D val="0"/>
            <c:spPr>
              <a:solidFill>
                <a:srgbClr val="00B050"/>
              </a:solidFill>
              <a:ln>
                <a:noFill/>
              </a:ln>
              <a:effectLst/>
            </c:spPr>
            <c:extLst>
              <c:ext xmlns:c16="http://schemas.microsoft.com/office/drawing/2014/chart" uri="{C3380CC4-5D6E-409C-BE32-E72D297353CC}">
                <c16:uniqueId val="{0000000E-D247-4754-B958-90DF4140CEEA}"/>
              </c:ext>
            </c:extLst>
          </c:dPt>
          <c:dPt>
            <c:idx val="3"/>
            <c:invertIfNegative val="0"/>
            <c:bubble3D val="0"/>
            <c:spPr>
              <a:solidFill>
                <a:srgbClr val="002060"/>
              </a:solidFill>
              <a:ln>
                <a:noFill/>
              </a:ln>
              <a:effectLst/>
            </c:spPr>
            <c:extLst>
              <c:ext xmlns:c16="http://schemas.microsoft.com/office/drawing/2014/chart" uri="{C3380CC4-5D6E-409C-BE32-E72D297353CC}">
                <c16:uniqueId val="{00000019-D247-4754-B958-90DF4140CEEA}"/>
              </c:ext>
            </c:extLst>
          </c:dPt>
          <c:dPt>
            <c:idx val="4"/>
            <c:invertIfNegative val="0"/>
            <c:bubble3D val="0"/>
            <c:spPr>
              <a:solidFill>
                <a:srgbClr val="00B050"/>
              </a:solidFill>
              <a:ln>
                <a:noFill/>
              </a:ln>
              <a:effectLst/>
            </c:spPr>
            <c:extLst>
              <c:ext xmlns:c16="http://schemas.microsoft.com/office/drawing/2014/chart" uri="{C3380CC4-5D6E-409C-BE32-E72D297353CC}">
                <c16:uniqueId val="{00000010-D247-4754-B958-90DF4140CEEA}"/>
              </c:ext>
            </c:extLst>
          </c:dPt>
          <c:dPt>
            <c:idx val="5"/>
            <c:invertIfNegative val="0"/>
            <c:bubble3D val="0"/>
            <c:spPr>
              <a:solidFill>
                <a:srgbClr val="002060"/>
              </a:solidFill>
              <a:ln>
                <a:noFill/>
              </a:ln>
              <a:effectLst/>
            </c:spPr>
            <c:extLst>
              <c:ext xmlns:c16="http://schemas.microsoft.com/office/drawing/2014/chart" uri="{C3380CC4-5D6E-409C-BE32-E72D297353CC}">
                <c16:uniqueId val="{0000001A-D247-4754-B958-90DF4140CEEA}"/>
              </c:ext>
            </c:extLst>
          </c:dPt>
          <c:dPt>
            <c:idx val="6"/>
            <c:invertIfNegative val="0"/>
            <c:bubble3D val="0"/>
            <c:spPr>
              <a:solidFill>
                <a:srgbClr val="00B050"/>
              </a:solidFill>
              <a:ln>
                <a:noFill/>
              </a:ln>
              <a:effectLst/>
            </c:spPr>
            <c:extLst>
              <c:ext xmlns:c16="http://schemas.microsoft.com/office/drawing/2014/chart" uri="{C3380CC4-5D6E-409C-BE32-E72D297353CC}">
                <c16:uniqueId val="{00000012-D247-4754-B958-90DF4140CEEA}"/>
              </c:ext>
            </c:extLst>
          </c:dPt>
          <c:dPt>
            <c:idx val="7"/>
            <c:invertIfNegative val="0"/>
            <c:bubble3D val="0"/>
            <c:spPr>
              <a:solidFill>
                <a:srgbClr val="002060"/>
              </a:solidFill>
              <a:ln>
                <a:noFill/>
              </a:ln>
              <a:effectLst/>
            </c:spPr>
            <c:extLst>
              <c:ext xmlns:c16="http://schemas.microsoft.com/office/drawing/2014/chart" uri="{C3380CC4-5D6E-409C-BE32-E72D297353CC}">
                <c16:uniqueId val="{0000001B-D247-4754-B958-90DF4140CEEA}"/>
              </c:ext>
            </c:extLst>
          </c:dPt>
          <c:dPt>
            <c:idx val="8"/>
            <c:invertIfNegative val="0"/>
            <c:bubble3D val="0"/>
            <c:spPr>
              <a:solidFill>
                <a:srgbClr val="00B050"/>
              </a:solidFill>
              <a:ln>
                <a:noFill/>
              </a:ln>
              <a:effectLst/>
            </c:spPr>
            <c:extLst>
              <c:ext xmlns:c16="http://schemas.microsoft.com/office/drawing/2014/chart" uri="{C3380CC4-5D6E-409C-BE32-E72D297353CC}">
                <c16:uniqueId val="{00000014-D247-4754-B958-90DF4140CEEA}"/>
              </c:ext>
            </c:extLst>
          </c:dPt>
          <c:dPt>
            <c:idx val="9"/>
            <c:invertIfNegative val="0"/>
            <c:bubble3D val="0"/>
            <c:spPr>
              <a:solidFill>
                <a:srgbClr val="002060"/>
              </a:solidFill>
              <a:ln>
                <a:noFill/>
              </a:ln>
              <a:effectLst/>
            </c:spPr>
            <c:extLst>
              <c:ext xmlns:c16="http://schemas.microsoft.com/office/drawing/2014/chart" uri="{C3380CC4-5D6E-409C-BE32-E72D297353CC}">
                <c16:uniqueId val="{0000001C-D247-4754-B958-90DF4140CEEA}"/>
              </c:ext>
            </c:extLst>
          </c:dPt>
          <c:dLbls>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i-FI"/>
                </a:p>
              </c:txPr>
              <c:showLegendKey val="0"/>
              <c:showVal val="1"/>
              <c:showCatName val="0"/>
              <c:showSerName val="0"/>
              <c:showPercent val="0"/>
              <c:showBubbleSize val="0"/>
              <c:extLst>
                <c:ext xmlns:c16="http://schemas.microsoft.com/office/drawing/2014/chart" uri="{C3380CC4-5D6E-409C-BE32-E72D297353CC}">
                  <c16:uniqueId val="{00000019-D247-4754-B958-90DF4140CEEA}"/>
                </c:ext>
              </c:extLst>
            </c:dLbl>
            <c:dLbl>
              <c:idx val="5"/>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i-FI"/>
                </a:p>
              </c:txPr>
              <c:showLegendKey val="0"/>
              <c:showVal val="1"/>
              <c:showCatName val="0"/>
              <c:showSerName val="0"/>
              <c:showPercent val="0"/>
              <c:showBubbleSize val="0"/>
              <c:extLst>
                <c:ext xmlns:c16="http://schemas.microsoft.com/office/drawing/2014/chart" uri="{C3380CC4-5D6E-409C-BE32-E72D297353CC}">
                  <c16:uniqueId val="{0000001A-D247-4754-B958-90DF4140CEE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Pivot2022!$J$23:$J$32</c:f>
              <c:strCache>
                <c:ptCount val="10"/>
                <c:pt idx="0">
                  <c:v>touko
2022</c:v>
                </c:pt>
                <c:pt idx="1">
                  <c:v>touko
2021</c:v>
                </c:pt>
                <c:pt idx="2">
                  <c:v>kesä
2022</c:v>
                </c:pt>
                <c:pt idx="3">
                  <c:v>kesä
2021</c:v>
                </c:pt>
                <c:pt idx="4">
                  <c:v>heinä
2022</c:v>
                </c:pt>
                <c:pt idx="5">
                  <c:v>heinä
2021</c:v>
                </c:pt>
                <c:pt idx="6">
                  <c:v>elo
2022</c:v>
                </c:pt>
                <c:pt idx="7">
                  <c:v>elo
2021</c:v>
                </c:pt>
                <c:pt idx="8">
                  <c:v>syys
2022</c:v>
                </c:pt>
                <c:pt idx="9">
                  <c:v>syys
2021</c:v>
                </c:pt>
              </c:strCache>
            </c:strRef>
          </c:cat>
          <c:val>
            <c:numRef>
              <c:f>Pivot2022!$L$23:$L$32</c:f>
              <c:numCache>
                <c:formatCode>General</c:formatCode>
                <c:ptCount val="10"/>
                <c:pt idx="0">
                  <c:v>50</c:v>
                </c:pt>
                <c:pt idx="1">
                  <c:v>32</c:v>
                </c:pt>
                <c:pt idx="2">
                  <c:v>65</c:v>
                </c:pt>
                <c:pt idx="3">
                  <c:v>6</c:v>
                </c:pt>
                <c:pt idx="4">
                  <c:v>95</c:v>
                </c:pt>
                <c:pt idx="5">
                  <c:v>10</c:v>
                </c:pt>
                <c:pt idx="6">
                  <c:v>99</c:v>
                </c:pt>
                <c:pt idx="7">
                  <c:v>18</c:v>
                </c:pt>
                <c:pt idx="8">
                  <c:v>202</c:v>
                </c:pt>
                <c:pt idx="9">
                  <c:v>19</c:v>
                </c:pt>
              </c:numCache>
            </c:numRef>
          </c:val>
          <c:extLst>
            <c:ext xmlns:c16="http://schemas.microsoft.com/office/drawing/2014/chart" uri="{C3380CC4-5D6E-409C-BE32-E72D297353CC}">
              <c16:uniqueId val="{00000015-D247-4754-B958-90DF4140CEEA}"/>
            </c:ext>
          </c:extLst>
        </c:ser>
        <c:ser>
          <c:idx val="2"/>
          <c:order val="2"/>
          <c:tx>
            <c:strRef>
              <c:f>Pivot2022!$M$22</c:f>
              <c:strCache>
                <c:ptCount val="1"/>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fi-FI"/>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Pivot2022!$J$23:$J$32</c:f>
              <c:strCache>
                <c:ptCount val="10"/>
                <c:pt idx="0">
                  <c:v>touko
2022</c:v>
                </c:pt>
                <c:pt idx="1">
                  <c:v>touko
2021</c:v>
                </c:pt>
                <c:pt idx="2">
                  <c:v>kesä
2022</c:v>
                </c:pt>
                <c:pt idx="3">
                  <c:v>kesä
2021</c:v>
                </c:pt>
                <c:pt idx="4">
                  <c:v>heinä
2022</c:v>
                </c:pt>
                <c:pt idx="5">
                  <c:v>heinä
2021</c:v>
                </c:pt>
                <c:pt idx="6">
                  <c:v>elo
2022</c:v>
                </c:pt>
                <c:pt idx="7">
                  <c:v>elo
2021</c:v>
                </c:pt>
                <c:pt idx="8">
                  <c:v>syys
2022</c:v>
                </c:pt>
                <c:pt idx="9">
                  <c:v>syys
2021</c:v>
                </c:pt>
              </c:strCache>
            </c:strRef>
          </c:cat>
          <c:val>
            <c:numRef>
              <c:f>Pivot2022!$M$23:$M$32</c:f>
              <c:numCache>
                <c:formatCode>General</c:formatCode>
                <c:ptCount val="10"/>
                <c:pt idx="0">
                  <c:v>76</c:v>
                </c:pt>
                <c:pt idx="1">
                  <c:v>50</c:v>
                </c:pt>
                <c:pt idx="2">
                  <c:v>107</c:v>
                </c:pt>
                <c:pt idx="3">
                  <c:v>13</c:v>
                </c:pt>
                <c:pt idx="4">
                  <c:v>144</c:v>
                </c:pt>
                <c:pt idx="5">
                  <c:v>15</c:v>
                </c:pt>
                <c:pt idx="6">
                  <c:v>200</c:v>
                </c:pt>
                <c:pt idx="7">
                  <c:v>31</c:v>
                </c:pt>
                <c:pt idx="8">
                  <c:v>338</c:v>
                </c:pt>
                <c:pt idx="9">
                  <c:v>47</c:v>
                </c:pt>
              </c:numCache>
            </c:numRef>
          </c:val>
          <c:extLst>
            <c:ext xmlns:c16="http://schemas.microsoft.com/office/drawing/2014/chart" uri="{C3380CC4-5D6E-409C-BE32-E72D297353CC}">
              <c16:uniqueId val="{00000016-D247-4754-B958-90DF4140CEEA}"/>
            </c:ext>
          </c:extLst>
        </c:ser>
        <c:dLbls>
          <c:showLegendKey val="0"/>
          <c:showVal val="0"/>
          <c:showCatName val="0"/>
          <c:showSerName val="0"/>
          <c:showPercent val="0"/>
          <c:showBubbleSize val="0"/>
        </c:dLbls>
        <c:gapWidth val="11"/>
        <c:overlap val="100"/>
        <c:axId val="1308241344"/>
        <c:axId val="1308235520"/>
      </c:barChart>
      <c:catAx>
        <c:axId val="1308241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crossAx val="1308235520"/>
        <c:crosses val="autoZero"/>
        <c:auto val="1"/>
        <c:lblAlgn val="ctr"/>
        <c:lblOffset val="100"/>
        <c:noMultiLvlLbl val="0"/>
      </c:catAx>
      <c:valAx>
        <c:axId val="1308235520"/>
        <c:scaling>
          <c:orientation val="minMax"/>
          <c:max val="349"/>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i-FI"/>
          </a:p>
        </c:txPr>
        <c:crossAx val="13082413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fi-FI">
                <a:latin typeface="Montserrat" panose="00000500000000000000" pitchFamily="2" charset="0"/>
              </a:rPr>
              <a:t>Suora reitti solmupisteisiin</a:t>
            </a:r>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fi-FI"/>
        </a:p>
      </c:txPr>
    </c:title>
    <c:autoTitleDeleted val="0"/>
    <c:plotArea>
      <c:layout>
        <c:manualLayout>
          <c:layoutTarget val="inner"/>
          <c:xMode val="edge"/>
          <c:yMode val="edge"/>
          <c:x val="2.2243119042561897E-2"/>
          <c:y val="0.46880670240120192"/>
          <c:w val="0.95551376191487625"/>
          <c:h val="0.44308679279078145"/>
        </c:manualLayout>
      </c:layout>
      <c:barChart>
        <c:barDir val="bar"/>
        <c:grouping val="percentStacked"/>
        <c:varyColors val="0"/>
        <c:ser>
          <c:idx val="0"/>
          <c:order val="0"/>
          <c:tx>
            <c:strRef>
              <c:f>'Orig. Aleksi'!$CW$126</c:f>
              <c:strCache>
                <c:ptCount val="1"/>
                <c:pt idx="0">
                  <c:v>0</c:v>
                </c:pt>
              </c:strCache>
            </c:strRef>
          </c:tx>
          <c:spPr>
            <a:solidFill>
              <a:schemeClr val="accent5">
                <a:tint val="50000"/>
              </a:schemeClr>
            </a:solidFill>
            <a:ln>
              <a:noFill/>
            </a:ln>
            <a:effectLst/>
          </c:spPr>
          <c:invertIfNegative val="0"/>
          <c:dLbls>
            <c:dLbl>
              <c:idx val="0"/>
              <c:tx>
                <c:rich>
                  <a:bodyPr/>
                  <a:lstStyle/>
                  <a:p>
                    <a:fld id="{C9CCF6C3-E6C3-4B41-AEE0-CE821FCBB0F9}" type="VALUE">
                      <a:rPr lang="en-US">
                        <a:solidFill>
                          <a:schemeClr val="tx1"/>
                        </a:solidFill>
                      </a:rPr>
                      <a:pPr/>
                      <a:t>[ARVO]</a:t>
                    </a:fld>
                    <a:endParaRPr lang="fi-FI"/>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8AE-4D6A-9DDC-A6CE160569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'Orig. Aleksi'!$DB$126</c:f>
              <c:numCache>
                <c:formatCode>0.0\ %</c:formatCode>
                <c:ptCount val="1"/>
                <c:pt idx="0">
                  <c:v>0.1326530612244898</c:v>
                </c:pt>
              </c:numCache>
            </c:numRef>
          </c:val>
          <c:extLst>
            <c:ext xmlns:c16="http://schemas.microsoft.com/office/drawing/2014/chart" uri="{C3380CC4-5D6E-409C-BE32-E72D297353CC}">
              <c16:uniqueId val="{00000001-88AE-4D6A-9DDC-A6CE160569A1}"/>
            </c:ext>
          </c:extLst>
        </c:ser>
        <c:ser>
          <c:idx val="1"/>
          <c:order val="1"/>
          <c:tx>
            <c:strRef>
              <c:f>'Orig. Aleksi'!$CW$127</c:f>
              <c:strCache>
                <c:ptCount val="1"/>
                <c:pt idx="0">
                  <c:v>1</c:v>
                </c:pt>
              </c:strCache>
            </c:strRef>
          </c:tx>
          <c:spPr>
            <a:solidFill>
              <a:schemeClr val="accent5">
                <a:tint val="70000"/>
              </a:schemeClr>
            </a:solidFill>
            <a:ln>
              <a:noFill/>
            </a:ln>
            <a:effectLst/>
          </c:spPr>
          <c:invertIfNegative val="0"/>
          <c:dLbls>
            <c:dLbl>
              <c:idx val="0"/>
              <c:tx>
                <c:rich>
                  <a:bodyPr/>
                  <a:lstStyle/>
                  <a:p>
                    <a:fld id="{20C18C72-69AA-4A5F-9C24-812F63F7B6C2}" type="VALUE">
                      <a:rPr lang="en-US">
                        <a:solidFill>
                          <a:schemeClr val="tx1"/>
                        </a:solidFill>
                      </a:rPr>
                      <a:pPr/>
                      <a:t>[ARVO]</a:t>
                    </a:fld>
                    <a:endParaRPr lang="fi-FI"/>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8AE-4D6A-9DDC-A6CE160569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'Orig. Aleksi'!$DB$127</c:f>
              <c:numCache>
                <c:formatCode>0.0\ %</c:formatCode>
                <c:ptCount val="1"/>
                <c:pt idx="0">
                  <c:v>3.0612244897959183E-2</c:v>
                </c:pt>
              </c:numCache>
            </c:numRef>
          </c:val>
          <c:extLst>
            <c:ext xmlns:c16="http://schemas.microsoft.com/office/drawing/2014/chart" uri="{C3380CC4-5D6E-409C-BE32-E72D297353CC}">
              <c16:uniqueId val="{00000003-88AE-4D6A-9DDC-A6CE160569A1}"/>
            </c:ext>
          </c:extLst>
        </c:ser>
        <c:ser>
          <c:idx val="2"/>
          <c:order val="2"/>
          <c:tx>
            <c:strRef>
              <c:f>'Orig. Aleksi'!$CW$128</c:f>
              <c:strCache>
                <c:ptCount val="1"/>
                <c:pt idx="0">
                  <c:v>2</c:v>
                </c:pt>
              </c:strCache>
            </c:strRef>
          </c:tx>
          <c:spPr>
            <a:solidFill>
              <a:schemeClr val="accent5">
                <a:tint val="9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'Orig. Aleksi'!$DB$128</c:f>
              <c:numCache>
                <c:formatCode>0.0\ %</c:formatCode>
                <c:ptCount val="1"/>
                <c:pt idx="0">
                  <c:v>8.1632653061224483E-2</c:v>
                </c:pt>
              </c:numCache>
            </c:numRef>
          </c:val>
          <c:extLst>
            <c:ext xmlns:c16="http://schemas.microsoft.com/office/drawing/2014/chart" uri="{C3380CC4-5D6E-409C-BE32-E72D297353CC}">
              <c16:uniqueId val="{00000004-88AE-4D6A-9DDC-A6CE160569A1}"/>
            </c:ext>
          </c:extLst>
        </c:ser>
        <c:ser>
          <c:idx val="3"/>
          <c:order val="3"/>
          <c:tx>
            <c:strRef>
              <c:f>'Orig. Aleksi'!$CW$129</c:f>
              <c:strCache>
                <c:ptCount val="1"/>
                <c:pt idx="0">
                  <c:v>3</c:v>
                </c:pt>
              </c:strCache>
            </c:strRef>
          </c:tx>
          <c:spPr>
            <a:solidFill>
              <a:schemeClr val="accent5">
                <a:shade val="9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'Orig. Aleksi'!$DB$129</c:f>
              <c:numCache>
                <c:formatCode>0.0\ %</c:formatCode>
                <c:ptCount val="1"/>
                <c:pt idx="0">
                  <c:v>0.15306122448979592</c:v>
                </c:pt>
              </c:numCache>
            </c:numRef>
          </c:val>
          <c:extLst>
            <c:ext xmlns:c16="http://schemas.microsoft.com/office/drawing/2014/chart" uri="{C3380CC4-5D6E-409C-BE32-E72D297353CC}">
              <c16:uniqueId val="{00000005-88AE-4D6A-9DDC-A6CE160569A1}"/>
            </c:ext>
          </c:extLst>
        </c:ser>
        <c:ser>
          <c:idx val="4"/>
          <c:order val="4"/>
          <c:tx>
            <c:strRef>
              <c:f>'Orig. Aleksi'!$CW$130</c:f>
              <c:strCache>
                <c:ptCount val="1"/>
                <c:pt idx="0">
                  <c:v>4</c:v>
                </c:pt>
              </c:strCache>
            </c:strRef>
          </c:tx>
          <c:spPr>
            <a:solidFill>
              <a:schemeClr val="accent5">
                <a:shade val="7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'Orig. Aleksi'!$DB$130</c:f>
              <c:numCache>
                <c:formatCode>0.0\ %</c:formatCode>
                <c:ptCount val="1"/>
                <c:pt idx="0">
                  <c:v>0.23469387755102042</c:v>
                </c:pt>
              </c:numCache>
            </c:numRef>
          </c:val>
          <c:extLst>
            <c:ext xmlns:c16="http://schemas.microsoft.com/office/drawing/2014/chart" uri="{C3380CC4-5D6E-409C-BE32-E72D297353CC}">
              <c16:uniqueId val="{00000006-88AE-4D6A-9DDC-A6CE160569A1}"/>
            </c:ext>
          </c:extLst>
        </c:ser>
        <c:ser>
          <c:idx val="5"/>
          <c:order val="5"/>
          <c:tx>
            <c:strRef>
              <c:f>'Orig. Aleksi'!$CW$131</c:f>
              <c:strCache>
                <c:ptCount val="1"/>
                <c:pt idx="0">
                  <c:v>5</c:v>
                </c:pt>
              </c:strCache>
            </c:strRef>
          </c:tx>
          <c:spPr>
            <a:solidFill>
              <a:schemeClr val="accent5">
                <a:shade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'Orig. Aleksi'!$DB$131</c:f>
              <c:numCache>
                <c:formatCode>0.0\ %</c:formatCode>
                <c:ptCount val="1"/>
                <c:pt idx="0">
                  <c:v>0.36734693877551022</c:v>
                </c:pt>
              </c:numCache>
            </c:numRef>
          </c:val>
          <c:extLst>
            <c:ext xmlns:c16="http://schemas.microsoft.com/office/drawing/2014/chart" uri="{C3380CC4-5D6E-409C-BE32-E72D297353CC}">
              <c16:uniqueId val="{00000007-88AE-4D6A-9DDC-A6CE160569A1}"/>
            </c:ext>
          </c:extLst>
        </c:ser>
        <c:dLbls>
          <c:dLblPos val="ctr"/>
          <c:showLegendKey val="0"/>
          <c:showVal val="1"/>
          <c:showCatName val="0"/>
          <c:showSerName val="0"/>
          <c:showPercent val="0"/>
          <c:showBubbleSize val="0"/>
        </c:dLbls>
        <c:gapWidth val="79"/>
        <c:overlap val="100"/>
        <c:axId val="465875824"/>
        <c:axId val="465883696"/>
      </c:barChart>
      <c:catAx>
        <c:axId val="46587582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65883696"/>
        <c:crosses val="autoZero"/>
        <c:auto val="1"/>
        <c:lblAlgn val="ctr"/>
        <c:lblOffset val="100"/>
        <c:noMultiLvlLbl val="0"/>
      </c:catAx>
      <c:valAx>
        <c:axId val="465883696"/>
        <c:scaling>
          <c:orientation val="minMax"/>
        </c:scaling>
        <c:delete val="1"/>
        <c:axPos val="b"/>
        <c:numFmt formatCode="0%" sourceLinked="1"/>
        <c:majorTickMark val="none"/>
        <c:minorTickMark val="none"/>
        <c:tickLblPos val="nextTo"/>
        <c:crossAx val="4658758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i-FI"/>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fi-FI">
                <a:latin typeface="Montserrat" panose="00000500000000000000" pitchFamily="2" charset="0"/>
              </a:rPr>
              <a:t>Nopea matka-aika</a:t>
            </a:r>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fi-FI"/>
        </a:p>
      </c:txPr>
    </c:title>
    <c:autoTitleDeleted val="0"/>
    <c:plotArea>
      <c:layout/>
      <c:barChart>
        <c:barDir val="bar"/>
        <c:grouping val="percentStacked"/>
        <c:varyColors val="0"/>
        <c:ser>
          <c:idx val="0"/>
          <c:order val="0"/>
          <c:tx>
            <c:strRef>
              <c:f>'Orig. Aleksi'!$CW$126</c:f>
              <c:strCache>
                <c:ptCount val="1"/>
                <c:pt idx="0">
                  <c:v>0</c:v>
                </c:pt>
              </c:strCache>
            </c:strRef>
          </c:tx>
          <c:spPr>
            <a:solidFill>
              <a:schemeClr val="accent5">
                <a:tint val="50000"/>
              </a:schemeClr>
            </a:solidFill>
            <a:ln>
              <a:noFill/>
            </a:ln>
            <a:effectLst/>
          </c:spPr>
          <c:invertIfNegative val="0"/>
          <c:dLbls>
            <c:dLbl>
              <c:idx val="0"/>
              <c:tx>
                <c:rich>
                  <a:bodyPr/>
                  <a:lstStyle/>
                  <a:p>
                    <a:fld id="{90BE3D73-C0AC-4A68-A678-B38D2FBA8BED}" type="VALUE">
                      <a:rPr lang="en-US">
                        <a:solidFill>
                          <a:schemeClr val="tx1"/>
                        </a:solidFill>
                      </a:rPr>
                      <a:pPr/>
                      <a:t>[ARVO]</a:t>
                    </a:fld>
                    <a:endParaRPr lang="fi-FI"/>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B6A-4B5D-AFDF-83359530989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'Orig. Aleksi'!$CZ$126</c:f>
              <c:numCache>
                <c:formatCode>0.0\ %</c:formatCode>
                <c:ptCount val="1"/>
                <c:pt idx="0">
                  <c:v>0.13131313131313133</c:v>
                </c:pt>
              </c:numCache>
            </c:numRef>
          </c:val>
          <c:extLst>
            <c:ext xmlns:c16="http://schemas.microsoft.com/office/drawing/2014/chart" uri="{C3380CC4-5D6E-409C-BE32-E72D297353CC}">
              <c16:uniqueId val="{00000001-8B6A-4B5D-AFDF-833595309896}"/>
            </c:ext>
          </c:extLst>
        </c:ser>
        <c:ser>
          <c:idx val="1"/>
          <c:order val="1"/>
          <c:tx>
            <c:strRef>
              <c:f>'Orig. Aleksi'!$CW$127</c:f>
              <c:strCache>
                <c:ptCount val="1"/>
                <c:pt idx="0">
                  <c:v>1</c:v>
                </c:pt>
              </c:strCache>
            </c:strRef>
          </c:tx>
          <c:spPr>
            <a:solidFill>
              <a:schemeClr val="accent5">
                <a:tint val="70000"/>
              </a:schemeClr>
            </a:solidFill>
            <a:ln>
              <a:noFill/>
            </a:ln>
            <a:effectLst/>
          </c:spPr>
          <c:invertIfNegative val="0"/>
          <c:dLbls>
            <c:dLbl>
              <c:idx val="0"/>
              <c:tx>
                <c:rich>
                  <a:bodyPr/>
                  <a:lstStyle/>
                  <a:p>
                    <a:fld id="{56300D72-3604-44E8-8E1C-D9BBE1BC80BA}" type="VALUE">
                      <a:rPr lang="en-US">
                        <a:solidFill>
                          <a:schemeClr val="tx1"/>
                        </a:solidFill>
                      </a:rPr>
                      <a:pPr/>
                      <a:t>[ARVO]</a:t>
                    </a:fld>
                    <a:endParaRPr lang="fi-FI"/>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B6A-4B5D-AFDF-83359530989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'Orig. Aleksi'!$CZ$127</c:f>
              <c:numCache>
                <c:formatCode>0.0\ %</c:formatCode>
                <c:ptCount val="1"/>
                <c:pt idx="0">
                  <c:v>1.0101010101010102E-2</c:v>
                </c:pt>
              </c:numCache>
            </c:numRef>
          </c:val>
          <c:extLst>
            <c:ext xmlns:c16="http://schemas.microsoft.com/office/drawing/2014/chart" uri="{C3380CC4-5D6E-409C-BE32-E72D297353CC}">
              <c16:uniqueId val="{00000003-8B6A-4B5D-AFDF-833595309896}"/>
            </c:ext>
          </c:extLst>
        </c:ser>
        <c:ser>
          <c:idx val="2"/>
          <c:order val="2"/>
          <c:tx>
            <c:strRef>
              <c:f>'Orig. Aleksi'!$CW$128</c:f>
              <c:strCache>
                <c:ptCount val="1"/>
                <c:pt idx="0">
                  <c:v>2</c:v>
                </c:pt>
              </c:strCache>
            </c:strRef>
          </c:tx>
          <c:spPr>
            <a:solidFill>
              <a:schemeClr val="accent5">
                <a:tint val="9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'Orig. Aleksi'!$CZ$128</c:f>
              <c:numCache>
                <c:formatCode>0.0\ %</c:formatCode>
                <c:ptCount val="1"/>
                <c:pt idx="0">
                  <c:v>0.10101010101010101</c:v>
                </c:pt>
              </c:numCache>
            </c:numRef>
          </c:val>
          <c:extLst>
            <c:ext xmlns:c16="http://schemas.microsoft.com/office/drawing/2014/chart" uri="{C3380CC4-5D6E-409C-BE32-E72D297353CC}">
              <c16:uniqueId val="{00000004-8B6A-4B5D-AFDF-833595309896}"/>
            </c:ext>
          </c:extLst>
        </c:ser>
        <c:ser>
          <c:idx val="3"/>
          <c:order val="3"/>
          <c:tx>
            <c:strRef>
              <c:f>'Orig. Aleksi'!$CW$129</c:f>
              <c:strCache>
                <c:ptCount val="1"/>
                <c:pt idx="0">
                  <c:v>3</c:v>
                </c:pt>
              </c:strCache>
            </c:strRef>
          </c:tx>
          <c:spPr>
            <a:solidFill>
              <a:schemeClr val="accent5">
                <a:shade val="9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'Orig. Aleksi'!$CZ$129</c:f>
              <c:numCache>
                <c:formatCode>0.0\ %</c:formatCode>
                <c:ptCount val="1"/>
                <c:pt idx="0">
                  <c:v>0.23232323232323232</c:v>
                </c:pt>
              </c:numCache>
            </c:numRef>
          </c:val>
          <c:extLst>
            <c:ext xmlns:c16="http://schemas.microsoft.com/office/drawing/2014/chart" uri="{C3380CC4-5D6E-409C-BE32-E72D297353CC}">
              <c16:uniqueId val="{00000005-8B6A-4B5D-AFDF-833595309896}"/>
            </c:ext>
          </c:extLst>
        </c:ser>
        <c:ser>
          <c:idx val="4"/>
          <c:order val="4"/>
          <c:tx>
            <c:strRef>
              <c:f>'Orig. Aleksi'!$CW$130</c:f>
              <c:strCache>
                <c:ptCount val="1"/>
                <c:pt idx="0">
                  <c:v>4</c:v>
                </c:pt>
              </c:strCache>
            </c:strRef>
          </c:tx>
          <c:spPr>
            <a:solidFill>
              <a:schemeClr val="accent5">
                <a:shade val="7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'Orig. Aleksi'!$CZ$130</c:f>
              <c:numCache>
                <c:formatCode>0.0\ %</c:formatCode>
                <c:ptCount val="1"/>
                <c:pt idx="0">
                  <c:v>0.22222222222222221</c:v>
                </c:pt>
              </c:numCache>
            </c:numRef>
          </c:val>
          <c:extLst>
            <c:ext xmlns:c16="http://schemas.microsoft.com/office/drawing/2014/chart" uri="{C3380CC4-5D6E-409C-BE32-E72D297353CC}">
              <c16:uniqueId val="{00000006-8B6A-4B5D-AFDF-833595309896}"/>
            </c:ext>
          </c:extLst>
        </c:ser>
        <c:ser>
          <c:idx val="5"/>
          <c:order val="5"/>
          <c:tx>
            <c:strRef>
              <c:f>'Orig. Aleksi'!$CW$131</c:f>
              <c:strCache>
                <c:ptCount val="1"/>
                <c:pt idx="0">
                  <c:v>5</c:v>
                </c:pt>
              </c:strCache>
            </c:strRef>
          </c:tx>
          <c:spPr>
            <a:solidFill>
              <a:schemeClr val="accent5">
                <a:shade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'Orig. Aleksi'!$CZ$131</c:f>
              <c:numCache>
                <c:formatCode>0.0\ %</c:formatCode>
                <c:ptCount val="1"/>
                <c:pt idx="0">
                  <c:v>0.30303030303030304</c:v>
                </c:pt>
              </c:numCache>
            </c:numRef>
          </c:val>
          <c:extLst>
            <c:ext xmlns:c16="http://schemas.microsoft.com/office/drawing/2014/chart" uri="{C3380CC4-5D6E-409C-BE32-E72D297353CC}">
              <c16:uniqueId val="{00000007-8B6A-4B5D-AFDF-833595309896}"/>
            </c:ext>
          </c:extLst>
        </c:ser>
        <c:dLbls>
          <c:dLblPos val="ctr"/>
          <c:showLegendKey val="0"/>
          <c:showVal val="1"/>
          <c:showCatName val="0"/>
          <c:showSerName val="0"/>
          <c:showPercent val="0"/>
          <c:showBubbleSize val="0"/>
        </c:dLbls>
        <c:gapWidth val="79"/>
        <c:overlap val="100"/>
        <c:axId val="465875824"/>
        <c:axId val="465883696"/>
      </c:barChart>
      <c:catAx>
        <c:axId val="46587582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65883696"/>
        <c:crosses val="autoZero"/>
        <c:auto val="1"/>
        <c:lblAlgn val="ctr"/>
        <c:lblOffset val="100"/>
        <c:noMultiLvlLbl val="0"/>
      </c:catAx>
      <c:valAx>
        <c:axId val="465883696"/>
        <c:scaling>
          <c:orientation val="minMax"/>
        </c:scaling>
        <c:delete val="1"/>
        <c:axPos val="b"/>
        <c:numFmt formatCode="0%" sourceLinked="1"/>
        <c:majorTickMark val="none"/>
        <c:minorTickMark val="none"/>
        <c:tickLblPos val="nextTo"/>
        <c:crossAx val="4658758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i-FI"/>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fi-FI">
                <a:latin typeface="Montserrat" panose="00000500000000000000" pitchFamily="2" charset="0"/>
              </a:rPr>
              <a:t>Suurien tavaroiden kuljetusmahdollisuus</a:t>
            </a:r>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fi-FI"/>
        </a:p>
      </c:txPr>
    </c:title>
    <c:autoTitleDeleted val="0"/>
    <c:plotArea>
      <c:layout>
        <c:manualLayout>
          <c:layoutTarget val="inner"/>
          <c:xMode val="edge"/>
          <c:yMode val="edge"/>
          <c:x val="2.2243119042561897E-2"/>
          <c:y val="0.4607970201459276"/>
          <c:w val="0.95551376191487625"/>
          <c:h val="0.45109647504605566"/>
        </c:manualLayout>
      </c:layout>
      <c:barChart>
        <c:barDir val="bar"/>
        <c:grouping val="percentStacked"/>
        <c:varyColors val="0"/>
        <c:ser>
          <c:idx val="0"/>
          <c:order val="0"/>
          <c:tx>
            <c:strRef>
              <c:f>'Orig. Aleksi'!$CW$126</c:f>
              <c:strCache>
                <c:ptCount val="1"/>
                <c:pt idx="0">
                  <c:v>0</c:v>
                </c:pt>
              </c:strCache>
            </c:strRef>
          </c:tx>
          <c:spPr>
            <a:solidFill>
              <a:schemeClr val="accent5">
                <a:tint val="50000"/>
              </a:schemeClr>
            </a:solidFill>
            <a:ln>
              <a:noFill/>
            </a:ln>
            <a:effectLst/>
          </c:spPr>
          <c:invertIfNegative val="0"/>
          <c:dLbls>
            <c:dLbl>
              <c:idx val="0"/>
              <c:tx>
                <c:rich>
                  <a:bodyPr/>
                  <a:lstStyle/>
                  <a:p>
                    <a:fld id="{7F744D24-0986-4F15-866E-2C2CBCB95895}" type="VALUE">
                      <a:rPr lang="en-US">
                        <a:solidFill>
                          <a:schemeClr val="tx1"/>
                        </a:solidFill>
                      </a:rPr>
                      <a:pPr/>
                      <a:t>[ARVO]</a:t>
                    </a:fld>
                    <a:endParaRPr lang="fi-FI"/>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5B9-40E2-8712-15629F885B9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'Orig. Aleksi'!$DA$126</c:f>
              <c:numCache>
                <c:formatCode>0.0\ %</c:formatCode>
                <c:ptCount val="1"/>
                <c:pt idx="0">
                  <c:v>0.36734693877551022</c:v>
                </c:pt>
              </c:numCache>
            </c:numRef>
          </c:val>
          <c:extLst>
            <c:ext xmlns:c16="http://schemas.microsoft.com/office/drawing/2014/chart" uri="{C3380CC4-5D6E-409C-BE32-E72D297353CC}">
              <c16:uniqueId val="{00000001-25B9-40E2-8712-15629F885B98}"/>
            </c:ext>
          </c:extLst>
        </c:ser>
        <c:ser>
          <c:idx val="1"/>
          <c:order val="1"/>
          <c:tx>
            <c:strRef>
              <c:f>'Orig. Aleksi'!$CW$127</c:f>
              <c:strCache>
                <c:ptCount val="1"/>
                <c:pt idx="0">
                  <c:v>1</c:v>
                </c:pt>
              </c:strCache>
            </c:strRef>
          </c:tx>
          <c:spPr>
            <a:solidFill>
              <a:schemeClr val="accent5">
                <a:tint val="70000"/>
              </a:schemeClr>
            </a:solidFill>
            <a:ln>
              <a:noFill/>
            </a:ln>
            <a:effectLst/>
          </c:spPr>
          <c:invertIfNegative val="0"/>
          <c:dLbls>
            <c:dLbl>
              <c:idx val="0"/>
              <c:tx>
                <c:rich>
                  <a:bodyPr/>
                  <a:lstStyle/>
                  <a:p>
                    <a:fld id="{A7D48582-2C55-4F7F-AEBF-05841E314950}" type="VALUE">
                      <a:rPr lang="en-US">
                        <a:solidFill>
                          <a:schemeClr val="tx1"/>
                        </a:solidFill>
                      </a:rPr>
                      <a:pPr/>
                      <a:t>[ARVO]</a:t>
                    </a:fld>
                    <a:endParaRPr lang="fi-FI"/>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5B9-40E2-8712-15629F885B9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'Orig. Aleksi'!$DA$127</c:f>
              <c:numCache>
                <c:formatCode>0.0\ %</c:formatCode>
                <c:ptCount val="1"/>
                <c:pt idx="0">
                  <c:v>0.1326530612244898</c:v>
                </c:pt>
              </c:numCache>
            </c:numRef>
          </c:val>
          <c:extLst>
            <c:ext xmlns:c16="http://schemas.microsoft.com/office/drawing/2014/chart" uri="{C3380CC4-5D6E-409C-BE32-E72D297353CC}">
              <c16:uniqueId val="{00000003-25B9-40E2-8712-15629F885B98}"/>
            </c:ext>
          </c:extLst>
        </c:ser>
        <c:ser>
          <c:idx val="2"/>
          <c:order val="2"/>
          <c:tx>
            <c:strRef>
              <c:f>'Orig. Aleksi'!$CW$128</c:f>
              <c:strCache>
                <c:ptCount val="1"/>
                <c:pt idx="0">
                  <c:v>2</c:v>
                </c:pt>
              </c:strCache>
            </c:strRef>
          </c:tx>
          <c:spPr>
            <a:solidFill>
              <a:schemeClr val="accent5">
                <a:tint val="9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'Orig. Aleksi'!$DA$128</c:f>
              <c:numCache>
                <c:formatCode>0.0\ %</c:formatCode>
                <c:ptCount val="1"/>
                <c:pt idx="0">
                  <c:v>0.1326530612244898</c:v>
                </c:pt>
              </c:numCache>
            </c:numRef>
          </c:val>
          <c:extLst>
            <c:ext xmlns:c16="http://schemas.microsoft.com/office/drawing/2014/chart" uri="{C3380CC4-5D6E-409C-BE32-E72D297353CC}">
              <c16:uniqueId val="{00000004-25B9-40E2-8712-15629F885B98}"/>
            </c:ext>
          </c:extLst>
        </c:ser>
        <c:ser>
          <c:idx val="3"/>
          <c:order val="3"/>
          <c:tx>
            <c:strRef>
              <c:f>'Orig. Aleksi'!$CW$129</c:f>
              <c:strCache>
                <c:ptCount val="1"/>
                <c:pt idx="0">
                  <c:v>3</c:v>
                </c:pt>
              </c:strCache>
            </c:strRef>
          </c:tx>
          <c:spPr>
            <a:solidFill>
              <a:schemeClr val="accent5">
                <a:shade val="9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'Orig. Aleksi'!$DA$129</c:f>
              <c:numCache>
                <c:formatCode>0.0\ %</c:formatCode>
                <c:ptCount val="1"/>
                <c:pt idx="0">
                  <c:v>0.22448979591836735</c:v>
                </c:pt>
              </c:numCache>
            </c:numRef>
          </c:val>
          <c:extLst>
            <c:ext xmlns:c16="http://schemas.microsoft.com/office/drawing/2014/chart" uri="{C3380CC4-5D6E-409C-BE32-E72D297353CC}">
              <c16:uniqueId val="{00000005-25B9-40E2-8712-15629F885B98}"/>
            </c:ext>
          </c:extLst>
        </c:ser>
        <c:ser>
          <c:idx val="4"/>
          <c:order val="4"/>
          <c:tx>
            <c:strRef>
              <c:f>'Orig. Aleksi'!$CW$130</c:f>
              <c:strCache>
                <c:ptCount val="1"/>
                <c:pt idx="0">
                  <c:v>4</c:v>
                </c:pt>
              </c:strCache>
            </c:strRef>
          </c:tx>
          <c:spPr>
            <a:solidFill>
              <a:schemeClr val="accent5">
                <a:shade val="7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'Orig. Aleksi'!$DA$130</c:f>
              <c:numCache>
                <c:formatCode>0.0\ %</c:formatCode>
                <c:ptCount val="1"/>
                <c:pt idx="0">
                  <c:v>6.1224489795918366E-2</c:v>
                </c:pt>
              </c:numCache>
            </c:numRef>
          </c:val>
          <c:extLst>
            <c:ext xmlns:c16="http://schemas.microsoft.com/office/drawing/2014/chart" uri="{C3380CC4-5D6E-409C-BE32-E72D297353CC}">
              <c16:uniqueId val="{00000006-25B9-40E2-8712-15629F885B98}"/>
            </c:ext>
          </c:extLst>
        </c:ser>
        <c:ser>
          <c:idx val="5"/>
          <c:order val="5"/>
          <c:tx>
            <c:strRef>
              <c:f>'Orig. Aleksi'!$CW$131</c:f>
              <c:strCache>
                <c:ptCount val="1"/>
                <c:pt idx="0">
                  <c:v>5</c:v>
                </c:pt>
              </c:strCache>
            </c:strRef>
          </c:tx>
          <c:spPr>
            <a:solidFill>
              <a:schemeClr val="accent5">
                <a:shade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'Orig. Aleksi'!$DA$131</c:f>
              <c:numCache>
                <c:formatCode>0.0\ %</c:formatCode>
                <c:ptCount val="1"/>
                <c:pt idx="0">
                  <c:v>8.1632653061224483E-2</c:v>
                </c:pt>
              </c:numCache>
            </c:numRef>
          </c:val>
          <c:extLst>
            <c:ext xmlns:c16="http://schemas.microsoft.com/office/drawing/2014/chart" uri="{C3380CC4-5D6E-409C-BE32-E72D297353CC}">
              <c16:uniqueId val="{00000007-25B9-40E2-8712-15629F885B98}"/>
            </c:ext>
          </c:extLst>
        </c:ser>
        <c:dLbls>
          <c:dLblPos val="ctr"/>
          <c:showLegendKey val="0"/>
          <c:showVal val="1"/>
          <c:showCatName val="0"/>
          <c:showSerName val="0"/>
          <c:showPercent val="0"/>
          <c:showBubbleSize val="0"/>
        </c:dLbls>
        <c:gapWidth val="79"/>
        <c:overlap val="100"/>
        <c:axId val="465875824"/>
        <c:axId val="465883696"/>
      </c:barChart>
      <c:catAx>
        <c:axId val="46587582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65883696"/>
        <c:crosses val="autoZero"/>
        <c:auto val="1"/>
        <c:lblAlgn val="ctr"/>
        <c:lblOffset val="100"/>
        <c:noMultiLvlLbl val="0"/>
      </c:catAx>
      <c:valAx>
        <c:axId val="465883696"/>
        <c:scaling>
          <c:orientation val="minMax"/>
        </c:scaling>
        <c:delete val="1"/>
        <c:axPos val="b"/>
        <c:numFmt formatCode="0%" sourceLinked="1"/>
        <c:majorTickMark val="none"/>
        <c:minorTickMark val="none"/>
        <c:tickLblPos val="nextTo"/>
        <c:crossAx val="4658758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i-FI"/>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a:solidFill>
                  <a:schemeClr val="tx1"/>
                </a:solidFill>
              </a:rPr>
              <a:t>Mitä kautta toivot saavasi</a:t>
            </a:r>
            <a:r>
              <a:rPr lang="fi-FI" baseline="0">
                <a:solidFill>
                  <a:schemeClr val="tx1"/>
                </a:solidFill>
              </a:rPr>
              <a:t> tietoa yhteyksistä?</a:t>
            </a:r>
            <a:endParaRPr lang="fi-FI">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i-FI"/>
        </a:p>
      </c:txPr>
    </c:title>
    <c:autoTitleDeleted val="0"/>
    <c:plotArea>
      <c:layout/>
      <c:barChart>
        <c:barDir val="bar"/>
        <c:grouping val="clustered"/>
        <c:varyColors val="0"/>
        <c:ser>
          <c:idx val="0"/>
          <c:order val="0"/>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'Kaavat lisätty'!$DK$130:$DK$136</c:f>
              <c:strCache>
                <c:ptCount val="7"/>
                <c:pt idx="0">
                  <c:v>HSL:n internetsivut</c:v>
                </c:pt>
                <c:pt idx="1">
                  <c:v>Kunnan internetsivut</c:v>
                </c:pt>
                <c:pt idx="2">
                  <c:v>Sipoonkorven infotaulut</c:v>
                </c:pt>
                <c:pt idx="3">
                  <c:v>Metsähallituksen internetsivut</c:v>
                </c:pt>
                <c:pt idx="4">
                  <c:v>Sanomalehdet</c:v>
                </c:pt>
                <c:pt idx="5">
                  <c:v>Informaatio matkailuneuvonnassa</c:v>
                </c:pt>
                <c:pt idx="6">
                  <c:v>Jokin muu, mikä?</c:v>
                </c:pt>
              </c:strCache>
            </c:strRef>
          </c:cat>
          <c:val>
            <c:numRef>
              <c:f>'Kaavat lisätty'!$DL$130:$DL$136</c:f>
              <c:numCache>
                <c:formatCode>0%</c:formatCode>
                <c:ptCount val="7"/>
                <c:pt idx="0">
                  <c:v>0.72</c:v>
                </c:pt>
                <c:pt idx="1">
                  <c:v>0.55000000000000004</c:v>
                </c:pt>
                <c:pt idx="2">
                  <c:v>0.45</c:v>
                </c:pt>
                <c:pt idx="3">
                  <c:v>0.39</c:v>
                </c:pt>
                <c:pt idx="4">
                  <c:v>0.17</c:v>
                </c:pt>
                <c:pt idx="5">
                  <c:v>0.08</c:v>
                </c:pt>
                <c:pt idx="6">
                  <c:v>0.09</c:v>
                </c:pt>
              </c:numCache>
            </c:numRef>
          </c:val>
          <c:extLst>
            <c:ext xmlns:c16="http://schemas.microsoft.com/office/drawing/2014/chart" uri="{C3380CC4-5D6E-409C-BE32-E72D297353CC}">
              <c16:uniqueId val="{00000000-7C48-449E-9108-E18EF07566DC}"/>
            </c:ext>
          </c:extLst>
        </c:ser>
        <c:dLbls>
          <c:dLblPos val="outEnd"/>
          <c:showLegendKey val="0"/>
          <c:showVal val="1"/>
          <c:showCatName val="0"/>
          <c:showSerName val="0"/>
          <c:showPercent val="0"/>
          <c:showBubbleSize val="0"/>
        </c:dLbls>
        <c:gapWidth val="40"/>
        <c:axId val="751448976"/>
        <c:axId val="751445040"/>
      </c:barChart>
      <c:catAx>
        <c:axId val="7514489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751445040"/>
        <c:crosses val="autoZero"/>
        <c:auto val="1"/>
        <c:lblAlgn val="ctr"/>
        <c:lblOffset val="100"/>
        <c:noMultiLvlLbl val="0"/>
      </c:catAx>
      <c:valAx>
        <c:axId val="751445040"/>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7514489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i-FI"/>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a:solidFill>
                  <a:schemeClr val="tx1"/>
                </a:solidFill>
              </a:rPr>
              <a:t>Onko tiedonsaanti yhteyksistä Sipoonkorpeen</a:t>
            </a:r>
            <a:r>
              <a:rPr lang="fi-FI" baseline="0">
                <a:solidFill>
                  <a:schemeClr val="tx1"/>
                </a:solidFill>
              </a:rPr>
              <a:t> helppoa?</a:t>
            </a:r>
            <a:endParaRPr lang="fi-FI">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i-FI"/>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637-42C9-B40F-33244A85F1F8}"/>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7637-42C9-B40F-33244A85F1F8}"/>
              </c:ext>
            </c:extLst>
          </c:dPt>
          <c:dLbls>
            <c:numFmt formatCode="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ct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'Kaavat lisätty'!$DD$127:$DD$128</c:f>
              <c:strCache>
                <c:ptCount val="2"/>
                <c:pt idx="0">
                  <c:v>Kyllä</c:v>
                </c:pt>
                <c:pt idx="1">
                  <c:v>Ei</c:v>
                </c:pt>
              </c:strCache>
            </c:strRef>
          </c:cat>
          <c:val>
            <c:numRef>
              <c:f>'Kaavat lisätty'!$DE$127:$DE$128</c:f>
              <c:numCache>
                <c:formatCode>0.0\ %</c:formatCode>
                <c:ptCount val="2"/>
                <c:pt idx="0">
                  <c:v>0.55045871559633031</c:v>
                </c:pt>
                <c:pt idx="1">
                  <c:v>0.44954128440366975</c:v>
                </c:pt>
              </c:numCache>
            </c:numRef>
          </c:val>
          <c:extLst>
            <c:ext xmlns:c16="http://schemas.microsoft.com/office/drawing/2014/chart" uri="{C3380CC4-5D6E-409C-BE32-E72D297353CC}">
              <c16:uniqueId val="{00000004-7637-42C9-B40F-33244A85F1F8}"/>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6-7637-42C9-B40F-33244A85F1F8}"/>
              </c:ext>
            </c:extLst>
          </c:dPt>
          <c:cat>
            <c:strRef>
              <c:f>'Kaavat lisätty'!$DD$127:$DD$128</c:f>
              <c:strCache>
                <c:ptCount val="2"/>
                <c:pt idx="0">
                  <c:v>Kyllä</c:v>
                </c:pt>
                <c:pt idx="1">
                  <c:v>Ei</c:v>
                </c:pt>
              </c:strCache>
            </c:strRef>
          </c:cat>
          <c:val>
            <c:numRef>
              <c:f>'Kaavat lisätty'!$DE$1</c:f>
              <c:numCache>
                <c:formatCode>General</c:formatCode>
                <c:ptCount val="1"/>
                <c:pt idx="0">
                  <c:v>0</c:v>
                </c:pt>
              </c:numCache>
            </c:numRef>
          </c:val>
          <c:extLst>
            <c:ext xmlns:c16="http://schemas.microsoft.com/office/drawing/2014/chart" uri="{C3380CC4-5D6E-409C-BE32-E72D297353CC}">
              <c16:uniqueId val="{00000007-7637-42C9-B40F-33244A85F1F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57184105123308"/>
          <c:y val="2.4835421675485112E-2"/>
          <c:w val="0.79227195458399846"/>
          <c:h val="0.68680842326207481"/>
        </c:manualLayout>
      </c:layout>
      <c:barChart>
        <c:barDir val="col"/>
        <c:grouping val="clustered"/>
        <c:varyColors val="0"/>
        <c:ser>
          <c:idx val="1"/>
          <c:order val="0"/>
          <c:tx>
            <c:strRef>
              <c:f>KOOSTE!$B$1</c:f>
              <c:strCache>
                <c:ptCount val="1"/>
                <c:pt idx="0">
                  <c:v>VE 0: Nykytilanne</c:v>
                </c:pt>
              </c:strCache>
            </c:strRef>
          </c:tx>
          <c:spPr>
            <a:solidFill>
              <a:srgbClr val="00985F"/>
            </a:solidFill>
            <a:ln>
              <a:noFill/>
            </a:ln>
            <a:effectLst/>
          </c:spPr>
          <c:invertIfNegative val="0"/>
          <c:cat>
            <c:strRef>
              <c:f>(KOOSTE!$B$6:$B$11,KOOSTE!$B$15:$B$18)</c:f>
              <c:strCache>
                <c:ptCount val="10"/>
                <c:pt idx="0">
                  <c:v>589</c:v>
                </c:pt>
                <c:pt idx="1">
                  <c:v>624</c:v>
                </c:pt>
                <c:pt idx="2">
                  <c:v>624K</c:v>
                </c:pt>
                <c:pt idx="3">
                  <c:v>712</c:v>
                </c:pt>
                <c:pt idx="4">
                  <c:v>716</c:v>
                </c:pt>
                <c:pt idx="5">
                  <c:v>719</c:v>
                </c:pt>
                <c:pt idx="6">
                  <c:v>831</c:v>
                </c:pt>
                <c:pt idx="7">
                  <c:v>831A</c:v>
                </c:pt>
                <c:pt idx="8">
                  <c:v>831K</c:v>
                </c:pt>
                <c:pt idx="9">
                  <c:v>HOHO</c:v>
                </c:pt>
              </c:strCache>
              <c:extLst/>
            </c:strRef>
          </c:cat>
          <c:val>
            <c:numRef>
              <c:f>(KOOSTE!$BN$6:$BN$11,KOOSTE!$BN$15:$BN$18)</c:f>
              <c:numCache>
                <c:formatCode>#,##0</c:formatCode>
                <c:ptCount val="10"/>
                <c:pt idx="0">
                  <c:v>0</c:v>
                </c:pt>
                <c:pt idx="1">
                  <c:v>675382.22871050041</c:v>
                </c:pt>
                <c:pt idx="2">
                  <c:v>0</c:v>
                </c:pt>
                <c:pt idx="3">
                  <c:v>0</c:v>
                </c:pt>
                <c:pt idx="4">
                  <c:v>0</c:v>
                </c:pt>
                <c:pt idx="5">
                  <c:v>108765.62225698322</c:v>
                </c:pt>
                <c:pt idx="6">
                  <c:v>111617.80860335195</c:v>
                </c:pt>
                <c:pt idx="7">
                  <c:v>0</c:v>
                </c:pt>
                <c:pt idx="8">
                  <c:v>155776.769273743</c:v>
                </c:pt>
                <c:pt idx="9">
                  <c:v>23599.910614525135</c:v>
                </c:pt>
              </c:numCache>
              <c:extLst/>
            </c:numRef>
          </c:val>
          <c:extLst>
            <c:ext xmlns:c16="http://schemas.microsoft.com/office/drawing/2014/chart" uri="{C3380CC4-5D6E-409C-BE32-E72D297353CC}">
              <c16:uniqueId val="{00000000-2708-46B7-B15D-F1BB099CDCE3}"/>
            </c:ext>
          </c:extLst>
        </c:ser>
        <c:ser>
          <c:idx val="4"/>
          <c:order val="1"/>
          <c:tx>
            <c:strRef>
              <c:f>KOOSTE!$B$36</c:f>
              <c:strCache>
                <c:ptCount val="1"/>
                <c:pt idx="0">
                  <c:v>VE L1</c:v>
                </c:pt>
              </c:strCache>
            </c:strRef>
          </c:tx>
          <c:spPr>
            <a:solidFill>
              <a:schemeClr val="accent5"/>
            </a:solidFill>
            <a:ln>
              <a:noFill/>
            </a:ln>
            <a:effectLst/>
          </c:spPr>
          <c:invertIfNegative val="0"/>
          <c:cat>
            <c:strRef>
              <c:f>(KOOSTE!$B$6:$B$11,KOOSTE!$B$15:$B$18)</c:f>
              <c:strCache>
                <c:ptCount val="10"/>
                <c:pt idx="0">
                  <c:v>589</c:v>
                </c:pt>
                <c:pt idx="1">
                  <c:v>624</c:v>
                </c:pt>
                <c:pt idx="2">
                  <c:v>624K</c:v>
                </c:pt>
                <c:pt idx="3">
                  <c:v>712</c:v>
                </c:pt>
                <c:pt idx="4">
                  <c:v>716</c:v>
                </c:pt>
                <c:pt idx="5">
                  <c:v>719</c:v>
                </c:pt>
                <c:pt idx="6">
                  <c:v>831</c:v>
                </c:pt>
                <c:pt idx="7">
                  <c:v>831A</c:v>
                </c:pt>
                <c:pt idx="8">
                  <c:v>831K</c:v>
                </c:pt>
                <c:pt idx="9">
                  <c:v>HOHO</c:v>
                </c:pt>
              </c:strCache>
              <c:extLst/>
            </c:strRef>
          </c:cat>
          <c:val>
            <c:numRef>
              <c:f>(KOOSTE!$BN$41:$BN$46,KOOSTE!$BN$50:$BN$53)</c:f>
              <c:numCache>
                <c:formatCode>#,##0</c:formatCode>
                <c:ptCount val="10"/>
                <c:pt idx="0">
                  <c:v>0</c:v>
                </c:pt>
                <c:pt idx="1">
                  <c:v>675382.22871050041</c:v>
                </c:pt>
                <c:pt idx="2">
                  <c:v>0</c:v>
                </c:pt>
                <c:pt idx="3">
                  <c:v>38957.020074582921</c:v>
                </c:pt>
                <c:pt idx="4">
                  <c:v>0</c:v>
                </c:pt>
                <c:pt idx="5">
                  <c:v>108765.62225698322</c:v>
                </c:pt>
                <c:pt idx="6">
                  <c:v>111617.80860335195</c:v>
                </c:pt>
                <c:pt idx="7">
                  <c:v>0</c:v>
                </c:pt>
                <c:pt idx="8">
                  <c:v>155776.769273743</c:v>
                </c:pt>
                <c:pt idx="9">
                  <c:v>22854.650279329606</c:v>
                </c:pt>
              </c:numCache>
              <c:extLst/>
            </c:numRef>
          </c:val>
          <c:extLst>
            <c:ext xmlns:c16="http://schemas.microsoft.com/office/drawing/2014/chart" uri="{C3380CC4-5D6E-409C-BE32-E72D297353CC}">
              <c16:uniqueId val="{00000001-2708-46B7-B15D-F1BB099CDCE3}"/>
            </c:ext>
          </c:extLst>
        </c:ser>
        <c:ser>
          <c:idx val="3"/>
          <c:order val="2"/>
          <c:tx>
            <c:strRef>
              <c:f>KOOSTE!$B$69</c:f>
              <c:strCache>
                <c:ptCount val="1"/>
                <c:pt idx="0">
                  <c:v>VE L2</c:v>
                </c:pt>
              </c:strCache>
            </c:strRef>
          </c:tx>
          <c:spPr>
            <a:solidFill>
              <a:schemeClr val="accent4"/>
            </a:solidFill>
            <a:ln>
              <a:noFill/>
            </a:ln>
            <a:effectLst/>
          </c:spPr>
          <c:invertIfNegative val="0"/>
          <c:cat>
            <c:strLit>
              <c:ptCount val="10"/>
              <c:pt idx="0">
                <c:v>589</c:v>
              </c:pt>
              <c:pt idx="1">
                <c:v>624</c:v>
              </c:pt>
              <c:pt idx="2">
                <c:v>624K</c:v>
              </c:pt>
              <c:pt idx="3">
                <c:v>712</c:v>
              </c:pt>
              <c:pt idx="4">
                <c:v>716</c:v>
              </c:pt>
              <c:pt idx="5">
                <c:v>719</c:v>
              </c:pt>
              <c:pt idx="6">
                <c:v>831</c:v>
              </c:pt>
              <c:pt idx="7">
                <c:v>831A</c:v>
              </c:pt>
              <c:pt idx="8">
                <c:v>831K</c:v>
              </c:pt>
              <c:pt idx="9">
                <c:v>HOHO</c:v>
              </c:pt>
              <c:extLst>
                <c:ext xmlns:c15="http://schemas.microsoft.com/office/drawing/2012/chart" uri="{02D57815-91ED-43cb-92C2-25804820EDAC}">
                  <c15:autoCat val="1"/>
                </c:ext>
              </c:extLst>
            </c:strLit>
          </c:cat>
          <c:val>
            <c:numRef>
              <c:f>(KOOSTE!$BN$74:$BN$79,KOOSTE!$BN$83:$BN$86)</c:f>
              <c:numCache>
                <c:formatCode>#,##0</c:formatCode>
                <c:ptCount val="10"/>
                <c:pt idx="0">
                  <c:v>0</c:v>
                </c:pt>
                <c:pt idx="1">
                  <c:v>675382.22871050041</c:v>
                </c:pt>
                <c:pt idx="2">
                  <c:v>0</c:v>
                </c:pt>
                <c:pt idx="3">
                  <c:v>38957.020074582921</c:v>
                </c:pt>
                <c:pt idx="4">
                  <c:v>0</c:v>
                </c:pt>
                <c:pt idx="5">
                  <c:v>108765.62225698322</c:v>
                </c:pt>
                <c:pt idx="6">
                  <c:v>111617.80860335195</c:v>
                </c:pt>
                <c:pt idx="7">
                  <c:v>0</c:v>
                </c:pt>
                <c:pt idx="8">
                  <c:v>155776.769273743</c:v>
                </c:pt>
                <c:pt idx="9">
                  <c:v>25007.624581005588</c:v>
                </c:pt>
              </c:numCache>
              <c:extLst/>
            </c:numRef>
          </c:val>
          <c:extLst>
            <c:ext xmlns:c16="http://schemas.microsoft.com/office/drawing/2014/chart" uri="{C3380CC4-5D6E-409C-BE32-E72D297353CC}">
              <c16:uniqueId val="{00000002-2708-46B7-B15D-F1BB099CDCE3}"/>
            </c:ext>
          </c:extLst>
        </c:ser>
        <c:ser>
          <c:idx val="5"/>
          <c:order val="3"/>
          <c:tx>
            <c:strRef>
              <c:f>KOOSTE!$B$102</c:f>
              <c:strCache>
                <c:ptCount val="1"/>
                <c:pt idx="0">
                  <c:v>VE L3</c:v>
                </c:pt>
              </c:strCache>
              <c:extLst xmlns:c15="http://schemas.microsoft.com/office/drawing/2012/chart"/>
            </c:strRef>
          </c:tx>
          <c:spPr>
            <a:solidFill>
              <a:schemeClr val="accent6"/>
            </a:solidFill>
            <a:ln>
              <a:noFill/>
            </a:ln>
            <a:effectLst/>
          </c:spPr>
          <c:invertIfNegative val="0"/>
          <c:cat>
            <c:strLit>
              <c:ptCount val="10"/>
              <c:pt idx="0">
                <c:v>589</c:v>
              </c:pt>
              <c:pt idx="1">
                <c:v>624</c:v>
              </c:pt>
              <c:pt idx="2">
                <c:v>624K</c:v>
              </c:pt>
              <c:pt idx="3">
                <c:v>712</c:v>
              </c:pt>
              <c:pt idx="4">
                <c:v>716</c:v>
              </c:pt>
              <c:pt idx="5">
                <c:v>719</c:v>
              </c:pt>
              <c:pt idx="6">
                <c:v>831</c:v>
              </c:pt>
              <c:pt idx="7">
                <c:v>831A</c:v>
              </c:pt>
              <c:pt idx="8">
                <c:v>831K</c:v>
              </c:pt>
              <c:pt idx="9">
                <c:v>HOHO</c:v>
              </c:pt>
              <c:extLst>
                <c:ext xmlns:c15="http://schemas.microsoft.com/office/drawing/2012/chart" uri="{02D57815-91ED-43cb-92C2-25804820EDAC}">
                  <c15:autoCat val="1"/>
                </c:ext>
              </c:extLst>
            </c:strLit>
          </c:cat>
          <c:val>
            <c:numRef>
              <c:f>(KOOSTE!$BN$107:$BN$112,KOOSTE!$BN$116:$BN$119)</c:f>
              <c:numCache>
                <c:formatCode>#,##0</c:formatCode>
                <c:ptCount val="10"/>
                <c:pt idx="0">
                  <c:v>0</c:v>
                </c:pt>
                <c:pt idx="1">
                  <c:v>675382.22871050041</c:v>
                </c:pt>
                <c:pt idx="2">
                  <c:v>0</c:v>
                </c:pt>
                <c:pt idx="3">
                  <c:v>38957.020074582921</c:v>
                </c:pt>
                <c:pt idx="4">
                  <c:v>0</c:v>
                </c:pt>
                <c:pt idx="5">
                  <c:v>108765.62225698322</c:v>
                </c:pt>
                <c:pt idx="6">
                  <c:v>111617.80860335195</c:v>
                </c:pt>
                <c:pt idx="7">
                  <c:v>0</c:v>
                </c:pt>
                <c:pt idx="8">
                  <c:v>164400.89340782125</c:v>
                </c:pt>
                <c:pt idx="9">
                  <c:v>25736.323575418995</c:v>
                </c:pt>
              </c:numCache>
              <c:extLst/>
            </c:numRef>
          </c:val>
          <c:extLst xmlns:c15="http://schemas.microsoft.com/office/drawing/2012/chart">
            <c:ext xmlns:c16="http://schemas.microsoft.com/office/drawing/2014/chart" uri="{C3380CC4-5D6E-409C-BE32-E72D297353CC}">
              <c16:uniqueId val="{00000003-2708-46B7-B15D-F1BB099CDCE3}"/>
            </c:ext>
          </c:extLst>
        </c:ser>
        <c:ser>
          <c:idx val="2"/>
          <c:order val="4"/>
          <c:tx>
            <c:strRef>
              <c:f>KOOSTE!$B$135</c:f>
              <c:strCache>
                <c:ptCount val="1"/>
                <c:pt idx="0">
                  <c:v>VE P1</c:v>
                </c:pt>
              </c:strCache>
              <c:extLst xmlns:c15="http://schemas.microsoft.com/office/drawing/2012/chart"/>
            </c:strRef>
          </c:tx>
          <c:spPr>
            <a:solidFill>
              <a:schemeClr val="accent3"/>
            </a:solidFill>
            <a:ln>
              <a:noFill/>
            </a:ln>
            <a:effectLst/>
          </c:spPr>
          <c:invertIfNegative val="0"/>
          <c:cat>
            <c:strRef>
              <c:f>(KOOSTE!$B$6:$B$11,KOOSTE!$B$15:$B$18)</c:f>
              <c:strCache>
                <c:ptCount val="10"/>
                <c:pt idx="0">
                  <c:v>589</c:v>
                </c:pt>
                <c:pt idx="1">
                  <c:v>624</c:v>
                </c:pt>
                <c:pt idx="2">
                  <c:v>624K</c:v>
                </c:pt>
                <c:pt idx="3">
                  <c:v>712</c:v>
                </c:pt>
                <c:pt idx="4">
                  <c:v>716</c:v>
                </c:pt>
                <c:pt idx="5">
                  <c:v>719</c:v>
                </c:pt>
                <c:pt idx="6">
                  <c:v>831</c:v>
                </c:pt>
                <c:pt idx="7">
                  <c:v>831A</c:v>
                </c:pt>
                <c:pt idx="8">
                  <c:v>831K</c:v>
                </c:pt>
                <c:pt idx="9">
                  <c:v>HOHO</c:v>
                </c:pt>
              </c:strCache>
              <c:extLst/>
            </c:strRef>
          </c:cat>
          <c:val>
            <c:numRef>
              <c:f>(KOOSTE!$BN$140:$BN$145,KOOSTE!$BN$149:$BN$152)</c:f>
              <c:numCache>
                <c:formatCode>#,##0</c:formatCode>
                <c:ptCount val="10"/>
                <c:pt idx="0">
                  <c:v>0</c:v>
                </c:pt>
                <c:pt idx="1">
                  <c:v>624808.21082001959</c:v>
                </c:pt>
                <c:pt idx="2">
                  <c:v>58829.583761334638</c:v>
                </c:pt>
                <c:pt idx="3">
                  <c:v>35882.026645731108</c:v>
                </c:pt>
                <c:pt idx="4">
                  <c:v>18409.120625698321</c:v>
                </c:pt>
                <c:pt idx="5">
                  <c:v>122136.20509497204</c:v>
                </c:pt>
                <c:pt idx="6">
                  <c:v>86837.018324022341</c:v>
                </c:pt>
                <c:pt idx="7">
                  <c:v>79350.101944134076</c:v>
                </c:pt>
                <c:pt idx="8">
                  <c:v>143338.68480446926</c:v>
                </c:pt>
                <c:pt idx="9">
                  <c:v>0</c:v>
                </c:pt>
              </c:numCache>
              <c:extLst/>
            </c:numRef>
          </c:val>
          <c:extLst xmlns:c15="http://schemas.microsoft.com/office/drawing/2012/chart">
            <c:ext xmlns:c16="http://schemas.microsoft.com/office/drawing/2014/chart" uri="{C3380CC4-5D6E-409C-BE32-E72D297353CC}">
              <c16:uniqueId val="{00000004-2708-46B7-B15D-F1BB099CDCE3}"/>
            </c:ext>
          </c:extLst>
        </c:ser>
        <c:ser>
          <c:idx val="0"/>
          <c:order val="5"/>
          <c:tx>
            <c:strRef>
              <c:f>KOOSTE!$B$168</c:f>
              <c:strCache>
                <c:ptCount val="1"/>
                <c:pt idx="0">
                  <c:v>VE P2</c:v>
                </c:pt>
              </c:strCache>
              <c:extLst xmlns:c15="http://schemas.microsoft.com/office/drawing/2012/chart"/>
            </c:strRef>
          </c:tx>
          <c:spPr>
            <a:solidFill>
              <a:schemeClr val="accent1"/>
            </a:solidFill>
            <a:ln>
              <a:noFill/>
            </a:ln>
            <a:effectLst/>
          </c:spPr>
          <c:invertIfNegative val="0"/>
          <c:cat>
            <c:strRef>
              <c:f>(KOOSTE!$B$6:$B$11,KOOSTE!$B$15:$B$18)</c:f>
              <c:strCache>
                <c:ptCount val="10"/>
                <c:pt idx="0">
                  <c:v>589</c:v>
                </c:pt>
                <c:pt idx="1">
                  <c:v>624</c:v>
                </c:pt>
                <c:pt idx="2">
                  <c:v>624K</c:v>
                </c:pt>
                <c:pt idx="3">
                  <c:v>712</c:v>
                </c:pt>
                <c:pt idx="4">
                  <c:v>716</c:v>
                </c:pt>
                <c:pt idx="5">
                  <c:v>719</c:v>
                </c:pt>
                <c:pt idx="6">
                  <c:v>831</c:v>
                </c:pt>
                <c:pt idx="7">
                  <c:v>831A</c:v>
                </c:pt>
                <c:pt idx="8">
                  <c:v>831K</c:v>
                </c:pt>
                <c:pt idx="9">
                  <c:v>HOHO</c:v>
                </c:pt>
              </c:strCache>
              <c:extLst/>
            </c:strRef>
          </c:cat>
          <c:val>
            <c:numRef>
              <c:f>(KOOSTE!$BO$173:$BO$178,KOOSTE!$BO$182:$BO$185)</c:f>
              <c:numCache>
                <c:formatCode>#,##0</c:formatCode>
                <c:ptCount val="10"/>
                <c:pt idx="0">
                  <c:v>40000</c:v>
                </c:pt>
                <c:pt idx="1">
                  <c:v>610000</c:v>
                </c:pt>
                <c:pt idx="2">
                  <c:v>40000</c:v>
                </c:pt>
                <c:pt idx="3">
                  <c:v>30000</c:v>
                </c:pt>
                <c:pt idx="4">
                  <c:v>10000</c:v>
                </c:pt>
                <c:pt idx="5">
                  <c:v>100000</c:v>
                </c:pt>
                <c:pt idx="6">
                  <c:v>90000</c:v>
                </c:pt>
                <c:pt idx="7">
                  <c:v>40000</c:v>
                </c:pt>
                <c:pt idx="8">
                  <c:v>140000</c:v>
                </c:pt>
                <c:pt idx="9">
                  <c:v>0</c:v>
                </c:pt>
              </c:numCache>
              <c:extLst/>
            </c:numRef>
          </c:val>
          <c:extLst xmlns:c15="http://schemas.microsoft.com/office/drawing/2012/chart">
            <c:ext xmlns:c16="http://schemas.microsoft.com/office/drawing/2014/chart" uri="{C3380CC4-5D6E-409C-BE32-E72D297353CC}">
              <c16:uniqueId val="{00000005-2708-46B7-B15D-F1BB099CDCE3}"/>
            </c:ext>
          </c:extLst>
        </c:ser>
        <c:dLbls>
          <c:showLegendKey val="0"/>
          <c:showVal val="0"/>
          <c:showCatName val="0"/>
          <c:showSerName val="0"/>
          <c:showPercent val="0"/>
          <c:showBubbleSize val="0"/>
        </c:dLbls>
        <c:gapWidth val="219"/>
        <c:overlap val="-27"/>
        <c:axId val="616942488"/>
        <c:axId val="616942816"/>
        <c:extLst/>
      </c:barChart>
      <c:catAx>
        <c:axId val="616942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fi-FI"/>
          </a:p>
        </c:txPr>
        <c:crossAx val="616942816"/>
        <c:crosses val="autoZero"/>
        <c:auto val="1"/>
        <c:lblAlgn val="ctr"/>
        <c:lblOffset val="100"/>
        <c:noMultiLvlLbl val="0"/>
      </c:catAx>
      <c:valAx>
        <c:axId val="616942816"/>
        <c:scaling>
          <c:orientation val="minMax"/>
          <c:max val="7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fi-FI" sz="1600" b="0">
                    <a:solidFill>
                      <a:sysClr val="windowText" lastClr="000000"/>
                    </a:solidFill>
                    <a:latin typeface="Arial" panose="020B0604020202020204" pitchFamily="34" charset="0"/>
                    <a:cs typeface="Arial" panose="020B0604020202020204" pitchFamily="34" charset="0"/>
                  </a:rPr>
                  <a:t>eur/v</a:t>
                </a:r>
              </a:p>
            </c:rich>
          </c:tx>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fi-FI"/>
          </a:p>
        </c:txPr>
        <c:crossAx val="616942488"/>
        <c:crosses val="autoZero"/>
        <c:crossBetween val="between"/>
      </c:valAx>
      <c:spPr>
        <a:noFill/>
        <a:ln>
          <a:noFill/>
        </a:ln>
        <a:effectLst/>
      </c:spPr>
    </c:plotArea>
    <c:legend>
      <c:legendPos val="b"/>
      <c:layout>
        <c:manualLayout>
          <c:xMode val="edge"/>
          <c:yMode val="edge"/>
          <c:x val="5.1043351745326211E-2"/>
          <c:y val="0.9136338305409536"/>
          <c:w val="0.89598523333319935"/>
          <c:h val="6.513513249274069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89457806567151"/>
          <c:y val="5.0774317427075978E-2"/>
          <c:w val="0.82102765544982814"/>
          <c:h val="0.82770789071289663"/>
        </c:manualLayout>
      </c:layout>
      <c:barChart>
        <c:barDir val="bar"/>
        <c:grouping val="clustered"/>
        <c:varyColors val="0"/>
        <c:ser>
          <c:idx val="0"/>
          <c:order val="0"/>
          <c:tx>
            <c:strRef>
              <c:f>KOOSTE!$BO$2:$BO$3</c:f>
              <c:strCache>
                <c:ptCount val="2"/>
                <c:pt idx="0">
                  <c:v>Liikennöinti-</c:v>
                </c:pt>
                <c:pt idx="1">
                  <c:v>kustannukset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(KOOSTE!$B$1,KOOSTE!$B$36,KOOSTE!$B$69,KOOSTE!$B$102,KOOSTE!$B$135,KOOSTE!$B$168)</c:f>
              <c:strCache>
                <c:ptCount val="6"/>
                <c:pt idx="0">
                  <c:v>VE 0: Nykytilanne</c:v>
                </c:pt>
                <c:pt idx="1">
                  <c:v>VE L1</c:v>
                </c:pt>
                <c:pt idx="2">
                  <c:v>VE L2</c:v>
                </c:pt>
                <c:pt idx="3">
                  <c:v>VE L3</c:v>
                </c:pt>
                <c:pt idx="4">
                  <c:v>VE P1</c:v>
                </c:pt>
                <c:pt idx="5">
                  <c:v>VE P2</c:v>
                </c:pt>
              </c:strCache>
            </c:strRef>
          </c:cat>
          <c:val>
            <c:numRef>
              <c:f>(KOOSTE!$BO$31,KOOSTE!$BO$66,KOOSTE!$BO$99,KOOSTE!$BO$132,KOOSTE!$BO$165,KOOSTE!$BO$198)</c:f>
              <c:numCache>
                <c:formatCode>#,##0</c:formatCode>
                <c:ptCount val="6"/>
                <c:pt idx="0">
                  <c:v>2120000</c:v>
                </c:pt>
                <c:pt idx="1">
                  <c:v>2160000</c:v>
                </c:pt>
                <c:pt idx="2">
                  <c:v>2170000</c:v>
                </c:pt>
                <c:pt idx="3">
                  <c:v>2170000</c:v>
                </c:pt>
                <c:pt idx="4">
                  <c:v>2210000</c:v>
                </c:pt>
                <c:pt idx="5">
                  <c:v>2120000</c:v>
                </c:pt>
              </c:numCache>
            </c:numRef>
          </c:val>
          <c:extLst>
            <c:ext xmlns:c16="http://schemas.microsoft.com/office/drawing/2014/chart" uri="{C3380CC4-5D6E-409C-BE32-E72D297353CC}">
              <c16:uniqueId val="{00000000-B338-4673-82F3-132EB727D5A9}"/>
            </c:ext>
          </c:extLst>
        </c:ser>
        <c:dLbls>
          <c:showLegendKey val="0"/>
          <c:showVal val="0"/>
          <c:showCatName val="0"/>
          <c:showSerName val="0"/>
          <c:showPercent val="0"/>
          <c:showBubbleSize val="0"/>
        </c:dLbls>
        <c:gapWidth val="120"/>
        <c:overlap val="100"/>
        <c:axId val="816585856"/>
        <c:axId val="816582248"/>
      </c:barChart>
      <c:catAx>
        <c:axId val="816585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fi-FI"/>
          </a:p>
        </c:txPr>
        <c:crossAx val="816582248"/>
        <c:crosses val="autoZero"/>
        <c:auto val="1"/>
        <c:lblAlgn val="ctr"/>
        <c:lblOffset val="100"/>
        <c:noMultiLvlLbl val="0"/>
      </c:catAx>
      <c:valAx>
        <c:axId val="816582248"/>
        <c:scaling>
          <c:orientation val="minMax"/>
          <c:min val="0"/>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fi-FI" sz="1400">
                    <a:solidFill>
                      <a:schemeClr val="tx1"/>
                    </a:solidFill>
                  </a:rPr>
                  <a:t>Liikennöintikustannukset, eur/v</a:t>
                </a:r>
              </a:p>
            </c:rich>
          </c:tx>
          <c:layout>
            <c:manualLayout>
              <c:xMode val="edge"/>
              <c:yMode val="edge"/>
              <c:x val="0.32109722523315476"/>
              <c:y val="0.8877274949233248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i-FI"/>
            </a:p>
          </c:txPr>
        </c:title>
        <c:numFmt formatCode="#,##0" sourceLinked="1"/>
        <c:majorTickMark val="none"/>
        <c:minorTickMark val="none"/>
        <c:tickLblPos val="nextTo"/>
        <c:crossAx val="8165858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229051171192444"/>
          <c:y val="0.25797784588796308"/>
          <c:w val="0.49375877947845431"/>
          <c:h val="0.69513619385848646"/>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BE8-4576-8787-08743CABA87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BE8-4576-8787-08743CABA87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BE8-4576-8787-08743CABA87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BE8-4576-8787-08743CABA87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BE8-4576-8787-08743CABA876}"/>
              </c:ext>
            </c:extLst>
          </c:dPt>
          <c:dLbls>
            <c:dLbl>
              <c:idx val="0"/>
              <c:layout>
                <c:manualLayout>
                  <c:x val="-0.12203210801519455"/>
                  <c:y val="0.196018273781393"/>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fi-FI"/>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BE8-4576-8787-08743CABA876}"/>
                </c:ext>
              </c:extLst>
            </c:dLbl>
            <c:dLbl>
              <c:idx val="1"/>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fi-FI"/>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BE8-4576-8787-08743CABA876}"/>
                </c:ext>
              </c:extLst>
            </c:dLbl>
            <c:dLbl>
              <c:idx val="2"/>
              <c:layout>
                <c:manualLayout>
                  <c:x val="8.7514497301734051E-2"/>
                  <c:y val="-0.13173984235451197"/>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fi-FI"/>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4BE8-4576-8787-08743CABA876}"/>
                </c:ext>
              </c:extLst>
            </c:dLbl>
            <c:dLbl>
              <c:idx val="3"/>
              <c:layout>
                <c:manualLayout>
                  <c:x val="0.16981506873780344"/>
                  <c:y val="0.1837225209526052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fi-FI"/>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4BE8-4576-8787-08743CABA876}"/>
                </c:ext>
              </c:extLst>
            </c:dLbl>
            <c:dLbl>
              <c:idx val="4"/>
              <c:layout>
                <c:manualLayout>
                  <c:x val="-0.16371016476807598"/>
                  <c:y val="0.20125225587193776"/>
                </c:manualLayout>
              </c:layout>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chemeClr val="tx1"/>
                      </a:solidFill>
                      <a:latin typeface="+mn-lt"/>
                      <a:ea typeface="+mn-ea"/>
                      <a:cs typeface="+mn-cs"/>
                    </a:defRPr>
                  </a:pPr>
                  <a:endParaRPr lang="fi-FI"/>
                </a:p>
              </c:txPr>
              <c:showLegendKey val="0"/>
              <c:showVal val="1"/>
              <c:showCatName val="1"/>
              <c:showSerName val="0"/>
              <c:showPercent val="0"/>
              <c:showBubbleSize val="0"/>
              <c:separator>
</c:separator>
              <c:extLst>
                <c:ext xmlns:c15="http://schemas.microsoft.com/office/drawing/2012/chart" uri="{CE6537A1-D6FC-4f65-9D91-7224C49458BB}">
                  <c15:layout>
                    <c:manualLayout>
                      <c:w val="0.31078642986950789"/>
                      <c:h val="0.22223572626422219"/>
                    </c:manualLayout>
                  </c15:layout>
                </c:ext>
                <c:ext xmlns:c16="http://schemas.microsoft.com/office/drawing/2014/chart" uri="{C3380CC4-5D6E-409C-BE32-E72D297353CC}">
                  <c16:uniqueId val="{00000009-4BE8-4576-8787-08743CABA876}"/>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fi-FI"/>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'Kaavat lisätty'!$N$124:$N$128</c:f>
              <c:strCache>
                <c:ptCount val="5"/>
                <c:pt idx="0">
                  <c:v>Kerran viikossa tai useammin</c:v>
                </c:pt>
                <c:pt idx="1">
                  <c:v>1-3 kertaa kuukaudessa</c:v>
                </c:pt>
                <c:pt idx="2">
                  <c:v>Muutaman kerran vuodessa</c:v>
                </c:pt>
                <c:pt idx="3">
                  <c:v>Kerran vuodessa tai harvemmin</c:v>
                </c:pt>
                <c:pt idx="4">
                  <c:v>En ole vielä käynyt Sipoonkorvessa</c:v>
                </c:pt>
              </c:strCache>
            </c:strRef>
          </c:cat>
          <c:val>
            <c:numRef>
              <c:f>'Kaavat lisätty'!$O$124:$O$128</c:f>
              <c:numCache>
                <c:formatCode>0%</c:formatCode>
                <c:ptCount val="5"/>
                <c:pt idx="0">
                  <c:v>0.15044247787610621</c:v>
                </c:pt>
                <c:pt idx="1">
                  <c:v>0.15044247787610621</c:v>
                </c:pt>
                <c:pt idx="2">
                  <c:v>0.46902654867256638</c:v>
                </c:pt>
                <c:pt idx="3">
                  <c:v>0.18584070796460178</c:v>
                </c:pt>
                <c:pt idx="4">
                  <c:v>4.4247787610619468E-2</c:v>
                </c:pt>
              </c:numCache>
            </c:numRef>
          </c:val>
          <c:extLst>
            <c:ext xmlns:c16="http://schemas.microsoft.com/office/drawing/2014/chart" uri="{C3380CC4-5D6E-409C-BE32-E72D297353CC}">
              <c16:uniqueId val="{0000000A-4BE8-4576-8787-08743CABA87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i-FI"/>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a:solidFill>
                  <a:schemeClr val="tx1"/>
                </a:solidFill>
                <a:latin typeface="Montserrat" panose="00000500000000000000" pitchFamily="2" charset="0"/>
              </a:rPr>
              <a:t>a) ”Kuinka usein käytät henkilöautoa? (vain ajokortin omistajille)”</a:t>
            </a:r>
          </a:p>
        </c:rich>
      </c:tx>
      <c:layout>
        <c:manualLayout>
          <c:xMode val="edge"/>
          <c:yMode val="edge"/>
          <c:x val="0.11428438981521429"/>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i-FI"/>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5B0-49BE-8F92-8762CC0742B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5B0-49BE-8F92-8762CC0742B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5B0-49BE-8F92-8762CC0742B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5B0-49BE-8F92-8762CC0742B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5B0-49BE-8F92-8762CC0742B8}"/>
              </c:ext>
            </c:extLst>
          </c:dPt>
          <c:dLbls>
            <c:dLbl>
              <c:idx val="0"/>
              <c:layout>
                <c:manualLayout>
                  <c:x val="-3.7463126843657935E-2"/>
                  <c:y val="4.5220975233059381E-2"/>
                </c:manualLayout>
              </c:layout>
              <c:tx>
                <c:rich>
                  <a:bodyPr/>
                  <a:lstStyle/>
                  <a:p>
                    <a:fld id="{90096F39-C788-4A39-8A45-0F9E08AF55A5}" type="CATEGORYNAME">
                      <a:rPr lang="en-US" sz="1200"/>
                      <a:pPr/>
                      <a:t>[LUOKAN NIMI]</a:t>
                    </a:fld>
                    <a:r>
                      <a:rPr lang="en-US" sz="1200" baseline="0"/>
                      <a:t>
</a:t>
                    </a:r>
                    <a:fld id="{0F76B482-7E08-4C2C-BBA2-87BDF698C08B}" type="VALUE">
                      <a:rPr lang="en-US" sz="1200" baseline="0"/>
                      <a:pPr/>
                      <a:t>[ARVO]</a:t>
                    </a:fld>
                    <a:endParaRPr lang="en-US" sz="1200" baseline="0"/>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55B0-49BE-8F92-8762CC0742B8}"/>
                </c:ext>
              </c:extLst>
            </c:dLbl>
            <c:dLbl>
              <c:idx val="1"/>
              <c:layout>
                <c:manualLayout>
                  <c:x val="3.1219272369714846E-3"/>
                  <c:y val="0.20632069950083332"/>
                </c:manualLayout>
              </c:layout>
              <c:tx>
                <c:rich>
                  <a:bodyPr/>
                  <a:lstStyle/>
                  <a:p>
                    <a:fld id="{A924A881-08AF-4FB2-82E5-B1D4DD931F9E}" type="CATEGORYNAME">
                      <a:rPr lang="en-US" sz="1200"/>
                      <a:pPr/>
                      <a:t>[LUOKAN NIMI]</a:t>
                    </a:fld>
                    <a:r>
                      <a:rPr lang="en-US" sz="1200" baseline="0"/>
                      <a:t>
</a:t>
                    </a:r>
                    <a:fld id="{6F039B27-A07A-42D3-B3B3-AD6B2256E10B}" type="VALUE">
                      <a:rPr lang="en-US" sz="1200" baseline="0"/>
                      <a:pPr/>
                      <a:t>[ARVO]</a:t>
                    </a:fld>
                    <a:endParaRPr lang="en-US" sz="1200" baseline="0"/>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55B0-49BE-8F92-8762CC0742B8}"/>
                </c:ext>
              </c:extLst>
            </c:dLbl>
            <c:dLbl>
              <c:idx val="2"/>
              <c:layout>
                <c:manualLayout>
                  <c:x val="-0.16858407079646018"/>
                  <c:y val="0.17805758998017132"/>
                </c:manualLayout>
              </c:layout>
              <c:tx>
                <c:rich>
                  <a:bodyPr/>
                  <a:lstStyle/>
                  <a:p>
                    <a:fld id="{FE00E03A-E691-4BDE-B92B-FC36BA4E2477}" type="CATEGORYNAME">
                      <a:rPr lang="en-US" sz="1200"/>
                      <a:pPr/>
                      <a:t>[LUOKAN NIMI]</a:t>
                    </a:fld>
                    <a:r>
                      <a:rPr lang="en-US" sz="1200" baseline="0"/>
                      <a:t>
</a:t>
                    </a:r>
                    <a:fld id="{1CEDD8E5-EF20-40A3-856E-279E59070C1E}" type="VALUE">
                      <a:rPr lang="en-US" sz="1200" baseline="0"/>
                      <a:pPr/>
                      <a:t>[ARVO]</a:t>
                    </a:fld>
                    <a:endParaRPr lang="en-US" sz="1200" baseline="0"/>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55B0-49BE-8F92-8762CC0742B8}"/>
                </c:ext>
              </c:extLst>
            </c:dLbl>
            <c:dLbl>
              <c:idx val="3"/>
              <c:layout>
                <c:manualLayout>
                  <c:x val="-0.34341175024582116"/>
                  <c:y val="5.9352529993390427E-2"/>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fld id="{C7009A04-02AB-49CC-898A-DA3EB300D394}" type="CATEGORYNAME">
                      <a:rPr lang="en-US" sz="1200">
                        <a:solidFill>
                          <a:schemeClr val="tx1"/>
                        </a:solidFill>
                      </a:rPr>
                      <a:pPr>
                        <a:defRPr sz="1200">
                          <a:solidFill>
                            <a:schemeClr val="tx1"/>
                          </a:solidFill>
                        </a:defRPr>
                      </a:pPr>
                      <a:t>[LUOKAN NIMI]</a:t>
                    </a:fld>
                    <a:r>
                      <a:rPr lang="en-US" sz="1200" baseline="0">
                        <a:solidFill>
                          <a:schemeClr val="tx1"/>
                        </a:solidFill>
                      </a:rPr>
                      <a:t>
</a:t>
                    </a:r>
                    <a:fld id="{CCCBCE5E-3C92-4D38-8D9E-2F805B1886C8}" type="VALUE">
                      <a:rPr lang="en-US" sz="1200" baseline="0">
                        <a:solidFill>
                          <a:schemeClr val="tx1"/>
                        </a:solidFill>
                      </a:rPr>
                      <a:pPr>
                        <a:defRPr sz="1200">
                          <a:solidFill>
                            <a:schemeClr val="tx1"/>
                          </a:solidFill>
                        </a:defRPr>
                      </a:pPr>
                      <a:t>[ARVO]</a:t>
                    </a:fld>
                    <a:endParaRPr lang="en-US" sz="1200" baseline="0">
                      <a:solidFill>
                        <a:schemeClr val="tx1"/>
                      </a:solidFill>
                    </a:endParaRPr>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fi-FI"/>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43111455260570297"/>
                      <c:h val="0.15113108074125012"/>
                    </c:manualLayout>
                  </c15:layout>
                  <c15:dlblFieldTable/>
                  <c15:showDataLabelsRange val="0"/>
                </c:ext>
                <c:ext xmlns:c16="http://schemas.microsoft.com/office/drawing/2014/chart" uri="{C3380CC4-5D6E-409C-BE32-E72D297353CC}">
                  <c16:uniqueId val="{00000007-55B0-49BE-8F92-8762CC0742B8}"/>
                </c:ext>
              </c:extLst>
            </c:dLbl>
            <c:dLbl>
              <c:idx val="4"/>
              <c:layout>
                <c:manualLayout>
                  <c:x val="0"/>
                  <c:y val="-4.2394664280993172E-2"/>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fld id="{135A8E69-C4F3-40C2-BD8A-1F90B50BBCD3}" type="CATEGORYNAME">
                      <a:rPr lang="en-US" sz="1200">
                        <a:solidFill>
                          <a:schemeClr val="tx1"/>
                        </a:solidFill>
                      </a:rPr>
                      <a:pPr>
                        <a:defRPr sz="1200">
                          <a:solidFill>
                            <a:schemeClr val="tx1"/>
                          </a:solidFill>
                        </a:defRPr>
                      </a:pPr>
                      <a:t>[LUOKAN NIMI]</a:t>
                    </a:fld>
                    <a:r>
                      <a:rPr lang="en-US" sz="1200" baseline="0">
                        <a:solidFill>
                          <a:schemeClr val="tx1"/>
                        </a:solidFill>
                      </a:rPr>
                      <a:t>
</a:t>
                    </a:r>
                    <a:fld id="{5F21CC99-F5BE-433C-B53A-3F06702CAF79}" type="VALUE">
                      <a:rPr lang="en-US" sz="1200" baseline="0">
                        <a:solidFill>
                          <a:schemeClr val="tx1"/>
                        </a:solidFill>
                      </a:rPr>
                      <a:pPr>
                        <a:defRPr sz="1200">
                          <a:solidFill>
                            <a:schemeClr val="tx1"/>
                          </a:solidFill>
                        </a:defRPr>
                      </a:pPr>
                      <a:t>[ARVO]</a:t>
                    </a:fld>
                    <a:endParaRPr lang="en-US" sz="1200" baseline="0">
                      <a:solidFill>
                        <a:schemeClr val="tx1"/>
                      </a:solidFill>
                    </a:endParaRPr>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fi-FI"/>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6892207472959684"/>
                      <c:h val="0.11545903073112437"/>
                    </c:manualLayout>
                  </c15:layout>
                  <c15:dlblFieldTable/>
                  <c15:showDataLabelsRange val="0"/>
                </c:ext>
                <c:ext xmlns:c16="http://schemas.microsoft.com/office/drawing/2014/chart" uri="{C3380CC4-5D6E-409C-BE32-E72D297353CC}">
                  <c16:uniqueId val="{00000009-55B0-49BE-8F92-8762CC0742B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fi-FI"/>
              </a:p>
            </c:tx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Sheet1!$J$124:$J$128</c:f>
              <c:strCache>
                <c:ptCount val="5"/>
                <c:pt idx="0">
                  <c:v>Päivittäin</c:v>
                </c:pt>
                <c:pt idx="1">
                  <c:v>2-3 kertaa viikossa</c:v>
                </c:pt>
                <c:pt idx="2">
                  <c:v>Kerran viikossa</c:v>
                </c:pt>
                <c:pt idx="3">
                  <c:v>1-3 kertaa kuukaudessa</c:v>
                </c:pt>
                <c:pt idx="4">
                  <c:v>Harvemmin</c:v>
                </c:pt>
              </c:strCache>
            </c:strRef>
          </c:cat>
          <c:val>
            <c:numRef>
              <c:f>Sheet1!$K$124:$K$128</c:f>
              <c:numCache>
                <c:formatCode>0.0\ %</c:formatCode>
                <c:ptCount val="5"/>
                <c:pt idx="0">
                  <c:v>0.36559139784946237</c:v>
                </c:pt>
                <c:pt idx="1">
                  <c:v>0.35483870967741937</c:v>
                </c:pt>
                <c:pt idx="2">
                  <c:v>7.5268817204301078E-2</c:v>
                </c:pt>
                <c:pt idx="3">
                  <c:v>6.4516129032258063E-2</c:v>
                </c:pt>
                <c:pt idx="4">
                  <c:v>0.13978494623655913</c:v>
                </c:pt>
              </c:numCache>
            </c:numRef>
          </c:val>
          <c:extLst>
            <c:ext xmlns:c16="http://schemas.microsoft.com/office/drawing/2014/chart" uri="{C3380CC4-5D6E-409C-BE32-E72D297353CC}">
              <c16:uniqueId val="{0000000A-55B0-49BE-8F92-8762CC0742B8}"/>
            </c:ext>
          </c:extLst>
        </c:ser>
        <c:dLbls>
          <c:showLegendKey val="0"/>
          <c:showVal val="0"/>
          <c:showCatName val="0"/>
          <c:showSerName val="0"/>
          <c:showPercent val="0"/>
          <c:showBubbleSize val="0"/>
          <c:showLeaderLines val="1"/>
        </c:dLbls>
        <c:firstSliceAng val="65"/>
      </c:pieChart>
      <c:spPr>
        <a:noFill/>
        <a:ln>
          <a:noFill/>
        </a:ln>
        <a:effectLst/>
      </c:spPr>
    </c:plotArea>
    <c:plotVisOnly val="1"/>
    <c:dispBlanksAs val="gap"/>
    <c:showDLblsOverMax val="0"/>
  </c:chart>
  <c:spPr>
    <a:noFill/>
    <a:ln>
      <a:noFill/>
    </a:ln>
    <a:effectLst/>
  </c:spPr>
  <c:txPr>
    <a:bodyPr/>
    <a:lstStyle/>
    <a:p>
      <a:pPr>
        <a:defRPr/>
      </a:pPr>
      <a:endParaRPr lang="fi-FI"/>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a:solidFill>
                  <a:schemeClr val="tx1"/>
                </a:solidFill>
                <a:latin typeface="Montserrat" panose="00000500000000000000" pitchFamily="2" charset="0"/>
              </a:rPr>
              <a:t>b) ”Kuinka usein käytät</a:t>
            </a:r>
            <a:r>
              <a:rPr lang="fi-FI" baseline="0">
                <a:solidFill>
                  <a:schemeClr val="tx1"/>
                </a:solidFill>
                <a:latin typeface="Montserrat" panose="00000500000000000000" pitchFamily="2" charset="0"/>
              </a:rPr>
              <a:t> joukkoliikennettä?</a:t>
            </a:r>
            <a:endParaRPr lang="fi-FI">
              <a:solidFill>
                <a:schemeClr val="tx1"/>
              </a:solidFill>
              <a:latin typeface="Montserrat" panose="00000500000000000000" pitchFamily="2" charset="0"/>
            </a:endParaRPr>
          </a:p>
        </c:rich>
      </c:tx>
      <c:layout>
        <c:manualLayout>
          <c:xMode val="edge"/>
          <c:yMode val="edge"/>
          <c:x val="0.2075827506114282"/>
          <c:y val="8.2532647510860837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i-FI"/>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F14-46C2-9D43-5AE757ED523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F14-46C2-9D43-5AE757ED523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F14-46C2-9D43-5AE757ED523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F14-46C2-9D43-5AE757ED523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F14-46C2-9D43-5AE757ED523B}"/>
              </c:ext>
            </c:extLst>
          </c:dPt>
          <c:dLbls>
            <c:dLbl>
              <c:idx val="0"/>
              <c:layout>
                <c:manualLayout>
                  <c:x val="-0.19639407994291549"/>
                  <c:y val="-1.6957754440312542E-2"/>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fld id="{12EA90CD-424E-45CE-817A-D6A8B4D40364}" type="CATEGORYNAME">
                      <a:rPr lang="en-US" sz="1200">
                        <a:solidFill>
                          <a:schemeClr val="tx1"/>
                        </a:solidFill>
                      </a:rPr>
                      <a:pPr>
                        <a:defRPr sz="1200">
                          <a:solidFill>
                            <a:schemeClr val="tx1"/>
                          </a:solidFill>
                        </a:defRPr>
                      </a:pPr>
                      <a:t>[LUOKAN NIMI]</a:t>
                    </a:fld>
                    <a:r>
                      <a:rPr lang="en-US" sz="1200" baseline="0">
                        <a:solidFill>
                          <a:schemeClr val="tx1"/>
                        </a:solidFill>
                      </a:rPr>
                      <a:t>
</a:t>
                    </a:r>
                    <a:fld id="{772BB8FD-D834-4318-8D0F-7191B37FCEE9}" type="VALUE">
                      <a:rPr lang="en-US" sz="1200" baseline="0">
                        <a:solidFill>
                          <a:schemeClr val="tx1"/>
                        </a:solidFill>
                      </a:rPr>
                      <a:pPr>
                        <a:defRPr sz="1200">
                          <a:solidFill>
                            <a:schemeClr val="tx1"/>
                          </a:solidFill>
                        </a:defRPr>
                      </a:pPr>
                      <a:t>[ARVO]</a:t>
                    </a:fld>
                    <a:endParaRPr lang="en-US" sz="1200" baseline="0">
                      <a:solidFill>
                        <a:schemeClr val="tx1"/>
                      </a:solidFill>
                    </a:endParaRPr>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fi-FI"/>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7693272980725459"/>
                      <c:h val="0.14498975184099661"/>
                    </c:manualLayout>
                  </c15:layout>
                  <c15:dlblFieldTable/>
                  <c15:showDataLabelsRange val="0"/>
                </c:ext>
                <c:ext xmlns:c16="http://schemas.microsoft.com/office/drawing/2014/chart" uri="{C3380CC4-5D6E-409C-BE32-E72D297353CC}">
                  <c16:uniqueId val="{00000001-AF14-46C2-9D43-5AE757ED523B}"/>
                </c:ext>
              </c:extLst>
            </c:dLbl>
            <c:dLbl>
              <c:idx val="1"/>
              <c:layout>
                <c:manualLayout>
                  <c:x val="-1.5772686579546588E-7"/>
                  <c:y val="-0.23882327544959486"/>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fld id="{799F201F-6625-432A-8748-B0005F113A9A}" type="CATEGORYNAME">
                      <a:rPr lang="en-US" sz="1200">
                        <a:solidFill>
                          <a:schemeClr val="tx1"/>
                        </a:solidFill>
                      </a:rPr>
                      <a:pPr>
                        <a:defRPr sz="1200">
                          <a:solidFill>
                            <a:schemeClr val="tx1"/>
                          </a:solidFill>
                        </a:defRPr>
                      </a:pPr>
                      <a:t>[LUOKAN NIMI]</a:t>
                    </a:fld>
                    <a:r>
                      <a:rPr lang="en-US" sz="1200" baseline="0">
                        <a:solidFill>
                          <a:schemeClr val="tx1"/>
                        </a:solidFill>
                      </a:rPr>
                      <a:t>
</a:t>
                    </a:r>
                    <a:fld id="{39009BB2-9FD2-48DA-BB08-538DADDCBF1B}" type="VALUE">
                      <a:rPr lang="en-US" sz="1200" baseline="0">
                        <a:solidFill>
                          <a:schemeClr val="tx1"/>
                        </a:solidFill>
                      </a:rPr>
                      <a:pPr>
                        <a:defRPr sz="1200">
                          <a:solidFill>
                            <a:schemeClr val="tx1"/>
                          </a:solidFill>
                        </a:defRPr>
                      </a:pPr>
                      <a:t>[ARVO]</a:t>
                    </a:fld>
                    <a:endParaRPr lang="en-US" sz="1200" baseline="0">
                      <a:solidFill>
                        <a:schemeClr val="tx1"/>
                      </a:solidFill>
                    </a:endParaRPr>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fi-FI"/>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7244571593328404"/>
                      <c:h val="0.19925492212066789"/>
                    </c:manualLayout>
                  </c15:layout>
                  <c15:dlblFieldTable/>
                  <c15:showDataLabelsRange val="0"/>
                </c:ext>
                <c:ext xmlns:c16="http://schemas.microsoft.com/office/drawing/2014/chart" uri="{C3380CC4-5D6E-409C-BE32-E72D297353CC}">
                  <c16:uniqueId val="{00000003-AF14-46C2-9D43-5AE757ED523B}"/>
                </c:ext>
              </c:extLst>
            </c:dLbl>
            <c:dLbl>
              <c:idx val="2"/>
              <c:layout>
                <c:manualLayout>
                  <c:x val="-1.5772686564857128E-7"/>
                  <c:y val="8.4789439834071167E-2"/>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fld id="{C090C21A-BED7-452B-9DF0-8134FD96C1A9}" type="CATEGORYNAME">
                      <a:rPr lang="en-US" sz="1200">
                        <a:solidFill>
                          <a:schemeClr val="tx1"/>
                        </a:solidFill>
                      </a:rPr>
                      <a:pPr>
                        <a:defRPr sz="1200">
                          <a:solidFill>
                            <a:schemeClr val="tx1"/>
                          </a:solidFill>
                        </a:defRPr>
                      </a:pPr>
                      <a:t>[LUOKAN NIMI]</a:t>
                    </a:fld>
                    <a:r>
                      <a:rPr lang="en-US" sz="1200" baseline="0">
                        <a:solidFill>
                          <a:schemeClr val="tx1"/>
                        </a:solidFill>
                      </a:rPr>
                      <a:t>
</a:t>
                    </a:r>
                    <a:fld id="{45F01A1C-2152-40BF-B01C-EF502E629459}" type="VALUE">
                      <a:rPr lang="en-US" sz="1200" baseline="0">
                        <a:solidFill>
                          <a:schemeClr val="tx1"/>
                        </a:solidFill>
                      </a:rPr>
                      <a:pPr>
                        <a:defRPr sz="1200">
                          <a:solidFill>
                            <a:schemeClr val="tx1"/>
                          </a:solidFill>
                        </a:defRPr>
                      </a:pPr>
                      <a:t>[ARVO]</a:t>
                    </a:fld>
                    <a:endParaRPr lang="en-US" sz="1200" baseline="0">
                      <a:solidFill>
                        <a:schemeClr val="tx1"/>
                      </a:solidFill>
                    </a:endParaRPr>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fi-FI"/>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5137056759905324"/>
                      <c:h val="0.19049335816926261"/>
                    </c:manualLayout>
                  </c15:layout>
                  <c15:dlblFieldTable/>
                  <c15:showDataLabelsRange val="0"/>
                </c:ext>
                <c:ext xmlns:c16="http://schemas.microsoft.com/office/drawing/2014/chart" uri="{C3380CC4-5D6E-409C-BE32-E72D297353CC}">
                  <c16:uniqueId val="{00000005-AF14-46C2-9D43-5AE757ED523B}"/>
                </c:ext>
              </c:extLst>
            </c:dLbl>
            <c:dLbl>
              <c:idx val="3"/>
              <c:layout>
                <c:manualLayout>
                  <c:x val="-0.10816908446179019"/>
                  <c:y val="2.8263109520661077E-3"/>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fld id="{0C5CEF5D-D43B-4F45-BD41-6947502FF70E}" type="CATEGORYNAME">
                      <a:rPr lang="en-US" sz="1200">
                        <a:solidFill>
                          <a:schemeClr val="tx1"/>
                        </a:solidFill>
                      </a:rPr>
                      <a:pPr>
                        <a:defRPr sz="1200">
                          <a:solidFill>
                            <a:schemeClr val="tx1"/>
                          </a:solidFill>
                        </a:defRPr>
                      </a:pPr>
                      <a:t>[LUOKAN NIMI]</a:t>
                    </a:fld>
                    <a:r>
                      <a:rPr lang="en-US" sz="1200" baseline="0">
                        <a:solidFill>
                          <a:schemeClr val="tx1"/>
                        </a:solidFill>
                      </a:rPr>
                      <a:t>
</a:t>
                    </a:r>
                    <a:fld id="{E8628DB7-5D40-4F46-B0DF-15982E69D1BB}" type="VALUE">
                      <a:rPr lang="en-US" sz="1200" baseline="0">
                        <a:solidFill>
                          <a:schemeClr val="tx1"/>
                        </a:solidFill>
                      </a:rPr>
                      <a:pPr>
                        <a:defRPr sz="1200">
                          <a:solidFill>
                            <a:schemeClr val="tx1"/>
                          </a:solidFill>
                        </a:defRPr>
                      </a:pPr>
                      <a:t>[ARVO]</a:t>
                    </a:fld>
                    <a:endParaRPr lang="en-US" sz="1200" baseline="0">
                      <a:solidFill>
                        <a:schemeClr val="tx1"/>
                      </a:solidFill>
                    </a:endParaRPr>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fi-FI"/>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9073077065031103"/>
                      <c:h val="0.14716734653910435"/>
                    </c:manualLayout>
                  </c15:layout>
                  <c15:dlblFieldTable/>
                  <c15:showDataLabelsRange val="0"/>
                </c:ext>
                <c:ext xmlns:c16="http://schemas.microsoft.com/office/drawing/2014/chart" uri="{C3380CC4-5D6E-409C-BE32-E72D297353CC}">
                  <c16:uniqueId val="{00000007-AF14-46C2-9D43-5AE757ED523B}"/>
                </c:ext>
              </c:extLst>
            </c:dLbl>
            <c:dLbl>
              <c:idx val="4"/>
              <c:layout>
                <c:manualLayout>
                  <c:x val="4.0065778412050083E-3"/>
                  <c:y val="-0.18794978958448777"/>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fld id="{DD6BB8EA-B069-4F63-8F09-956B1733FEEF}" type="CATEGORYNAME">
                      <a:rPr lang="en-US" sz="1200">
                        <a:solidFill>
                          <a:schemeClr val="tx1"/>
                        </a:solidFill>
                      </a:rPr>
                      <a:pPr>
                        <a:defRPr sz="1200">
                          <a:solidFill>
                            <a:schemeClr val="tx1"/>
                          </a:solidFill>
                        </a:defRPr>
                      </a:pPr>
                      <a:t>[LUOKAN NIMI]</a:t>
                    </a:fld>
                    <a:r>
                      <a:rPr lang="en-US" sz="1200" baseline="0">
                        <a:solidFill>
                          <a:schemeClr val="tx1"/>
                        </a:solidFill>
                      </a:rPr>
                      <a:t>
</a:t>
                    </a:r>
                    <a:fld id="{F9DBCAFA-10F7-4DC9-B2D8-37C7AD6E8095}" type="VALUE">
                      <a:rPr lang="en-US" sz="1200" baseline="0">
                        <a:solidFill>
                          <a:schemeClr val="tx1"/>
                        </a:solidFill>
                      </a:rPr>
                      <a:pPr>
                        <a:defRPr sz="1200">
                          <a:solidFill>
                            <a:schemeClr val="tx1"/>
                          </a:solidFill>
                        </a:defRPr>
                      </a:pPr>
                      <a:t>[ARVO]</a:t>
                    </a:fld>
                    <a:endParaRPr lang="en-US" sz="1200" baseline="0">
                      <a:solidFill>
                        <a:schemeClr val="tx1"/>
                      </a:solidFill>
                    </a:endParaRPr>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fi-FI"/>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2048111741282514"/>
                      <c:h val="0.10383020770047334"/>
                    </c:manualLayout>
                  </c15:layout>
                  <c15:dlblFieldTable/>
                  <c15:showDataLabelsRange val="0"/>
                </c:ext>
                <c:ext xmlns:c16="http://schemas.microsoft.com/office/drawing/2014/chart" uri="{C3380CC4-5D6E-409C-BE32-E72D297353CC}">
                  <c16:uniqueId val="{00000009-AF14-46C2-9D43-5AE757ED523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Sheet1!$J$124:$J$128</c:f>
              <c:strCache>
                <c:ptCount val="5"/>
                <c:pt idx="0">
                  <c:v>Päivittäin</c:v>
                </c:pt>
                <c:pt idx="1">
                  <c:v>2-3 kertaa viikossa</c:v>
                </c:pt>
                <c:pt idx="2">
                  <c:v>Kerran viikossa</c:v>
                </c:pt>
                <c:pt idx="3">
                  <c:v>1-3 kertaa kuukaudessa</c:v>
                </c:pt>
                <c:pt idx="4">
                  <c:v>Harvemmin</c:v>
                </c:pt>
              </c:strCache>
            </c:strRef>
          </c:cat>
          <c:val>
            <c:numRef>
              <c:f>Sheet1!$L$124:$L$128</c:f>
              <c:numCache>
                <c:formatCode>0.0\ %</c:formatCode>
                <c:ptCount val="5"/>
                <c:pt idx="0">
                  <c:v>0.16814159292035399</c:v>
                </c:pt>
                <c:pt idx="1">
                  <c:v>0.18584070796460178</c:v>
                </c:pt>
                <c:pt idx="2">
                  <c:v>8.8495575221238937E-2</c:v>
                </c:pt>
                <c:pt idx="3">
                  <c:v>0.23008849557522124</c:v>
                </c:pt>
                <c:pt idx="4">
                  <c:v>0.32743362831858408</c:v>
                </c:pt>
              </c:numCache>
            </c:numRef>
          </c:val>
          <c:extLst>
            <c:ext xmlns:c16="http://schemas.microsoft.com/office/drawing/2014/chart" uri="{C3380CC4-5D6E-409C-BE32-E72D297353CC}">
              <c16:uniqueId val="{0000000A-AF14-46C2-9D43-5AE757ED523B}"/>
            </c:ext>
          </c:extLst>
        </c:ser>
        <c:dLbls>
          <c:showLegendKey val="0"/>
          <c:showVal val="0"/>
          <c:showCatName val="0"/>
          <c:showSerName val="0"/>
          <c:showPercent val="0"/>
          <c:showBubbleSize val="0"/>
          <c:showLeaderLines val="1"/>
        </c:dLbls>
        <c:firstSliceAng val="343"/>
      </c:pieChart>
      <c:spPr>
        <a:noFill/>
        <a:ln>
          <a:noFill/>
        </a:ln>
        <a:effectLst/>
      </c:spPr>
    </c:plotArea>
    <c:plotVisOnly val="1"/>
    <c:dispBlanksAs val="gap"/>
    <c:showDLblsOverMax val="0"/>
  </c:chart>
  <c:spPr>
    <a:noFill/>
    <a:ln>
      <a:noFill/>
    </a:ln>
    <a:effectLst/>
  </c:spPr>
  <c:txPr>
    <a:bodyPr/>
    <a:lstStyle/>
    <a:p>
      <a:pPr>
        <a:defRPr/>
      </a:pPr>
      <a:endParaRPr lang="fi-FI"/>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a:solidFill>
                  <a:schemeClr val="tx1"/>
                </a:solidFill>
                <a:latin typeface="Montserrat" panose="00000500000000000000" pitchFamily="2" charset="0"/>
              </a:rPr>
              <a:t>c) ”Kuinka usein käytät</a:t>
            </a:r>
            <a:r>
              <a:rPr lang="fi-FI" baseline="0">
                <a:solidFill>
                  <a:schemeClr val="tx1"/>
                </a:solidFill>
                <a:latin typeface="Montserrat" panose="00000500000000000000" pitchFamily="2" charset="0"/>
              </a:rPr>
              <a:t> polkupyörää?”</a:t>
            </a:r>
            <a:endParaRPr lang="fi-FI">
              <a:solidFill>
                <a:schemeClr val="tx1"/>
              </a:solidFill>
              <a:latin typeface="Montserrat" panose="00000500000000000000" pitchFamily="2" charset="0"/>
            </a:endParaRPr>
          </a:p>
        </c:rich>
      </c:tx>
      <c:layout>
        <c:manualLayout>
          <c:xMode val="edge"/>
          <c:yMode val="edge"/>
          <c:x val="0.2075827506114282"/>
          <c:y val="8.2532647510860837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i-FI"/>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554-4FB1-8130-8556D970CB1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554-4FB1-8130-8556D970CB1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554-4FB1-8130-8556D970CB1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554-4FB1-8130-8556D970CB1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554-4FB1-8130-8556D970CB18}"/>
              </c:ext>
            </c:extLst>
          </c:dPt>
          <c:dLbls>
            <c:dLbl>
              <c:idx val="0"/>
              <c:layout>
                <c:manualLayout>
                  <c:x val="1.2322569105660278E-2"/>
                  <c:y val="-5.6526219041324266E-2"/>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fld id="{514A5D6A-1D75-4D74-831E-ED393377DC01}" type="CATEGORYNAME">
                      <a:rPr lang="en-US" sz="1200">
                        <a:solidFill>
                          <a:schemeClr val="tx1"/>
                        </a:solidFill>
                      </a:rPr>
                      <a:pPr>
                        <a:defRPr sz="1200">
                          <a:solidFill>
                            <a:schemeClr val="tx1"/>
                          </a:solidFill>
                        </a:defRPr>
                      </a:pPr>
                      <a:t>[LUOKAN NIMI]</a:t>
                    </a:fld>
                    <a:r>
                      <a:rPr lang="en-US" sz="1200" baseline="0">
                        <a:solidFill>
                          <a:schemeClr val="tx1"/>
                        </a:solidFill>
                      </a:rPr>
                      <a:t>
</a:t>
                    </a:r>
                    <a:fld id="{CB3C7C37-63B4-420F-B7CD-0740A33F20AD}" type="VALUE">
                      <a:rPr lang="en-US" sz="1200" baseline="0">
                        <a:solidFill>
                          <a:schemeClr val="tx1"/>
                        </a:solidFill>
                      </a:rPr>
                      <a:pPr>
                        <a:defRPr sz="1200">
                          <a:solidFill>
                            <a:schemeClr val="tx1"/>
                          </a:solidFill>
                        </a:defRPr>
                      </a:pPr>
                      <a:t>[ARVO]</a:t>
                    </a:fld>
                    <a:endParaRPr lang="en-US" sz="1200" baseline="0">
                      <a:solidFill>
                        <a:schemeClr val="tx1"/>
                      </a:solidFill>
                    </a:endParaRPr>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fi-FI"/>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6552150653131179"/>
                      <c:h val="0.14498975184099661"/>
                    </c:manualLayout>
                  </c15:layout>
                  <c15:dlblFieldTable/>
                  <c15:showDataLabelsRange val="0"/>
                </c:ext>
                <c:ext xmlns:c16="http://schemas.microsoft.com/office/drawing/2014/chart" uri="{C3380CC4-5D6E-409C-BE32-E72D297353CC}">
                  <c16:uniqueId val="{00000001-E554-4FB1-8130-8556D970CB18}"/>
                </c:ext>
              </c:extLst>
            </c:dLbl>
            <c:dLbl>
              <c:idx val="1"/>
              <c:layout>
                <c:manualLayout>
                  <c:x val="-2.2034443131105565E-2"/>
                  <c:y val="0.12659647623562076"/>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fld id="{CF4A50EB-01BE-45BE-8D31-09E795FD651F}" type="CATEGORYNAME">
                      <a:rPr lang="en-US" sz="1200">
                        <a:solidFill>
                          <a:schemeClr val="tx1"/>
                        </a:solidFill>
                      </a:rPr>
                      <a:pPr>
                        <a:defRPr sz="1200">
                          <a:solidFill>
                            <a:schemeClr val="tx1"/>
                          </a:solidFill>
                        </a:defRPr>
                      </a:pPr>
                      <a:t>[LUOKAN NIMI]</a:t>
                    </a:fld>
                    <a:r>
                      <a:rPr lang="en-US" sz="1200" baseline="0">
                        <a:solidFill>
                          <a:schemeClr val="tx1"/>
                        </a:solidFill>
                      </a:rPr>
                      <a:t>
</a:t>
                    </a:r>
                    <a:fld id="{8929436C-5C2E-4E3A-825F-10CD75CBFDF8}" type="VALUE">
                      <a:rPr lang="en-US" sz="1200" baseline="0">
                        <a:solidFill>
                          <a:schemeClr val="tx1"/>
                        </a:solidFill>
                      </a:rPr>
                      <a:pPr>
                        <a:defRPr sz="1200">
                          <a:solidFill>
                            <a:schemeClr val="tx1"/>
                          </a:solidFill>
                        </a:defRPr>
                      </a:pPr>
                      <a:t>[ARVO]</a:t>
                    </a:fld>
                    <a:endParaRPr lang="en-US" sz="1200" baseline="0">
                      <a:solidFill>
                        <a:schemeClr val="tx1"/>
                      </a:solidFill>
                    </a:endParaRPr>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fi-FI"/>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3638935444602066"/>
                      <c:h val="0.24719026858855811"/>
                    </c:manualLayout>
                  </c15:layout>
                  <c15:dlblFieldTable/>
                  <c15:showDataLabelsRange val="0"/>
                </c:ext>
                <c:ext xmlns:c16="http://schemas.microsoft.com/office/drawing/2014/chart" uri="{C3380CC4-5D6E-409C-BE32-E72D297353CC}">
                  <c16:uniqueId val="{00000003-E554-4FB1-8130-8556D970CB18}"/>
                </c:ext>
              </c:extLst>
            </c:dLbl>
            <c:dLbl>
              <c:idx val="2"/>
              <c:layout>
                <c:manualLayout>
                  <c:x val="-0.17627554504884327"/>
                  <c:y val="-1.0363020443079639E-16"/>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fld id="{3F3DE62D-8508-46DA-8363-097F8DA541FB}" type="CATEGORYNAME">
                      <a:rPr lang="en-US" sz="1200">
                        <a:solidFill>
                          <a:schemeClr val="tx1"/>
                        </a:solidFill>
                      </a:rPr>
                      <a:pPr>
                        <a:defRPr sz="1200">
                          <a:solidFill>
                            <a:schemeClr val="tx1"/>
                          </a:solidFill>
                        </a:defRPr>
                      </a:pPr>
                      <a:t>[LUOKAN NIMI]</a:t>
                    </a:fld>
                    <a:r>
                      <a:rPr lang="en-US" sz="1200" baseline="0">
                        <a:solidFill>
                          <a:schemeClr val="tx1"/>
                        </a:solidFill>
                      </a:rPr>
                      <a:t>
</a:t>
                    </a:r>
                    <a:fld id="{678B9677-7059-4402-A3A2-8E4E6A6AB0B3}" type="VALUE">
                      <a:rPr lang="en-US" sz="1200" baseline="0">
                        <a:solidFill>
                          <a:schemeClr val="tx1"/>
                        </a:solidFill>
                      </a:rPr>
                      <a:pPr>
                        <a:defRPr sz="1200">
                          <a:solidFill>
                            <a:schemeClr val="tx1"/>
                          </a:solidFill>
                        </a:defRPr>
                      </a:pPr>
                      <a:t>[ARVO]</a:t>
                    </a:fld>
                    <a:endParaRPr lang="en-US" sz="1200" baseline="0">
                      <a:solidFill>
                        <a:schemeClr val="tx1"/>
                      </a:solidFill>
                    </a:endParaRPr>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fi-FI"/>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4844851968604784"/>
                      <c:h val="0.16505655960066673"/>
                    </c:manualLayout>
                  </c15:layout>
                  <c15:dlblFieldTable/>
                  <c15:showDataLabelsRange val="0"/>
                </c:ext>
                <c:ext xmlns:c16="http://schemas.microsoft.com/office/drawing/2014/chart" uri="{C3380CC4-5D6E-409C-BE32-E72D297353CC}">
                  <c16:uniqueId val="{00000005-E554-4FB1-8130-8556D970CB18}"/>
                </c:ext>
              </c:extLst>
            </c:dLbl>
            <c:dLbl>
              <c:idx val="3"/>
              <c:layout>
                <c:manualLayout>
                  <c:x val="-4.0062623874737163E-3"/>
                  <c:y val="-2.2355992623651495E-8"/>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fld id="{D4D45D6F-EAC5-4F39-A4B0-51A57667CD34}" type="CATEGORYNAME">
                      <a:rPr lang="en-US" sz="1200">
                        <a:solidFill>
                          <a:schemeClr val="tx1"/>
                        </a:solidFill>
                      </a:rPr>
                      <a:pPr>
                        <a:defRPr sz="1200">
                          <a:solidFill>
                            <a:schemeClr val="tx1"/>
                          </a:solidFill>
                        </a:defRPr>
                      </a:pPr>
                      <a:t>[LUOKAN NIMI]</a:t>
                    </a:fld>
                    <a:r>
                      <a:rPr lang="en-US" sz="1200" baseline="0">
                        <a:solidFill>
                          <a:schemeClr val="tx1"/>
                        </a:solidFill>
                      </a:rPr>
                      <a:t>
</a:t>
                    </a:r>
                    <a:fld id="{A62D3158-77A2-4C0B-9D9D-077044D15D50}" type="VALUE">
                      <a:rPr lang="en-US" sz="1200" baseline="0">
                        <a:solidFill>
                          <a:schemeClr val="tx1"/>
                        </a:solidFill>
                      </a:rPr>
                      <a:pPr>
                        <a:defRPr sz="1200">
                          <a:solidFill>
                            <a:schemeClr val="tx1"/>
                          </a:solidFill>
                        </a:defRPr>
                      </a:pPr>
                      <a:t>[ARVO]</a:t>
                    </a:fld>
                    <a:endParaRPr lang="en-US" sz="1200" baseline="0">
                      <a:solidFill>
                        <a:schemeClr val="tx1"/>
                      </a:solidFill>
                    </a:endParaRPr>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fi-FI"/>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4147683449751533"/>
                      <c:h val="0.19804072113212667"/>
                    </c:manualLayout>
                  </c15:layout>
                  <c15:dlblFieldTable/>
                  <c15:showDataLabelsRange val="0"/>
                </c:ext>
                <c:ext xmlns:c16="http://schemas.microsoft.com/office/drawing/2014/chart" uri="{C3380CC4-5D6E-409C-BE32-E72D297353CC}">
                  <c16:uniqueId val="{00000007-E554-4FB1-8130-8556D970CB18}"/>
                </c:ext>
              </c:extLst>
            </c:dLbl>
            <c:dLbl>
              <c:idx val="4"/>
              <c:layout>
                <c:manualLayout>
                  <c:x val="4.0065778412050048E-3"/>
                  <c:y val="-0.17135789775875768"/>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solidFill>
                        <a:latin typeface="+mn-lt"/>
                        <a:ea typeface="+mn-ea"/>
                        <a:cs typeface="+mn-cs"/>
                      </a:defRPr>
                    </a:pPr>
                    <a:fld id="{D51F1C3F-6C3E-4014-B3F4-E3F8011428FF}" type="CATEGORYNAME">
                      <a:rPr lang="en-US" sz="1200">
                        <a:solidFill>
                          <a:schemeClr val="tx1"/>
                        </a:solidFill>
                      </a:rPr>
                      <a:pPr>
                        <a:defRPr>
                          <a:solidFill>
                            <a:schemeClr val="tx1"/>
                          </a:solidFill>
                        </a:defRPr>
                      </a:pPr>
                      <a:t>[LUOKAN NIMI]</a:t>
                    </a:fld>
                    <a:r>
                      <a:rPr lang="en-US" sz="1400" baseline="0">
                        <a:solidFill>
                          <a:schemeClr val="tx1"/>
                        </a:solidFill>
                      </a:rPr>
                      <a:t>
</a:t>
                    </a:r>
                    <a:fld id="{188ADF13-BB9F-4C0D-81EC-7DE6837C663B}" type="VALUE">
                      <a:rPr lang="en-US" sz="1400" baseline="0">
                        <a:solidFill>
                          <a:schemeClr val="tx1"/>
                        </a:solidFill>
                      </a:rPr>
                      <a:pPr>
                        <a:defRPr>
                          <a:solidFill>
                            <a:schemeClr val="tx1"/>
                          </a:solidFill>
                        </a:defRPr>
                      </a:pPr>
                      <a:t>[ARVO]</a:t>
                    </a:fld>
                    <a:endParaRPr lang="en-US" sz="1400" baseline="0">
                      <a:solidFill>
                        <a:schemeClr val="tx1"/>
                      </a:solidFill>
                    </a:endParaRPr>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solidFill>
                      <a:latin typeface="+mn-lt"/>
                      <a:ea typeface="+mn-ea"/>
                      <a:cs typeface="+mn-cs"/>
                    </a:defRPr>
                  </a:pPr>
                  <a:endParaRPr lang="fi-FI"/>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1647485502535144"/>
                      <c:h val="0.1914458472145259"/>
                    </c:manualLayout>
                  </c15:layout>
                  <c15:dlblFieldTable/>
                  <c15:showDataLabelsRange val="0"/>
                </c:ext>
                <c:ext xmlns:c16="http://schemas.microsoft.com/office/drawing/2014/chart" uri="{C3380CC4-5D6E-409C-BE32-E72D297353CC}">
                  <c16:uniqueId val="{00000009-E554-4FB1-8130-8556D970CB1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Sheet1!$J$124:$J$128</c:f>
              <c:strCache>
                <c:ptCount val="5"/>
                <c:pt idx="0">
                  <c:v>Päivittäin</c:v>
                </c:pt>
                <c:pt idx="1">
                  <c:v>2-3 kertaa viikossa</c:v>
                </c:pt>
                <c:pt idx="2">
                  <c:v>Kerran viikossa</c:v>
                </c:pt>
                <c:pt idx="3">
                  <c:v>1-3 kertaa kuukaudessa</c:v>
                </c:pt>
                <c:pt idx="4">
                  <c:v>Harvemmin</c:v>
                </c:pt>
              </c:strCache>
            </c:strRef>
          </c:cat>
          <c:val>
            <c:numRef>
              <c:f>Sheet1!$M$124:$M$128</c:f>
              <c:numCache>
                <c:formatCode>0.0\ %</c:formatCode>
                <c:ptCount val="5"/>
                <c:pt idx="0">
                  <c:v>0.22123893805309736</c:v>
                </c:pt>
                <c:pt idx="1">
                  <c:v>0.20353982300884957</c:v>
                </c:pt>
                <c:pt idx="2">
                  <c:v>5.3097345132743362E-2</c:v>
                </c:pt>
                <c:pt idx="3">
                  <c:v>0.13274336283185842</c:v>
                </c:pt>
                <c:pt idx="4">
                  <c:v>0.38938053097345132</c:v>
                </c:pt>
              </c:numCache>
            </c:numRef>
          </c:val>
          <c:extLst>
            <c:ext xmlns:c16="http://schemas.microsoft.com/office/drawing/2014/chart" uri="{C3380CC4-5D6E-409C-BE32-E72D297353CC}">
              <c16:uniqueId val="{0000000A-E554-4FB1-8130-8556D970CB1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i-FI"/>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1" u="none" strike="noStrike" kern="1200" spc="0" baseline="0">
                <a:solidFill>
                  <a:srgbClr val="000000"/>
                </a:solidFill>
                <a:latin typeface="+mn-lt"/>
                <a:ea typeface="+mn-ea"/>
                <a:cs typeface="+mn-cs"/>
              </a:defRPr>
            </a:pPr>
            <a:r>
              <a:rPr lang="fi-FI" i="1">
                <a:solidFill>
                  <a:srgbClr val="000000"/>
                </a:solidFill>
                <a:latin typeface="+mn-lt"/>
              </a:rPr>
              <a:t>”Kuinka paljon</a:t>
            </a:r>
            <a:r>
              <a:rPr lang="fi-FI" i="1" baseline="0">
                <a:solidFill>
                  <a:srgbClr val="000000"/>
                </a:solidFill>
                <a:latin typeface="+mn-lt"/>
              </a:rPr>
              <a:t> kuljit merkityillä reiteillä ja niiden ulkopuolella käydessäsi Sipoonkorven kansallispuistossa?”</a:t>
            </a:r>
            <a:endParaRPr lang="fi-FI" i="1">
              <a:solidFill>
                <a:srgbClr val="000000"/>
              </a:solidFill>
              <a:latin typeface="+mn-lt"/>
            </a:endParaRPr>
          </a:p>
        </c:rich>
      </c:tx>
      <c:overlay val="0"/>
      <c:spPr>
        <a:noFill/>
        <a:ln>
          <a:noFill/>
        </a:ln>
        <a:effectLst/>
      </c:spPr>
      <c:txPr>
        <a:bodyPr rot="0" spcFirstLastPara="1" vertOverflow="ellipsis" vert="horz" wrap="square" anchor="ctr" anchorCtr="1"/>
        <a:lstStyle/>
        <a:p>
          <a:pPr>
            <a:defRPr sz="1400" b="0" i="1" u="none" strike="noStrike" kern="1200" spc="0" baseline="0">
              <a:solidFill>
                <a:srgbClr val="000000"/>
              </a:solidFill>
              <a:latin typeface="+mn-lt"/>
              <a:ea typeface="+mn-ea"/>
              <a:cs typeface="+mn-cs"/>
            </a:defRPr>
          </a:pPr>
          <a:endParaRPr lang="fi-FI"/>
        </a:p>
      </c:txPr>
    </c:title>
    <c:autoTitleDeleted val="0"/>
    <c:plotArea>
      <c:layout>
        <c:manualLayout>
          <c:layoutTarget val="inner"/>
          <c:xMode val="edge"/>
          <c:yMode val="edge"/>
          <c:x val="9.4397497516924875E-2"/>
          <c:y val="0.30766635169983991"/>
          <c:w val="0.81120500496615022"/>
          <c:h val="0.60607271281286079"/>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92D-4864-B6FB-1C436FFC247C}"/>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A92D-4864-B6FB-1C436FFC247C}"/>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A92D-4864-B6FB-1C436FFC247C}"/>
              </c:ext>
            </c:extLst>
          </c:dPt>
          <c:dLbls>
            <c:dLbl>
              <c:idx val="0"/>
              <c:layout>
                <c:manualLayout>
                  <c:x val="-0.18558560615574315"/>
                  <c:y val="2.4644178183085435E-2"/>
                </c:manualLayout>
              </c:layout>
              <c:tx>
                <c:rich>
                  <a:bodyPr rot="0" spcFirstLastPara="1" vertOverflow="ellipsis" vert="horz" wrap="square" lIns="38100" tIns="19050" rIns="38100" bIns="19050" anchor="ctr" anchorCtr="1">
                    <a:noAutofit/>
                  </a:bodyPr>
                  <a:lstStyle/>
                  <a:p>
                    <a:pPr>
                      <a:defRPr sz="1300" b="0" i="0" u="none" strike="noStrike" kern="1200" baseline="0">
                        <a:solidFill>
                          <a:schemeClr val="bg1"/>
                        </a:solidFill>
                        <a:latin typeface="+mn-lt"/>
                        <a:ea typeface="+mn-ea"/>
                        <a:cs typeface="+mn-cs"/>
                      </a:defRPr>
                    </a:pPr>
                    <a:fld id="{099CCB8E-80D5-454E-B4C5-9573999629A3}" type="CATEGORYNAME">
                      <a:rPr lang="fi-FI" sz="1300">
                        <a:solidFill>
                          <a:schemeClr val="bg1"/>
                        </a:solidFill>
                      </a:rPr>
                      <a:pPr>
                        <a:defRPr sz="1300">
                          <a:solidFill>
                            <a:schemeClr val="bg1"/>
                          </a:solidFill>
                        </a:defRPr>
                      </a:pPr>
                      <a:t>[LUOKAN NIMI]</a:t>
                    </a:fld>
                    <a:r>
                      <a:rPr lang="fi-FI" sz="1300" baseline="0">
                        <a:solidFill>
                          <a:schemeClr val="bg1"/>
                        </a:solidFill>
                      </a:rPr>
                      <a:t>
</a:t>
                    </a:r>
                    <a:fld id="{C61712DD-F247-41D8-A1E3-B07860EA5685}" type="VALUE">
                      <a:rPr lang="fi-FI" sz="1300" baseline="0">
                        <a:solidFill>
                          <a:schemeClr val="bg1"/>
                        </a:solidFill>
                      </a:rPr>
                      <a:pPr>
                        <a:defRPr sz="1300">
                          <a:solidFill>
                            <a:schemeClr val="bg1"/>
                          </a:solidFill>
                        </a:defRPr>
                      </a:pPr>
                      <a:t>[ARVO]</a:t>
                    </a:fld>
                    <a:endParaRPr lang="fi-FI" sz="1300" baseline="0">
                      <a:solidFill>
                        <a:schemeClr val="bg1"/>
                      </a:solidFill>
                    </a:endParaRPr>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300" b="0" i="0" u="none" strike="noStrike" kern="1200" baseline="0">
                      <a:solidFill>
                        <a:schemeClr val="bg1"/>
                      </a:solidFill>
                      <a:latin typeface="+mn-lt"/>
                      <a:ea typeface="+mn-ea"/>
                      <a:cs typeface="+mn-cs"/>
                    </a:defRPr>
                  </a:pPr>
                  <a:endParaRPr lang="fi-FI"/>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0846483166463073"/>
                      <c:h val="0.18761878425989251"/>
                    </c:manualLayout>
                  </c15:layout>
                  <c15:dlblFieldTable/>
                  <c15:showDataLabelsRange val="0"/>
                </c:ext>
                <c:ext xmlns:c16="http://schemas.microsoft.com/office/drawing/2014/chart" uri="{C3380CC4-5D6E-409C-BE32-E72D297353CC}">
                  <c16:uniqueId val="{00000001-A92D-4864-B6FB-1C436FFC247C}"/>
                </c:ext>
              </c:extLst>
            </c:dLbl>
            <c:dLbl>
              <c:idx val="1"/>
              <c:layout>
                <c:manualLayout>
                  <c:x val="0.12034055232724077"/>
                  <c:y val="-0.18997830601298918"/>
                </c:manualLayout>
              </c:layout>
              <c:tx>
                <c:rich>
                  <a:bodyPr rot="0" spcFirstLastPara="1" vertOverflow="ellipsis" vert="horz" wrap="square" lIns="38100" tIns="19050" rIns="38100" bIns="19050" anchor="ctr" anchorCtr="1">
                    <a:noAutofit/>
                  </a:bodyPr>
                  <a:lstStyle/>
                  <a:p>
                    <a:pPr>
                      <a:defRPr sz="1300" b="0" i="0" u="none" strike="noStrike" kern="1200" baseline="0">
                        <a:solidFill>
                          <a:srgbClr val="000000"/>
                        </a:solidFill>
                        <a:latin typeface="+mn-lt"/>
                        <a:ea typeface="+mn-ea"/>
                        <a:cs typeface="+mn-cs"/>
                      </a:defRPr>
                    </a:pPr>
                    <a:fld id="{DDE1E11B-38AF-481B-B8A0-BA3D03D05905}" type="CATEGORYNAME">
                      <a:rPr lang="fi-FI" sz="1300" dirty="0">
                        <a:solidFill>
                          <a:srgbClr val="000000"/>
                        </a:solidFill>
                      </a:rPr>
                      <a:pPr>
                        <a:defRPr sz="1300">
                          <a:solidFill>
                            <a:srgbClr val="000000"/>
                          </a:solidFill>
                        </a:defRPr>
                      </a:pPr>
                      <a:t>[LUOKAN NIMI]</a:t>
                    </a:fld>
                    <a:r>
                      <a:rPr lang="fi-FI" sz="1300" baseline="0">
                        <a:solidFill>
                          <a:srgbClr val="000000"/>
                        </a:solidFill>
                      </a:rPr>
                      <a:t>
</a:t>
                    </a:r>
                    <a:fld id="{2B51C910-D9CE-4E58-B97C-20E68821E77F}" type="VALUE">
                      <a:rPr lang="fi-FI" sz="1300" baseline="0" dirty="0">
                        <a:solidFill>
                          <a:srgbClr val="000000"/>
                        </a:solidFill>
                      </a:rPr>
                      <a:pPr>
                        <a:defRPr sz="1300">
                          <a:solidFill>
                            <a:srgbClr val="000000"/>
                          </a:solidFill>
                        </a:defRPr>
                      </a:pPr>
                      <a:t>[ARVO]</a:t>
                    </a:fld>
                    <a:endParaRPr lang="fi-FI" sz="1300" baseline="0">
                      <a:solidFill>
                        <a:srgbClr val="000000"/>
                      </a:solidFill>
                    </a:endParaRPr>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300" b="0" i="0" u="none" strike="noStrike" kern="1200" baseline="0">
                      <a:solidFill>
                        <a:srgbClr val="000000"/>
                      </a:solidFill>
                      <a:latin typeface="+mn-lt"/>
                      <a:ea typeface="+mn-ea"/>
                      <a:cs typeface="+mn-cs"/>
                    </a:defRPr>
                  </a:pPr>
                  <a:endParaRPr lang="fi-FI"/>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42294452753073869"/>
                      <c:h val="0.24453202178849409"/>
                    </c:manualLayout>
                  </c15:layout>
                  <c15:dlblFieldTable/>
                  <c15:showDataLabelsRange val="0"/>
                </c:ext>
                <c:ext xmlns:c16="http://schemas.microsoft.com/office/drawing/2014/chart" uri="{C3380CC4-5D6E-409C-BE32-E72D297353CC}">
                  <c16:uniqueId val="{00000003-A92D-4864-B6FB-1C436FFC247C}"/>
                </c:ext>
              </c:extLst>
            </c:dLbl>
            <c:dLbl>
              <c:idx val="2"/>
              <c:layout>
                <c:manualLayout>
                  <c:x val="8.1193702693137609E-2"/>
                  <c:y val="-2.599798456325823E-2"/>
                </c:manualLayout>
              </c:layout>
              <c:tx>
                <c:rich>
                  <a:bodyPr rot="0" spcFirstLastPara="1" vertOverflow="ellipsis" vert="horz" wrap="square" lIns="38100" tIns="19050" rIns="38100" bIns="19050" anchor="ctr" anchorCtr="1">
                    <a:noAutofit/>
                  </a:bodyPr>
                  <a:lstStyle/>
                  <a:p>
                    <a:pPr>
                      <a:defRPr sz="1300" b="0" i="0" u="none" strike="noStrike" kern="1200" baseline="0">
                        <a:solidFill>
                          <a:schemeClr val="tx1"/>
                        </a:solidFill>
                        <a:latin typeface="+mn-lt"/>
                        <a:ea typeface="+mn-ea"/>
                        <a:cs typeface="+mn-cs"/>
                      </a:defRPr>
                    </a:pPr>
                    <a:fld id="{0F4879B1-CE5C-4615-9AD9-5FC07127B3F4}" type="CATEGORYNAME">
                      <a:rPr lang="fi-FI" sz="1300">
                        <a:solidFill>
                          <a:schemeClr val="tx1"/>
                        </a:solidFill>
                      </a:rPr>
                      <a:pPr>
                        <a:defRPr sz="1300">
                          <a:solidFill>
                            <a:schemeClr val="tx1"/>
                          </a:solidFill>
                        </a:defRPr>
                      </a:pPr>
                      <a:t>[LUOKAN NIMI]</a:t>
                    </a:fld>
                    <a:r>
                      <a:rPr lang="fi-FI" sz="1300" baseline="0">
                        <a:solidFill>
                          <a:schemeClr val="tx1"/>
                        </a:solidFill>
                      </a:rPr>
                      <a:t>
</a:t>
                    </a:r>
                    <a:fld id="{10930CEE-3123-43C9-9FFB-329E479E86CB}" type="VALUE">
                      <a:rPr lang="fi-FI" sz="1300" baseline="0">
                        <a:solidFill>
                          <a:schemeClr val="tx1"/>
                        </a:solidFill>
                      </a:rPr>
                      <a:pPr>
                        <a:defRPr sz="1300">
                          <a:solidFill>
                            <a:schemeClr val="tx1"/>
                          </a:solidFill>
                        </a:defRPr>
                      </a:pPr>
                      <a:t>[ARVO]</a:t>
                    </a:fld>
                    <a:endParaRPr lang="fi-FI" sz="1300" baseline="0">
                      <a:solidFill>
                        <a:schemeClr val="tx1"/>
                      </a:solidFill>
                    </a:endParaRPr>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300" b="0" i="0" u="none" strike="noStrike" kern="1200" baseline="0">
                      <a:solidFill>
                        <a:schemeClr val="tx1"/>
                      </a:solidFill>
                      <a:latin typeface="+mn-lt"/>
                      <a:ea typeface="+mn-ea"/>
                      <a:cs typeface="+mn-cs"/>
                    </a:defRPr>
                  </a:pPr>
                  <a:endParaRPr lang="fi-FI"/>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5365743837977921"/>
                      <c:h val="0.13167279455980244"/>
                    </c:manualLayout>
                  </c15:layout>
                  <c15:dlblFieldTable/>
                  <c15:showDataLabelsRange val="0"/>
                </c:ext>
                <c:ext xmlns:c16="http://schemas.microsoft.com/office/drawing/2014/chart" uri="{C3380CC4-5D6E-409C-BE32-E72D297353CC}">
                  <c16:uniqueId val="{00000005-A92D-4864-B6FB-1C436FFC247C}"/>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Sheet1!$AQ$122:$AQ$124</c:f>
              <c:strCache>
                <c:ptCount val="3"/>
                <c:pt idx="0">
                  <c:v>Kuljin vain merkittyjä reittejä pitkin</c:v>
                </c:pt>
                <c:pt idx="1">
                  <c:v>Kuljin merkittyjen reittien lisäksi osin merkitsemättömillä poluilla</c:v>
                </c:pt>
                <c:pt idx="2">
                  <c:v>Kuljin pääosin merkittyjen reittien ulkopuolella</c:v>
                </c:pt>
              </c:strCache>
            </c:strRef>
          </c:cat>
          <c:val>
            <c:numRef>
              <c:f>Sheet1!$AR$122:$AR$124</c:f>
              <c:numCache>
                <c:formatCode>0.0\ %</c:formatCode>
                <c:ptCount val="3"/>
                <c:pt idx="0">
                  <c:v>0.42056074766355139</c:v>
                </c:pt>
                <c:pt idx="1">
                  <c:v>0.3925233644859813</c:v>
                </c:pt>
                <c:pt idx="2">
                  <c:v>0.18691588785046728</c:v>
                </c:pt>
              </c:numCache>
            </c:numRef>
          </c:val>
          <c:extLst>
            <c:ext xmlns:c16="http://schemas.microsoft.com/office/drawing/2014/chart" uri="{C3380CC4-5D6E-409C-BE32-E72D297353CC}">
              <c16:uniqueId val="{00000006-A92D-4864-B6FB-1C436FFC247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i-FI"/>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0" i="1" u="none" strike="noStrike" kern="1200" spc="0" baseline="0">
                <a:solidFill>
                  <a:schemeClr val="tx1"/>
                </a:solidFill>
                <a:latin typeface="+mn-lt"/>
                <a:ea typeface="+mn-ea"/>
                <a:cs typeface="+mn-cs"/>
              </a:defRPr>
            </a:pPr>
            <a:r>
              <a:rPr lang="fi-FI" i="1">
                <a:solidFill>
                  <a:schemeClr val="tx1"/>
                </a:solidFill>
              </a:rPr>
              <a:t>”Kuinka kauan oleskelit viimeisimmällä käynnilläsi</a:t>
            </a:r>
            <a:r>
              <a:rPr lang="fi-FI" i="1" baseline="0">
                <a:solidFill>
                  <a:schemeClr val="tx1"/>
                </a:solidFill>
              </a:rPr>
              <a:t> Sipoonkorven kansallispuistossa?”</a:t>
            </a:r>
            <a:endParaRPr lang="fi-FI" i="1">
              <a:solidFill>
                <a:schemeClr val="tx1"/>
              </a:solidFill>
            </a:endParaRPr>
          </a:p>
        </c:rich>
      </c:tx>
      <c:overlay val="0"/>
      <c:spPr>
        <a:noFill/>
        <a:ln>
          <a:noFill/>
        </a:ln>
        <a:effectLst/>
      </c:spPr>
      <c:txPr>
        <a:bodyPr rot="0" spcFirstLastPara="1" vertOverflow="ellipsis" vert="horz" wrap="square" anchor="ctr" anchorCtr="1"/>
        <a:lstStyle/>
        <a:p>
          <a:pPr>
            <a:defRPr sz="1400" b="0" i="1" u="none" strike="noStrike" kern="1200" spc="0" baseline="0">
              <a:solidFill>
                <a:schemeClr val="tx1"/>
              </a:solidFill>
              <a:latin typeface="+mn-lt"/>
              <a:ea typeface="+mn-ea"/>
              <a:cs typeface="+mn-cs"/>
            </a:defRPr>
          </a:pPr>
          <a:endParaRPr lang="fi-FI"/>
        </a:p>
      </c:txPr>
    </c:title>
    <c:autoTitleDeleted val="0"/>
    <c:plotArea>
      <c:layout/>
      <c:barChart>
        <c:barDir val="col"/>
        <c:grouping val="clustered"/>
        <c:varyColors val="0"/>
        <c:ser>
          <c:idx val="0"/>
          <c:order val="0"/>
          <c:spPr>
            <a:solidFill>
              <a:schemeClr val="tx1"/>
            </a:solidFill>
            <a:ln>
              <a:noFill/>
            </a:ln>
            <a:effectLst/>
          </c:spPr>
          <c:invertIfNegative val="0"/>
          <c:dLbls>
            <c:delete val="1"/>
          </c:dLbls>
          <c:cat>
            <c:strRef>
              <c:f>'Kaavat lisätty'!$AH$122:$AH$129</c:f>
              <c:strCache>
                <c:ptCount val="8"/>
                <c:pt idx="0">
                  <c:v>1 h</c:v>
                </c:pt>
                <c:pt idx="1">
                  <c:v>2 h</c:v>
                </c:pt>
                <c:pt idx="2">
                  <c:v>3 h</c:v>
                </c:pt>
                <c:pt idx="3">
                  <c:v>4 h</c:v>
                </c:pt>
                <c:pt idx="4">
                  <c:v>5 h</c:v>
                </c:pt>
                <c:pt idx="5">
                  <c:v>6 h</c:v>
                </c:pt>
                <c:pt idx="6">
                  <c:v>7 h</c:v>
                </c:pt>
                <c:pt idx="7">
                  <c:v>1-2 vrk</c:v>
                </c:pt>
              </c:strCache>
            </c:strRef>
          </c:cat>
          <c:val>
            <c:numRef>
              <c:f>'Kaavat lisätty'!$AI$122:$AI$129</c:f>
              <c:numCache>
                <c:formatCode>General</c:formatCode>
                <c:ptCount val="8"/>
                <c:pt idx="0">
                  <c:v>8</c:v>
                </c:pt>
                <c:pt idx="1">
                  <c:v>38</c:v>
                </c:pt>
                <c:pt idx="2">
                  <c:v>26</c:v>
                </c:pt>
                <c:pt idx="3">
                  <c:v>19</c:v>
                </c:pt>
                <c:pt idx="4">
                  <c:v>5</c:v>
                </c:pt>
                <c:pt idx="5">
                  <c:v>2</c:v>
                </c:pt>
                <c:pt idx="6">
                  <c:v>1</c:v>
                </c:pt>
                <c:pt idx="7">
                  <c:v>10</c:v>
                </c:pt>
              </c:numCache>
            </c:numRef>
          </c:val>
          <c:extLst>
            <c:ext xmlns:c16="http://schemas.microsoft.com/office/drawing/2014/chart" uri="{C3380CC4-5D6E-409C-BE32-E72D297353CC}">
              <c16:uniqueId val="{00000000-EA34-4D1B-9453-80793E458C1E}"/>
            </c:ext>
          </c:extLst>
        </c:ser>
        <c:dLbls>
          <c:dLblPos val="outEnd"/>
          <c:showLegendKey val="0"/>
          <c:showVal val="1"/>
          <c:showCatName val="0"/>
          <c:showSerName val="0"/>
          <c:showPercent val="0"/>
          <c:showBubbleSize val="0"/>
        </c:dLbls>
        <c:gapWidth val="9"/>
        <c:overlap val="-27"/>
        <c:axId val="672876904"/>
        <c:axId val="469900584"/>
      </c:barChart>
      <c:catAx>
        <c:axId val="672876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i-FI"/>
          </a:p>
        </c:txPr>
        <c:crossAx val="469900584"/>
        <c:crosses val="autoZero"/>
        <c:auto val="1"/>
        <c:lblAlgn val="ctr"/>
        <c:lblOffset val="100"/>
        <c:noMultiLvlLbl val="0"/>
      </c:catAx>
      <c:valAx>
        <c:axId val="469900584"/>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fi-FI" sz="1400">
                    <a:solidFill>
                      <a:schemeClr val="tx1"/>
                    </a:solidFill>
                  </a:rPr>
                  <a:t>Vastaajien</a:t>
                </a:r>
                <a:r>
                  <a:rPr lang="fi-FI" sz="1400" baseline="0">
                    <a:solidFill>
                      <a:schemeClr val="tx1"/>
                    </a:solidFill>
                  </a:rPr>
                  <a:t> määrä</a:t>
                </a:r>
                <a:endParaRPr lang="fi-FI" sz="1400">
                  <a:solidFill>
                    <a:schemeClr val="tx1"/>
                  </a:solidFill>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i-FI"/>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fi-FI"/>
          </a:p>
        </c:txPr>
        <c:crossAx val="672876904"/>
        <c:crosses val="autoZero"/>
        <c:crossBetween val="between"/>
      </c:valAx>
      <c:spPr>
        <a:noFill/>
        <a:ln>
          <a:noFill/>
        </a:ln>
        <a:effectLst/>
      </c:spPr>
    </c:plotArea>
    <c:plotVisOnly val="1"/>
    <c:dispBlanksAs val="gap"/>
    <c:showDLblsOverMax val="0"/>
  </c:chart>
  <c:spPr>
    <a:solidFill>
      <a:srgbClr val="FFFFFF">
        <a:alpha val="76863"/>
      </a:srgbClr>
    </a:solidFill>
    <a:ln>
      <a:noFill/>
    </a:ln>
    <a:effectLst/>
  </c:spPr>
  <c:txPr>
    <a:bodyPr/>
    <a:lstStyle/>
    <a:p>
      <a:pPr>
        <a:defRPr/>
      </a:pPr>
      <a:endParaRPr lang="fi-FI"/>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a:solidFill>
                  <a:schemeClr val="tx1"/>
                </a:solidFill>
              </a:rPr>
              <a:t>Missäpäin Sipoonkorpea olet vieraillut tai suunnittelet vierailevasi?</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i-FI"/>
        </a:p>
      </c:txPr>
    </c:title>
    <c:autoTitleDeleted val="0"/>
    <c:plotArea>
      <c:layout/>
      <c:barChart>
        <c:barDir val="bar"/>
        <c:grouping val="clustered"/>
        <c:varyColors val="0"/>
        <c:ser>
          <c:idx val="0"/>
          <c:order val="0"/>
          <c:spPr>
            <a:solidFill>
              <a:schemeClr val="accent5"/>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'Kaavat lisätty'!$T$125:$T$139</c:f>
              <c:strCache>
                <c:ptCount val="15"/>
                <c:pt idx="0">
                  <c:v>Fiskträskin kierros</c:v>
                </c:pt>
                <c:pt idx="1">
                  <c:v>Kalkinpolttajanpolku</c:v>
                </c:pt>
                <c:pt idx="2">
                  <c:v>Byabäckenin luontopolku</c:v>
                </c:pt>
                <c:pt idx="3">
                  <c:v>Bisajärven alue</c:v>
                </c:pt>
                <c:pt idx="4">
                  <c:v>Bakunkärrin kierros</c:v>
                </c:pt>
                <c:pt idx="5">
                  <c:v>Sudentassu/Sipoonkorven silta, Kuusijärvi</c:v>
                </c:pt>
                <c:pt idx="6">
                  <c:v>Storträskin alue</c:v>
                </c:pt>
                <c:pt idx="7">
                  <c:v>Högberget</c:v>
                </c:pt>
                <c:pt idx="8">
                  <c:v>Tasakallio-Storträskin esteetön reitti</c:v>
                </c:pt>
                <c:pt idx="9">
                  <c:v>Knutersin kierros</c:v>
                </c:pt>
                <c:pt idx="10">
                  <c:v>Gumböle träskin alue</c:v>
                </c:pt>
                <c:pt idx="11">
                  <c:v>Korvenportti</c:v>
                </c:pt>
                <c:pt idx="12">
                  <c:v>Flatberget</c:v>
                </c:pt>
                <c:pt idx="13">
                  <c:v>Byträskin alue</c:v>
                </c:pt>
                <c:pt idx="14">
                  <c:v>Muualla</c:v>
                </c:pt>
              </c:strCache>
            </c:strRef>
          </c:cat>
          <c:val>
            <c:numRef>
              <c:f>'Kaavat lisätty'!$U$125:$U$139</c:f>
              <c:numCache>
                <c:formatCode>0%</c:formatCode>
                <c:ptCount val="15"/>
                <c:pt idx="0">
                  <c:v>0.56999999999999995</c:v>
                </c:pt>
                <c:pt idx="1">
                  <c:v>0.56999999999999995</c:v>
                </c:pt>
                <c:pt idx="2">
                  <c:v>0.56000000000000005</c:v>
                </c:pt>
                <c:pt idx="3">
                  <c:v>0.56000000000000005</c:v>
                </c:pt>
                <c:pt idx="4">
                  <c:v>0.53</c:v>
                </c:pt>
                <c:pt idx="5">
                  <c:v>0.51</c:v>
                </c:pt>
                <c:pt idx="6">
                  <c:v>0.45</c:v>
                </c:pt>
                <c:pt idx="7">
                  <c:v>0.39</c:v>
                </c:pt>
                <c:pt idx="8">
                  <c:v>0.32</c:v>
                </c:pt>
                <c:pt idx="9">
                  <c:v>0.32</c:v>
                </c:pt>
                <c:pt idx="10">
                  <c:v>0.28000000000000003</c:v>
                </c:pt>
                <c:pt idx="11">
                  <c:v>0.25</c:v>
                </c:pt>
                <c:pt idx="12">
                  <c:v>0.24</c:v>
                </c:pt>
                <c:pt idx="13">
                  <c:v>0.15</c:v>
                </c:pt>
                <c:pt idx="14">
                  <c:v>0.17</c:v>
                </c:pt>
              </c:numCache>
            </c:numRef>
          </c:val>
          <c:extLst>
            <c:ext xmlns:c16="http://schemas.microsoft.com/office/drawing/2014/chart" uri="{C3380CC4-5D6E-409C-BE32-E72D297353CC}">
              <c16:uniqueId val="{00000000-C2E8-4B10-A459-055644F5B935}"/>
            </c:ext>
          </c:extLst>
        </c:ser>
        <c:dLbls>
          <c:dLblPos val="outEnd"/>
          <c:showLegendKey val="0"/>
          <c:showVal val="1"/>
          <c:showCatName val="0"/>
          <c:showSerName val="0"/>
          <c:showPercent val="0"/>
          <c:showBubbleSize val="0"/>
        </c:dLbls>
        <c:gapWidth val="19"/>
        <c:axId val="476333552"/>
        <c:axId val="476334536"/>
      </c:barChart>
      <c:catAx>
        <c:axId val="4763335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476334536"/>
        <c:crosses val="autoZero"/>
        <c:auto val="1"/>
        <c:lblAlgn val="ctr"/>
        <c:lblOffset val="100"/>
        <c:noMultiLvlLbl val="0"/>
      </c:catAx>
      <c:valAx>
        <c:axId val="476334536"/>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4763335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i-FI"/>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8">
  <a:schemeClr val="accent5"/>
</cs:colorStyle>
</file>

<file path=ppt/charts/colors11.xml><?xml version="1.0" encoding="utf-8"?>
<cs:colorStyle xmlns:cs="http://schemas.microsoft.com/office/drawing/2012/chartStyle" xmlns:a="http://schemas.openxmlformats.org/drawingml/2006/main" meth="withinLinear" id="18">
  <a:schemeClr val="accent5"/>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withinLinear" id="18">
  <a:schemeClr val="accent5"/>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withinLinearReversed" id="25">
  <a:schemeClr val="accent5"/>
</cs:colorStyle>
</file>

<file path=ppt/charts/colors19.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withinLinearReversed" id="25">
  <a:schemeClr val="accent5"/>
</cs:colorStyle>
</file>

<file path=ppt/charts/colors21.xml><?xml version="1.0" encoding="utf-8"?>
<cs:colorStyle xmlns:cs="http://schemas.microsoft.com/office/drawing/2012/chartStyle" xmlns:a="http://schemas.openxmlformats.org/drawingml/2006/main" meth="withinLinearReversed" id="25">
  <a:schemeClr val="accent5"/>
</cs:colorStyle>
</file>

<file path=ppt/charts/colors22.xml><?xml version="1.0" encoding="utf-8"?>
<cs:colorStyle xmlns:cs="http://schemas.microsoft.com/office/drawing/2012/chartStyle" xmlns:a="http://schemas.openxmlformats.org/drawingml/2006/main" meth="withinLinearReversed" id="25">
  <a:schemeClr val="accent5"/>
</cs:colorStyle>
</file>

<file path=ppt/charts/colors23.xml><?xml version="1.0" encoding="utf-8"?>
<cs:colorStyle xmlns:cs="http://schemas.microsoft.com/office/drawing/2012/chartStyle" xmlns:a="http://schemas.openxmlformats.org/drawingml/2006/main" meth="withinLinear" id="18">
  <a:schemeClr val="accent5"/>
</cs:colorStyle>
</file>

<file path=ppt/charts/colors2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8">
  <a:schemeClr val="accent5"/>
</cs:colorStyle>
</file>

<file path=ppt/charts/colors9.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0.33248</cdr:x>
      <cdr:y>0.31237</cdr:y>
    </cdr:from>
    <cdr:to>
      <cdr:x>0.45421</cdr:x>
      <cdr:y>0.31849</cdr:y>
    </cdr:to>
    <cdr:cxnSp macro="">
      <cdr:nvCxnSpPr>
        <cdr:cNvPr id="3" name="Suora yhdysviiva 2">
          <a:extLst xmlns:a="http://schemas.openxmlformats.org/drawingml/2006/main">
            <a:ext uri="{FF2B5EF4-FFF2-40B4-BE49-F238E27FC236}">
              <a16:creationId xmlns:a16="http://schemas.microsoft.com/office/drawing/2014/main" id="{AA5AB5F6-2C21-4677-B841-B55E0C45D25B}"/>
            </a:ext>
          </a:extLst>
        </cdr:cNvPr>
        <cdr:cNvCxnSpPr/>
      </cdr:nvCxnSpPr>
      <cdr:spPr>
        <a:xfrm xmlns:a="http://schemas.openxmlformats.org/drawingml/2006/main">
          <a:off x="1824421" y="1217484"/>
          <a:ext cx="667907" cy="23853"/>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0.86399</cdr:x>
      <cdr:y>0.0803</cdr:y>
    </cdr:from>
    <cdr:to>
      <cdr:x>0.86399</cdr:x>
      <cdr:y>0.89478</cdr:y>
    </cdr:to>
    <cdr:cxnSp macro="">
      <cdr:nvCxnSpPr>
        <cdr:cNvPr id="3" name="Suora yhdysviiva 2">
          <a:extLst xmlns:a="http://schemas.openxmlformats.org/drawingml/2006/main">
            <a:ext uri="{FF2B5EF4-FFF2-40B4-BE49-F238E27FC236}">
              <a16:creationId xmlns:a16="http://schemas.microsoft.com/office/drawing/2014/main" id="{B2EEE006-C5FE-445C-A9F7-313AD0C0AB59}"/>
            </a:ext>
          </a:extLst>
        </cdr:cNvPr>
        <cdr:cNvCxnSpPr/>
      </cdr:nvCxnSpPr>
      <cdr:spPr>
        <a:xfrm xmlns:a="http://schemas.openxmlformats.org/drawingml/2006/main" flipV="1">
          <a:off x="9051541" y="374469"/>
          <a:ext cx="0" cy="3798284"/>
        </a:xfrm>
        <a:prstGeom xmlns:a="http://schemas.openxmlformats.org/drawingml/2006/main" prst="line">
          <a:avLst/>
        </a:prstGeom>
        <a:ln xmlns:a="http://schemas.openxmlformats.org/drawingml/2006/main" w="19050">
          <a:solidFill>
            <a:srgbClr val="000000"/>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0EEB48-C454-4B86-A775-32C096A3A23B}" type="datetimeFigureOut">
              <a:rPr lang="fi-FI" smtClean="0"/>
              <a:t>19.4.2023</a:t>
            </a:fld>
            <a:endParaRPr lang="fi-FI"/>
          </a:p>
        </p:txBody>
      </p:sp>
      <p:sp>
        <p:nvSpPr>
          <p:cNvPr id="4" name="Alatunnisteen paikkamerkki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19C44-3F77-4A8D-A6CB-A28CDFDE639D}" type="slidenum">
              <a:rPr lang="fi-FI" smtClean="0"/>
              <a:t>‹#›</a:t>
            </a:fld>
            <a:endParaRPr lang="fi-FI"/>
          </a:p>
        </p:txBody>
      </p:sp>
    </p:spTree>
    <p:extLst>
      <p:ext uri="{BB962C8B-B14F-4D97-AF65-F5344CB8AC3E}">
        <p14:creationId xmlns:p14="http://schemas.microsoft.com/office/powerpoint/2010/main" val="38978311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B7E744-E986-48A7-89E1-9205B8590153}" type="datetimeFigureOut">
              <a:rPr lang="fi-FI" smtClean="0"/>
              <a:t>19.4.2023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E85105-10C0-42D3-8EA0-807D725F691A}" type="slidenum">
              <a:rPr lang="fi-FI" smtClean="0"/>
              <a:t>‹#›</a:t>
            </a:fld>
            <a:endParaRPr lang="fi-FI"/>
          </a:p>
        </p:txBody>
      </p:sp>
    </p:spTree>
    <p:extLst>
      <p:ext uri="{BB962C8B-B14F-4D97-AF65-F5344CB8AC3E}">
        <p14:creationId xmlns:p14="http://schemas.microsoft.com/office/powerpoint/2010/main" val="1849050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Otsikkodia" type="title" preserve="1">
  <p:cSld name="title_slide">
    <p:bg>
      <p:bgPr>
        <a:solidFill>
          <a:schemeClr val="accent4"/>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838800" y="2912400"/>
            <a:ext cx="9831600" cy="1054800"/>
          </a:xfrm>
          <a:prstGeom prst="rect">
            <a:avLst/>
          </a:prstGeom>
        </p:spPr>
        <p:txBody>
          <a:bodyPr anchor="b">
            <a:noAutofit/>
          </a:bodyPr>
          <a:lstStyle>
            <a:lvl1pPr algn="l">
              <a:defRPr sz="720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p:cNvSpPr>
            <a:spLocks noGrp="1"/>
          </p:cNvSpPr>
          <p:nvPr>
            <p:ph type="subTitle" idx="1"/>
          </p:nvPr>
        </p:nvSpPr>
        <p:spPr>
          <a:xfrm>
            <a:off x="838800" y="3967200"/>
            <a:ext cx="9831600" cy="1655762"/>
          </a:xfrm>
          <a:prstGeom prst="rect">
            <a:avLst/>
          </a:prstGeom>
        </p:spPr>
        <p:txBody>
          <a:bodyPr>
            <a:noAutofit/>
          </a:bodyPr>
          <a:lstStyle>
            <a:lvl1pPr marL="0" indent="0" algn="l">
              <a:buNone/>
              <a:defRPr sz="2400">
                <a:solidFill>
                  <a:schemeClr val="bg1"/>
                </a:solidFill>
                <a:latin typeface="FreightSans Pro Medium" panose="0200060603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a:xfrm>
            <a:off x="4780800" y="5997600"/>
            <a:ext cx="928800" cy="367200"/>
          </a:xfrm>
          <a:prstGeom prst="rect">
            <a:avLst/>
          </a:prstGeom>
        </p:spPr>
        <p:txBody>
          <a:bodyPr/>
          <a:lstStyle>
            <a:lvl1pPr>
              <a:defRPr>
                <a:solidFill>
                  <a:schemeClr val="bg1"/>
                </a:solidFill>
                <a:latin typeface="Myriad Pro Light" panose="020B0603030403020204" pitchFamily="34" charset="0"/>
              </a:defRPr>
            </a:lvl1pPr>
          </a:lstStyle>
          <a:p>
            <a:fld id="{6F5F5049-40A0-48F9-B4B5-BA7526F6438E}" type="datetime1">
              <a:rPr lang="fi-FI" smtClean="0"/>
              <a:t>19.4.2023</a:t>
            </a:fld>
            <a:endParaRPr lang="fi-FI"/>
          </a:p>
        </p:txBody>
      </p:sp>
      <p:sp>
        <p:nvSpPr>
          <p:cNvPr id="5" name="Alatunnisteen paikkamerkki 4"/>
          <p:cNvSpPr>
            <a:spLocks noGrp="1"/>
          </p:cNvSpPr>
          <p:nvPr>
            <p:ph type="ftr" sz="quarter" idx="11"/>
          </p:nvPr>
        </p:nvSpPr>
        <p:spPr>
          <a:xfrm>
            <a:off x="1940400" y="5997600"/>
            <a:ext cx="2584800" cy="367200"/>
          </a:xfrm>
          <a:prstGeom prst="rect">
            <a:avLst/>
          </a:prstGeom>
        </p:spPr>
        <p:txBody>
          <a:bodyPr/>
          <a:lstStyle>
            <a:lvl1pPr>
              <a:defRPr>
                <a:solidFill>
                  <a:schemeClr val="bg1"/>
                </a:solidFill>
                <a:latin typeface="Myriad Pro Light" panose="020B0603030403020204" pitchFamily="34" charset="0"/>
              </a:defRPr>
            </a:lvl1pPr>
          </a:lstStyle>
          <a:p>
            <a:r>
              <a:rPr lang="fi-FI"/>
              <a:t>Etunimi Sukunimi</a:t>
            </a:r>
          </a:p>
        </p:txBody>
      </p:sp>
      <p:sp>
        <p:nvSpPr>
          <p:cNvPr id="6" name="Dian numeron paikkamerkki 5"/>
          <p:cNvSpPr>
            <a:spLocks noGrp="1"/>
          </p:cNvSpPr>
          <p:nvPr>
            <p:ph type="sldNum" sz="quarter" idx="12"/>
          </p:nvPr>
        </p:nvSpPr>
        <p:spPr>
          <a:xfrm>
            <a:off x="394126" y="6152073"/>
            <a:ext cx="849600" cy="367200"/>
          </a:xfrm>
          <a:prstGeom prst="rect">
            <a:avLst/>
          </a:prstGeom>
        </p:spPr>
        <p:txBody>
          <a:bodyPr/>
          <a:lstStyle>
            <a:lvl1pPr>
              <a:defRPr>
                <a:solidFill>
                  <a:schemeClr val="bg1"/>
                </a:solidFill>
                <a:latin typeface="Myriad Pro Light" panose="020B0603030403020204" pitchFamily="34" charset="0"/>
              </a:defRPr>
            </a:lvl1pPr>
          </a:lstStyle>
          <a:p>
            <a:fld id="{AE3AF8B8-35CC-4E43-8145-D2293290E531}" type="slidenum">
              <a:rPr lang="fi-FI" smtClean="0"/>
              <a:pPr/>
              <a:t>‹#›</a:t>
            </a:fld>
            <a:endParaRPr lang="fi-FI"/>
          </a:p>
        </p:txBody>
      </p:sp>
      <p:pic>
        <p:nvPicPr>
          <p:cNvPr id="7" name="Kuva 6" descr="Sipo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62800" y="1216800"/>
            <a:ext cx="2091600" cy="501357"/>
          </a:xfrm>
          <a:prstGeom prst="rect">
            <a:avLst/>
          </a:prstGeom>
        </p:spPr>
      </p:pic>
    </p:spTree>
    <p:extLst>
      <p:ext uri="{BB962C8B-B14F-4D97-AF65-F5344CB8AC3E}">
        <p14:creationId xmlns:p14="http://schemas.microsoft.com/office/powerpoint/2010/main" val="3112887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18070-47A3-4E19-AB59-A0CF71CD5AB5}"/>
              </a:ext>
            </a:extLst>
          </p:cNvPr>
          <p:cNvSpPr>
            <a:spLocks noGrp="1"/>
          </p:cNvSpPr>
          <p:nvPr>
            <p:ph type="title"/>
          </p:nvPr>
        </p:nvSpPr>
        <p:spPr>
          <a:xfrm>
            <a:off x="1448118" y="822326"/>
            <a:ext cx="9277032" cy="446087"/>
          </a:xfrm>
          <a:prstGeom prst="rect">
            <a:avLst/>
          </a:prstGeom>
        </p:spPr>
        <p:txBody>
          <a:bodyPr/>
          <a:lstStyle>
            <a:lvl1pPr>
              <a:defRPr sz="2400">
                <a:solidFill>
                  <a:schemeClr val="accent3"/>
                </a:solidFill>
              </a:defRPr>
            </a:lvl1pPr>
          </a:lstStyle>
          <a:p>
            <a:r>
              <a:rPr lang="en-US"/>
              <a:t>Click to edit Master title style</a:t>
            </a:r>
            <a:endParaRPr lang="fi-FI"/>
          </a:p>
        </p:txBody>
      </p:sp>
      <p:sp>
        <p:nvSpPr>
          <p:cNvPr id="4" name="Text Placeholder 3">
            <a:extLst>
              <a:ext uri="{FF2B5EF4-FFF2-40B4-BE49-F238E27FC236}">
                <a16:creationId xmlns:a16="http://schemas.microsoft.com/office/drawing/2014/main" id="{E5B8DBCB-B6DA-4F6D-AE8E-AB3CE3765C1F}"/>
              </a:ext>
            </a:extLst>
          </p:cNvPr>
          <p:cNvSpPr>
            <a:spLocks noGrp="1"/>
          </p:cNvSpPr>
          <p:nvPr>
            <p:ph type="body" sz="quarter" idx="10"/>
          </p:nvPr>
        </p:nvSpPr>
        <p:spPr>
          <a:xfrm>
            <a:off x="1448118" y="1454727"/>
            <a:ext cx="4302125" cy="4549197"/>
          </a:xfrm>
          <a:prstGeom prst="rect">
            <a:avLst/>
          </a:prstGeom>
        </p:spPr>
        <p:txBody>
          <a:bodyPr/>
          <a:lstStyle>
            <a:lvl1pPr marL="0" indent="0">
              <a:buNone/>
              <a:defRPr sz="1200" b="0">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fi-FI"/>
          </a:p>
        </p:txBody>
      </p:sp>
      <p:sp>
        <p:nvSpPr>
          <p:cNvPr id="5" name="Text Placeholder 3">
            <a:extLst>
              <a:ext uri="{FF2B5EF4-FFF2-40B4-BE49-F238E27FC236}">
                <a16:creationId xmlns:a16="http://schemas.microsoft.com/office/drawing/2014/main" id="{5E9CF606-63ED-4C04-B1AF-F752A3F6F656}"/>
              </a:ext>
            </a:extLst>
          </p:cNvPr>
          <p:cNvSpPr>
            <a:spLocks noGrp="1"/>
          </p:cNvSpPr>
          <p:nvPr>
            <p:ph type="body" sz="quarter" idx="11"/>
          </p:nvPr>
        </p:nvSpPr>
        <p:spPr>
          <a:xfrm>
            <a:off x="6423025" y="1447108"/>
            <a:ext cx="4302125" cy="4549196"/>
          </a:xfrm>
          <a:prstGeom prst="rect">
            <a:avLst/>
          </a:prstGeom>
        </p:spPr>
        <p:txBody>
          <a:bodyPr/>
          <a:lstStyle>
            <a:lvl1pPr marL="0" indent="0">
              <a:buNone/>
              <a:defRPr sz="1200">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fi-FI"/>
          </a:p>
        </p:txBody>
      </p:sp>
      <p:sp>
        <p:nvSpPr>
          <p:cNvPr id="8" name="Dian numeron paikkamerkki 5">
            <a:extLst>
              <a:ext uri="{FF2B5EF4-FFF2-40B4-BE49-F238E27FC236}">
                <a16:creationId xmlns:a16="http://schemas.microsoft.com/office/drawing/2014/main" id="{E50F5703-4B74-4DC1-BF90-777BF4D3F6A4}"/>
              </a:ext>
            </a:extLst>
          </p:cNvPr>
          <p:cNvSpPr txBox="1">
            <a:spLocks/>
          </p:cNvSpPr>
          <p:nvPr userDrawn="1"/>
        </p:nvSpPr>
        <p:spPr>
          <a:xfrm>
            <a:off x="394126" y="6152073"/>
            <a:ext cx="849600" cy="367200"/>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solidFill>
                <a:latin typeface="Myriad Pro Light" panose="020B06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3AF8B8-35CC-4E43-8145-D2293290E531}" type="slidenum">
              <a:rPr lang="fi-FI" smtClean="0"/>
              <a:pPr/>
              <a:t>‹#›</a:t>
            </a:fld>
            <a:endParaRPr lang="fi-FI"/>
          </a:p>
        </p:txBody>
      </p:sp>
      <p:pic>
        <p:nvPicPr>
          <p:cNvPr id="10" name="Kuva 9" descr="Sipoon logo. ">
            <a:extLst>
              <a:ext uri="{FF2B5EF4-FFF2-40B4-BE49-F238E27FC236}">
                <a16:creationId xmlns:a16="http://schemas.microsoft.com/office/drawing/2014/main" id="{CCDE247C-15F7-42E7-9460-4F37625D27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41055" y="6207545"/>
            <a:ext cx="1456819" cy="349200"/>
          </a:xfrm>
          <a:prstGeom prst="rect">
            <a:avLst/>
          </a:prstGeom>
        </p:spPr>
      </p:pic>
    </p:spTree>
    <p:extLst>
      <p:ext uri="{BB962C8B-B14F-4D97-AF65-F5344CB8AC3E}">
        <p14:creationId xmlns:p14="http://schemas.microsoft.com/office/powerpoint/2010/main" val="486941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18070-47A3-4E19-AB59-A0CF71CD5AB5}"/>
              </a:ext>
            </a:extLst>
          </p:cNvPr>
          <p:cNvSpPr>
            <a:spLocks noGrp="1"/>
          </p:cNvSpPr>
          <p:nvPr>
            <p:ph type="title"/>
          </p:nvPr>
        </p:nvSpPr>
        <p:spPr>
          <a:xfrm>
            <a:off x="1448118" y="822326"/>
            <a:ext cx="9277032" cy="446087"/>
          </a:xfrm>
          <a:prstGeom prst="rect">
            <a:avLst/>
          </a:prstGeom>
        </p:spPr>
        <p:txBody>
          <a:bodyPr/>
          <a:lstStyle>
            <a:lvl1pPr>
              <a:defRPr sz="2400">
                <a:solidFill>
                  <a:schemeClr val="accent2"/>
                </a:solidFill>
              </a:defRPr>
            </a:lvl1pPr>
          </a:lstStyle>
          <a:p>
            <a:r>
              <a:rPr lang="en-US"/>
              <a:t>Click to edit Master title style</a:t>
            </a:r>
            <a:endParaRPr lang="fi-FI"/>
          </a:p>
        </p:txBody>
      </p:sp>
      <p:sp>
        <p:nvSpPr>
          <p:cNvPr id="4" name="Text Placeholder 3">
            <a:extLst>
              <a:ext uri="{FF2B5EF4-FFF2-40B4-BE49-F238E27FC236}">
                <a16:creationId xmlns:a16="http://schemas.microsoft.com/office/drawing/2014/main" id="{E5B8DBCB-B6DA-4F6D-AE8E-AB3CE3765C1F}"/>
              </a:ext>
            </a:extLst>
          </p:cNvPr>
          <p:cNvSpPr>
            <a:spLocks noGrp="1"/>
          </p:cNvSpPr>
          <p:nvPr>
            <p:ph type="body" sz="quarter" idx="10"/>
          </p:nvPr>
        </p:nvSpPr>
        <p:spPr>
          <a:xfrm>
            <a:off x="1448118" y="1454727"/>
            <a:ext cx="4302125" cy="4549197"/>
          </a:xfrm>
          <a:prstGeom prst="rect">
            <a:avLst/>
          </a:prstGeom>
        </p:spPr>
        <p:txBody>
          <a:bodyPr/>
          <a:lstStyle>
            <a:lvl1pPr marL="0" indent="0">
              <a:buNone/>
              <a:defRPr sz="1200" b="0">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fi-FI"/>
          </a:p>
        </p:txBody>
      </p:sp>
      <p:sp>
        <p:nvSpPr>
          <p:cNvPr id="5" name="Text Placeholder 3">
            <a:extLst>
              <a:ext uri="{FF2B5EF4-FFF2-40B4-BE49-F238E27FC236}">
                <a16:creationId xmlns:a16="http://schemas.microsoft.com/office/drawing/2014/main" id="{5E9CF606-63ED-4C04-B1AF-F752A3F6F656}"/>
              </a:ext>
            </a:extLst>
          </p:cNvPr>
          <p:cNvSpPr>
            <a:spLocks noGrp="1"/>
          </p:cNvSpPr>
          <p:nvPr>
            <p:ph type="body" sz="quarter" idx="11"/>
          </p:nvPr>
        </p:nvSpPr>
        <p:spPr>
          <a:xfrm>
            <a:off x="6423025" y="1447108"/>
            <a:ext cx="4302125" cy="4549196"/>
          </a:xfrm>
          <a:prstGeom prst="rect">
            <a:avLst/>
          </a:prstGeom>
        </p:spPr>
        <p:txBody>
          <a:bodyPr/>
          <a:lstStyle>
            <a:lvl1pPr marL="0" indent="0">
              <a:buNone/>
              <a:defRPr sz="1200">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fi-FI"/>
          </a:p>
        </p:txBody>
      </p:sp>
      <p:sp>
        <p:nvSpPr>
          <p:cNvPr id="8" name="Dian numeron paikkamerkki 5">
            <a:extLst>
              <a:ext uri="{FF2B5EF4-FFF2-40B4-BE49-F238E27FC236}">
                <a16:creationId xmlns:a16="http://schemas.microsoft.com/office/drawing/2014/main" id="{E50F5703-4B74-4DC1-BF90-777BF4D3F6A4}"/>
              </a:ext>
            </a:extLst>
          </p:cNvPr>
          <p:cNvSpPr txBox="1">
            <a:spLocks/>
          </p:cNvSpPr>
          <p:nvPr userDrawn="1"/>
        </p:nvSpPr>
        <p:spPr>
          <a:xfrm>
            <a:off x="394126" y="6152073"/>
            <a:ext cx="849600" cy="367200"/>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solidFill>
                <a:latin typeface="Myriad Pro Light" panose="020B06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3AF8B8-35CC-4E43-8145-D2293290E531}" type="slidenum">
              <a:rPr lang="fi-FI" smtClean="0"/>
              <a:pPr/>
              <a:t>‹#›</a:t>
            </a:fld>
            <a:endParaRPr lang="fi-FI"/>
          </a:p>
        </p:txBody>
      </p:sp>
      <p:pic>
        <p:nvPicPr>
          <p:cNvPr id="10" name="Kuva 9" descr="Sipoon logo. ">
            <a:extLst>
              <a:ext uri="{FF2B5EF4-FFF2-40B4-BE49-F238E27FC236}">
                <a16:creationId xmlns:a16="http://schemas.microsoft.com/office/drawing/2014/main" id="{CCDE247C-15F7-42E7-9460-4F37625D27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41055" y="6207545"/>
            <a:ext cx="1456819" cy="349200"/>
          </a:xfrm>
          <a:prstGeom prst="rect">
            <a:avLst/>
          </a:prstGeom>
        </p:spPr>
      </p:pic>
    </p:spTree>
    <p:extLst>
      <p:ext uri="{BB962C8B-B14F-4D97-AF65-F5344CB8AC3E}">
        <p14:creationId xmlns:p14="http://schemas.microsoft.com/office/powerpoint/2010/main" val="899490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18070-47A3-4E19-AB59-A0CF71CD5AB5}"/>
              </a:ext>
            </a:extLst>
          </p:cNvPr>
          <p:cNvSpPr>
            <a:spLocks noGrp="1"/>
          </p:cNvSpPr>
          <p:nvPr>
            <p:ph type="title"/>
          </p:nvPr>
        </p:nvSpPr>
        <p:spPr>
          <a:xfrm>
            <a:off x="1448118" y="822326"/>
            <a:ext cx="9277032" cy="446087"/>
          </a:xfrm>
          <a:prstGeom prst="rect">
            <a:avLst/>
          </a:prstGeom>
        </p:spPr>
        <p:txBody>
          <a:bodyPr/>
          <a:lstStyle>
            <a:lvl1pPr>
              <a:defRPr sz="2400">
                <a:solidFill>
                  <a:schemeClr val="accent1"/>
                </a:solidFill>
              </a:defRPr>
            </a:lvl1pPr>
          </a:lstStyle>
          <a:p>
            <a:r>
              <a:rPr lang="en-US"/>
              <a:t>Click to edit Master title style</a:t>
            </a:r>
            <a:endParaRPr lang="fi-FI"/>
          </a:p>
        </p:txBody>
      </p:sp>
      <p:sp>
        <p:nvSpPr>
          <p:cNvPr id="4" name="Text Placeholder 3">
            <a:extLst>
              <a:ext uri="{FF2B5EF4-FFF2-40B4-BE49-F238E27FC236}">
                <a16:creationId xmlns:a16="http://schemas.microsoft.com/office/drawing/2014/main" id="{E5B8DBCB-B6DA-4F6D-AE8E-AB3CE3765C1F}"/>
              </a:ext>
            </a:extLst>
          </p:cNvPr>
          <p:cNvSpPr>
            <a:spLocks noGrp="1"/>
          </p:cNvSpPr>
          <p:nvPr>
            <p:ph type="body" sz="quarter" idx="10"/>
          </p:nvPr>
        </p:nvSpPr>
        <p:spPr>
          <a:xfrm>
            <a:off x="1448118" y="1454727"/>
            <a:ext cx="4302125" cy="4549197"/>
          </a:xfrm>
          <a:prstGeom prst="rect">
            <a:avLst/>
          </a:prstGeom>
        </p:spPr>
        <p:txBody>
          <a:bodyPr/>
          <a:lstStyle>
            <a:lvl1pPr marL="0" indent="0">
              <a:buNone/>
              <a:defRPr sz="1200" b="0">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fi-FI"/>
          </a:p>
        </p:txBody>
      </p:sp>
      <p:sp>
        <p:nvSpPr>
          <p:cNvPr id="5" name="Text Placeholder 3">
            <a:extLst>
              <a:ext uri="{FF2B5EF4-FFF2-40B4-BE49-F238E27FC236}">
                <a16:creationId xmlns:a16="http://schemas.microsoft.com/office/drawing/2014/main" id="{5E9CF606-63ED-4C04-B1AF-F752A3F6F656}"/>
              </a:ext>
            </a:extLst>
          </p:cNvPr>
          <p:cNvSpPr>
            <a:spLocks noGrp="1"/>
          </p:cNvSpPr>
          <p:nvPr>
            <p:ph type="body" sz="quarter" idx="11"/>
          </p:nvPr>
        </p:nvSpPr>
        <p:spPr>
          <a:xfrm>
            <a:off x="6423025" y="1447108"/>
            <a:ext cx="4302125" cy="4549196"/>
          </a:xfrm>
          <a:prstGeom prst="rect">
            <a:avLst/>
          </a:prstGeom>
        </p:spPr>
        <p:txBody>
          <a:bodyPr/>
          <a:lstStyle>
            <a:lvl1pPr marL="0" indent="0">
              <a:buNone/>
              <a:defRPr sz="1200">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fi-FI"/>
          </a:p>
        </p:txBody>
      </p:sp>
      <p:pic>
        <p:nvPicPr>
          <p:cNvPr id="7" name="symboli">
            <a:extLst>
              <a:ext uri="{FF2B5EF4-FFF2-40B4-BE49-F238E27FC236}">
                <a16:creationId xmlns:a16="http://schemas.microsoft.com/office/drawing/2014/main" id="{D9FAB97B-EEA1-4231-B78F-03F9DE945FA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2510" y="325970"/>
            <a:ext cx="13077019" cy="341283"/>
          </a:xfrm>
          <a:prstGeom prst="rect">
            <a:avLst/>
          </a:prstGeom>
        </p:spPr>
      </p:pic>
      <p:sp>
        <p:nvSpPr>
          <p:cNvPr id="8" name="Dian numeron paikkamerkki 5">
            <a:extLst>
              <a:ext uri="{FF2B5EF4-FFF2-40B4-BE49-F238E27FC236}">
                <a16:creationId xmlns:a16="http://schemas.microsoft.com/office/drawing/2014/main" id="{1F3E55A9-0E89-4B49-85CE-DE9B2AE5B5BA}"/>
              </a:ext>
            </a:extLst>
          </p:cNvPr>
          <p:cNvSpPr txBox="1">
            <a:spLocks/>
          </p:cNvSpPr>
          <p:nvPr userDrawn="1"/>
        </p:nvSpPr>
        <p:spPr>
          <a:xfrm>
            <a:off x="394126" y="6152073"/>
            <a:ext cx="849600" cy="367200"/>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solidFill>
                <a:latin typeface="Myriad Pro Light" panose="020B06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3AF8B8-35CC-4E43-8145-D2293290E531}" type="slidenum">
              <a:rPr lang="fi-FI" smtClean="0"/>
              <a:pPr/>
              <a:t>‹#›</a:t>
            </a:fld>
            <a:endParaRPr lang="fi-FI"/>
          </a:p>
        </p:txBody>
      </p:sp>
      <p:pic>
        <p:nvPicPr>
          <p:cNvPr id="9" name="Kuva 8" descr="Sipoon logo. ">
            <a:extLst>
              <a:ext uri="{FF2B5EF4-FFF2-40B4-BE49-F238E27FC236}">
                <a16:creationId xmlns:a16="http://schemas.microsoft.com/office/drawing/2014/main" id="{D3D68998-566F-4A0F-8028-EED068E755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1055" y="6207545"/>
            <a:ext cx="1456819" cy="349200"/>
          </a:xfrm>
          <a:prstGeom prst="rect">
            <a:avLst/>
          </a:prstGeom>
        </p:spPr>
      </p:pic>
    </p:spTree>
    <p:extLst>
      <p:ext uri="{BB962C8B-B14F-4D97-AF65-F5344CB8AC3E}">
        <p14:creationId xmlns:p14="http://schemas.microsoft.com/office/powerpoint/2010/main" val="923143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 name="symboli">
            <a:extLst>
              <a:ext uri="{FF2B5EF4-FFF2-40B4-BE49-F238E27FC236}">
                <a16:creationId xmlns:a16="http://schemas.microsoft.com/office/drawing/2014/main" id="{F2FAEFFF-C54A-4F8A-B104-C3E2138F73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060000" y="18665"/>
            <a:ext cx="3132000" cy="1377689"/>
          </a:xfrm>
          <a:prstGeom prst="rect">
            <a:avLst/>
          </a:prstGeom>
        </p:spPr>
      </p:pic>
      <p:sp>
        <p:nvSpPr>
          <p:cNvPr id="2" name="Title 1">
            <a:extLst>
              <a:ext uri="{FF2B5EF4-FFF2-40B4-BE49-F238E27FC236}">
                <a16:creationId xmlns:a16="http://schemas.microsoft.com/office/drawing/2014/main" id="{DEC18070-47A3-4E19-AB59-A0CF71CD5AB5}"/>
              </a:ext>
            </a:extLst>
          </p:cNvPr>
          <p:cNvSpPr>
            <a:spLocks noGrp="1"/>
          </p:cNvSpPr>
          <p:nvPr>
            <p:ph type="title"/>
          </p:nvPr>
        </p:nvSpPr>
        <p:spPr>
          <a:xfrm>
            <a:off x="1448118" y="822326"/>
            <a:ext cx="9277032" cy="446087"/>
          </a:xfrm>
          <a:prstGeom prst="rect">
            <a:avLst/>
          </a:prstGeom>
        </p:spPr>
        <p:txBody>
          <a:bodyPr/>
          <a:lstStyle>
            <a:lvl1pPr>
              <a:defRPr sz="2400">
                <a:solidFill>
                  <a:schemeClr val="accent4"/>
                </a:solidFill>
              </a:defRPr>
            </a:lvl1pPr>
          </a:lstStyle>
          <a:p>
            <a:r>
              <a:rPr lang="en-US"/>
              <a:t>Click to edit Master title style</a:t>
            </a:r>
            <a:endParaRPr lang="fi-FI"/>
          </a:p>
        </p:txBody>
      </p:sp>
      <p:sp>
        <p:nvSpPr>
          <p:cNvPr id="4" name="Text Placeholder 3">
            <a:extLst>
              <a:ext uri="{FF2B5EF4-FFF2-40B4-BE49-F238E27FC236}">
                <a16:creationId xmlns:a16="http://schemas.microsoft.com/office/drawing/2014/main" id="{E5B8DBCB-B6DA-4F6D-AE8E-AB3CE3765C1F}"/>
              </a:ext>
            </a:extLst>
          </p:cNvPr>
          <p:cNvSpPr>
            <a:spLocks noGrp="1"/>
          </p:cNvSpPr>
          <p:nvPr>
            <p:ph type="body" sz="quarter" idx="10"/>
          </p:nvPr>
        </p:nvSpPr>
        <p:spPr>
          <a:xfrm>
            <a:off x="1448118" y="1454727"/>
            <a:ext cx="4302125" cy="4549197"/>
          </a:xfrm>
          <a:prstGeom prst="rect">
            <a:avLst/>
          </a:prstGeom>
        </p:spPr>
        <p:txBody>
          <a:bodyPr/>
          <a:lstStyle>
            <a:lvl1pPr marL="0" indent="0">
              <a:buNone/>
              <a:defRPr sz="1200" b="0">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fi-FI"/>
          </a:p>
        </p:txBody>
      </p:sp>
      <p:sp>
        <p:nvSpPr>
          <p:cNvPr id="5" name="Text Placeholder 3">
            <a:extLst>
              <a:ext uri="{FF2B5EF4-FFF2-40B4-BE49-F238E27FC236}">
                <a16:creationId xmlns:a16="http://schemas.microsoft.com/office/drawing/2014/main" id="{5E9CF606-63ED-4C04-B1AF-F752A3F6F656}"/>
              </a:ext>
            </a:extLst>
          </p:cNvPr>
          <p:cNvSpPr>
            <a:spLocks noGrp="1"/>
          </p:cNvSpPr>
          <p:nvPr>
            <p:ph type="body" sz="quarter" idx="11"/>
          </p:nvPr>
        </p:nvSpPr>
        <p:spPr>
          <a:xfrm>
            <a:off x="6423025" y="1447108"/>
            <a:ext cx="4302125" cy="4549196"/>
          </a:xfrm>
          <a:prstGeom prst="rect">
            <a:avLst/>
          </a:prstGeom>
        </p:spPr>
        <p:txBody>
          <a:bodyPr/>
          <a:lstStyle>
            <a:lvl1pPr marL="0" indent="0">
              <a:buNone/>
              <a:defRPr sz="1200">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fi-FI"/>
          </a:p>
        </p:txBody>
      </p:sp>
      <p:sp>
        <p:nvSpPr>
          <p:cNvPr id="9" name="Dian numeron paikkamerkki 5">
            <a:extLst>
              <a:ext uri="{FF2B5EF4-FFF2-40B4-BE49-F238E27FC236}">
                <a16:creationId xmlns:a16="http://schemas.microsoft.com/office/drawing/2014/main" id="{7C75E583-1CEA-4A9B-8E3E-31DCCC0E4735}"/>
              </a:ext>
            </a:extLst>
          </p:cNvPr>
          <p:cNvSpPr txBox="1">
            <a:spLocks/>
          </p:cNvSpPr>
          <p:nvPr userDrawn="1"/>
        </p:nvSpPr>
        <p:spPr>
          <a:xfrm>
            <a:off x="394126" y="6152073"/>
            <a:ext cx="849600" cy="367200"/>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solidFill>
                <a:latin typeface="Myriad Pro Light" panose="020B06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3AF8B8-35CC-4E43-8145-D2293290E531}" type="slidenum">
              <a:rPr lang="fi-FI" smtClean="0"/>
              <a:pPr/>
              <a:t>‹#›</a:t>
            </a:fld>
            <a:endParaRPr lang="fi-FI"/>
          </a:p>
        </p:txBody>
      </p:sp>
      <p:pic>
        <p:nvPicPr>
          <p:cNvPr id="10" name="Kuva 9" descr="Sipoon logo. ">
            <a:extLst>
              <a:ext uri="{FF2B5EF4-FFF2-40B4-BE49-F238E27FC236}">
                <a16:creationId xmlns:a16="http://schemas.microsoft.com/office/drawing/2014/main" id="{AA2825C0-FC25-4436-AF7D-CF09478869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1055" y="6207545"/>
            <a:ext cx="1456819" cy="349200"/>
          </a:xfrm>
          <a:prstGeom prst="rect">
            <a:avLst/>
          </a:prstGeom>
        </p:spPr>
      </p:pic>
    </p:spTree>
    <p:extLst>
      <p:ext uri="{BB962C8B-B14F-4D97-AF65-F5344CB8AC3E}">
        <p14:creationId xmlns:p14="http://schemas.microsoft.com/office/powerpoint/2010/main" val="2321088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9" name="symboli">
            <a:extLst>
              <a:ext uri="{FF2B5EF4-FFF2-40B4-BE49-F238E27FC236}">
                <a16:creationId xmlns:a16="http://schemas.microsoft.com/office/drawing/2014/main" id="{47EA2597-639B-4D39-BB0D-B6735EED617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15" t="10941" r="3521" b="6738"/>
          <a:stretch/>
        </p:blipFill>
        <p:spPr>
          <a:xfrm rot="10800000">
            <a:off x="9649920" y="14257"/>
            <a:ext cx="2542080" cy="1902122"/>
          </a:xfrm>
          <a:prstGeom prst="rect">
            <a:avLst/>
          </a:prstGeom>
        </p:spPr>
      </p:pic>
      <p:sp>
        <p:nvSpPr>
          <p:cNvPr id="2" name="Title 1">
            <a:extLst>
              <a:ext uri="{FF2B5EF4-FFF2-40B4-BE49-F238E27FC236}">
                <a16:creationId xmlns:a16="http://schemas.microsoft.com/office/drawing/2014/main" id="{DEC18070-47A3-4E19-AB59-A0CF71CD5AB5}"/>
              </a:ext>
            </a:extLst>
          </p:cNvPr>
          <p:cNvSpPr>
            <a:spLocks noGrp="1"/>
          </p:cNvSpPr>
          <p:nvPr>
            <p:ph type="title"/>
          </p:nvPr>
        </p:nvSpPr>
        <p:spPr>
          <a:xfrm>
            <a:off x="1448118" y="822326"/>
            <a:ext cx="9277032" cy="446087"/>
          </a:xfrm>
          <a:prstGeom prst="rect">
            <a:avLst/>
          </a:prstGeom>
        </p:spPr>
        <p:txBody>
          <a:bodyPr/>
          <a:lstStyle>
            <a:lvl1pPr>
              <a:defRPr sz="2400">
                <a:solidFill>
                  <a:schemeClr val="accent3"/>
                </a:solidFill>
              </a:defRPr>
            </a:lvl1pPr>
          </a:lstStyle>
          <a:p>
            <a:r>
              <a:rPr lang="en-US"/>
              <a:t>Click to edit Master title style</a:t>
            </a:r>
            <a:endParaRPr lang="fi-FI"/>
          </a:p>
        </p:txBody>
      </p:sp>
      <p:sp>
        <p:nvSpPr>
          <p:cNvPr id="4" name="Text Placeholder 3">
            <a:extLst>
              <a:ext uri="{FF2B5EF4-FFF2-40B4-BE49-F238E27FC236}">
                <a16:creationId xmlns:a16="http://schemas.microsoft.com/office/drawing/2014/main" id="{E5B8DBCB-B6DA-4F6D-AE8E-AB3CE3765C1F}"/>
              </a:ext>
            </a:extLst>
          </p:cNvPr>
          <p:cNvSpPr>
            <a:spLocks noGrp="1"/>
          </p:cNvSpPr>
          <p:nvPr>
            <p:ph type="body" sz="quarter" idx="10"/>
          </p:nvPr>
        </p:nvSpPr>
        <p:spPr>
          <a:xfrm>
            <a:off x="1448118" y="1454727"/>
            <a:ext cx="4302125" cy="4549197"/>
          </a:xfrm>
          <a:prstGeom prst="rect">
            <a:avLst/>
          </a:prstGeom>
        </p:spPr>
        <p:txBody>
          <a:bodyPr/>
          <a:lstStyle>
            <a:lvl1pPr marL="0" indent="0">
              <a:buNone/>
              <a:defRPr sz="1200" b="0">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fi-FI"/>
          </a:p>
        </p:txBody>
      </p:sp>
      <p:sp>
        <p:nvSpPr>
          <p:cNvPr id="5" name="Text Placeholder 3">
            <a:extLst>
              <a:ext uri="{FF2B5EF4-FFF2-40B4-BE49-F238E27FC236}">
                <a16:creationId xmlns:a16="http://schemas.microsoft.com/office/drawing/2014/main" id="{5E9CF606-63ED-4C04-B1AF-F752A3F6F656}"/>
              </a:ext>
            </a:extLst>
          </p:cNvPr>
          <p:cNvSpPr>
            <a:spLocks noGrp="1"/>
          </p:cNvSpPr>
          <p:nvPr>
            <p:ph type="body" sz="quarter" idx="11"/>
          </p:nvPr>
        </p:nvSpPr>
        <p:spPr>
          <a:xfrm>
            <a:off x="6423025" y="1447108"/>
            <a:ext cx="4302125" cy="4549196"/>
          </a:xfrm>
          <a:prstGeom prst="rect">
            <a:avLst/>
          </a:prstGeom>
        </p:spPr>
        <p:txBody>
          <a:bodyPr/>
          <a:lstStyle>
            <a:lvl1pPr marL="0" indent="0">
              <a:buNone/>
              <a:defRPr sz="1200">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fi-FI"/>
          </a:p>
        </p:txBody>
      </p:sp>
      <p:pic>
        <p:nvPicPr>
          <p:cNvPr id="8" name="Kuva 7" descr="Sipoon logo. ">
            <a:extLst>
              <a:ext uri="{FF2B5EF4-FFF2-40B4-BE49-F238E27FC236}">
                <a16:creationId xmlns:a16="http://schemas.microsoft.com/office/drawing/2014/main" id="{327B2524-3987-478A-9303-B0D8F4DCFA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1055" y="6207545"/>
            <a:ext cx="1456819" cy="349200"/>
          </a:xfrm>
          <a:prstGeom prst="rect">
            <a:avLst/>
          </a:prstGeom>
        </p:spPr>
      </p:pic>
      <p:sp>
        <p:nvSpPr>
          <p:cNvPr id="10" name="Dian numeron paikkamerkki 5">
            <a:extLst>
              <a:ext uri="{FF2B5EF4-FFF2-40B4-BE49-F238E27FC236}">
                <a16:creationId xmlns:a16="http://schemas.microsoft.com/office/drawing/2014/main" id="{592F8D44-464F-449D-A744-8BB6DED145C1}"/>
              </a:ext>
            </a:extLst>
          </p:cNvPr>
          <p:cNvSpPr txBox="1">
            <a:spLocks/>
          </p:cNvSpPr>
          <p:nvPr userDrawn="1"/>
        </p:nvSpPr>
        <p:spPr>
          <a:xfrm>
            <a:off x="394126" y="6152073"/>
            <a:ext cx="849600" cy="367200"/>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solidFill>
                <a:latin typeface="Myriad Pro Light" panose="020B06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3AF8B8-35CC-4E43-8145-D2293290E531}" type="slidenum">
              <a:rPr lang="fi-FI" smtClean="0"/>
              <a:pPr/>
              <a:t>‹#›</a:t>
            </a:fld>
            <a:endParaRPr lang="fi-FI"/>
          </a:p>
        </p:txBody>
      </p:sp>
    </p:spTree>
    <p:extLst>
      <p:ext uri="{BB962C8B-B14F-4D97-AF65-F5344CB8AC3E}">
        <p14:creationId xmlns:p14="http://schemas.microsoft.com/office/powerpoint/2010/main" val="47491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Otsikkodia 2" type="title" preserve="1">
  <p:cSld name="title_slide_2">
    <p:bg>
      <p:bgPr>
        <a:solidFill>
          <a:schemeClr val="accent2"/>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838800" y="2912400"/>
            <a:ext cx="9831600" cy="1054800"/>
          </a:xfrm>
          <a:prstGeom prst="rect">
            <a:avLst/>
          </a:prstGeom>
        </p:spPr>
        <p:txBody>
          <a:bodyPr anchor="b">
            <a:noAutofit/>
          </a:bodyPr>
          <a:lstStyle>
            <a:lvl1pPr algn="l">
              <a:defRPr sz="7200">
                <a:solidFill>
                  <a:schemeClr val="bg1"/>
                </a:solidFill>
              </a:defRPr>
            </a:lvl1pPr>
          </a:lstStyle>
          <a:p>
            <a:r>
              <a:rPr lang="fi-FI"/>
              <a:t>Muokkaa ots. perustyyl. napsautt.</a:t>
            </a:r>
          </a:p>
        </p:txBody>
      </p:sp>
      <p:sp>
        <p:nvSpPr>
          <p:cNvPr id="3" name="Alaotsikko 2"/>
          <p:cNvSpPr>
            <a:spLocks noGrp="1"/>
          </p:cNvSpPr>
          <p:nvPr>
            <p:ph type="subTitle" idx="1"/>
          </p:nvPr>
        </p:nvSpPr>
        <p:spPr>
          <a:xfrm>
            <a:off x="838800" y="3967200"/>
            <a:ext cx="9831600" cy="1655762"/>
          </a:xfrm>
          <a:prstGeom prst="rect">
            <a:avLst/>
          </a:prstGeom>
        </p:spPr>
        <p:txBody>
          <a:bodyPr>
            <a:noAutofit/>
          </a:bodyPr>
          <a:lstStyle>
            <a:lvl1pPr marL="0" indent="0" algn="l">
              <a:buNone/>
              <a:defRPr sz="2400">
                <a:solidFill>
                  <a:schemeClr val="bg1"/>
                </a:solidFill>
                <a:latin typeface="FreightSans Pro Medium" panose="0200060603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a:xfrm>
            <a:off x="4780800" y="5997600"/>
            <a:ext cx="928800" cy="367200"/>
          </a:xfrm>
          <a:prstGeom prst="rect">
            <a:avLst/>
          </a:prstGeom>
        </p:spPr>
        <p:txBody>
          <a:bodyPr/>
          <a:lstStyle>
            <a:lvl1pPr>
              <a:defRPr>
                <a:solidFill>
                  <a:schemeClr val="bg1"/>
                </a:solidFill>
                <a:latin typeface="Myriad Pro Light" panose="020B0603030403020204" pitchFamily="34" charset="0"/>
              </a:defRPr>
            </a:lvl1pPr>
          </a:lstStyle>
          <a:p>
            <a:fld id="{97CEF223-F800-4472-BC4B-A49F92F0C99B}" type="datetime1">
              <a:rPr lang="fi-FI" smtClean="0"/>
              <a:t>19.4.2023</a:t>
            </a:fld>
            <a:endParaRPr lang="fi-FI"/>
          </a:p>
        </p:txBody>
      </p:sp>
      <p:sp>
        <p:nvSpPr>
          <p:cNvPr id="5" name="Alatunnisteen paikkamerkki 4"/>
          <p:cNvSpPr>
            <a:spLocks noGrp="1"/>
          </p:cNvSpPr>
          <p:nvPr>
            <p:ph type="ftr" sz="quarter" idx="11"/>
          </p:nvPr>
        </p:nvSpPr>
        <p:spPr>
          <a:xfrm>
            <a:off x="1940400" y="5997600"/>
            <a:ext cx="2584800" cy="367200"/>
          </a:xfrm>
          <a:prstGeom prst="rect">
            <a:avLst/>
          </a:prstGeom>
        </p:spPr>
        <p:txBody>
          <a:bodyPr/>
          <a:lstStyle>
            <a:lvl1pPr>
              <a:defRPr>
                <a:solidFill>
                  <a:schemeClr val="bg1"/>
                </a:solidFill>
                <a:latin typeface="Myriad Pro Light" panose="020B0603030403020204" pitchFamily="34" charset="0"/>
              </a:defRPr>
            </a:lvl1pPr>
          </a:lstStyle>
          <a:p>
            <a:r>
              <a:rPr lang="fi-FI"/>
              <a:t>Etunimi Sukunimi</a:t>
            </a:r>
          </a:p>
        </p:txBody>
      </p:sp>
      <p:sp>
        <p:nvSpPr>
          <p:cNvPr id="6" name="Dian numeron paikkamerkki 5"/>
          <p:cNvSpPr>
            <a:spLocks noGrp="1"/>
          </p:cNvSpPr>
          <p:nvPr>
            <p:ph type="sldNum" sz="quarter" idx="12"/>
          </p:nvPr>
        </p:nvSpPr>
        <p:spPr>
          <a:xfrm>
            <a:off x="394126" y="6152073"/>
            <a:ext cx="849600" cy="367200"/>
          </a:xfrm>
          <a:prstGeom prst="rect">
            <a:avLst/>
          </a:prstGeom>
        </p:spPr>
        <p:txBody>
          <a:bodyPr/>
          <a:lstStyle>
            <a:lvl1pPr>
              <a:defRPr>
                <a:solidFill>
                  <a:schemeClr val="bg1"/>
                </a:solidFill>
                <a:latin typeface="Myriad Pro Light" panose="020B0603030403020204" pitchFamily="34" charset="0"/>
              </a:defRPr>
            </a:lvl1pPr>
          </a:lstStyle>
          <a:p>
            <a:fld id="{AE3AF8B8-35CC-4E43-8145-D2293290E531}" type="slidenum">
              <a:rPr lang="fi-FI" smtClean="0"/>
              <a:pPr/>
              <a:t>‹#›</a:t>
            </a:fld>
            <a:endParaRPr lang="fi-FI"/>
          </a:p>
        </p:txBody>
      </p:sp>
      <p:pic>
        <p:nvPicPr>
          <p:cNvPr id="7" name="Kuva 6" descr="Sipoon logo. "/>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62800" y="1216800"/>
            <a:ext cx="2091600" cy="501357"/>
          </a:xfrm>
          <a:prstGeom prst="rect">
            <a:avLst/>
          </a:prstGeom>
        </p:spPr>
      </p:pic>
    </p:spTree>
    <p:extLst>
      <p:ext uri="{BB962C8B-B14F-4D97-AF65-F5344CB8AC3E}">
        <p14:creationId xmlns:p14="http://schemas.microsoft.com/office/powerpoint/2010/main" val="2481997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Otsikkodia 3" type="title" preserve="1">
  <p:cSld name="title_slide_3">
    <p:bg>
      <p:bgPr>
        <a:solidFill>
          <a:schemeClr val="accent1"/>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838800" y="2912400"/>
            <a:ext cx="9831600" cy="1054800"/>
          </a:xfrm>
          <a:prstGeom prst="rect">
            <a:avLst/>
          </a:prstGeom>
        </p:spPr>
        <p:txBody>
          <a:bodyPr anchor="b">
            <a:noAutofit/>
          </a:bodyPr>
          <a:lstStyle>
            <a:lvl1pPr algn="l">
              <a:defRPr sz="7200">
                <a:solidFill>
                  <a:schemeClr val="bg1"/>
                </a:solidFill>
              </a:defRPr>
            </a:lvl1pPr>
          </a:lstStyle>
          <a:p>
            <a:r>
              <a:rPr lang="fi-FI"/>
              <a:t>Muokkaa ots. perustyyl. napsautt.</a:t>
            </a:r>
          </a:p>
        </p:txBody>
      </p:sp>
      <p:sp>
        <p:nvSpPr>
          <p:cNvPr id="3" name="Alaotsikko 2"/>
          <p:cNvSpPr>
            <a:spLocks noGrp="1"/>
          </p:cNvSpPr>
          <p:nvPr>
            <p:ph type="subTitle" idx="1"/>
          </p:nvPr>
        </p:nvSpPr>
        <p:spPr>
          <a:xfrm>
            <a:off x="838800" y="3967200"/>
            <a:ext cx="9831600" cy="1655762"/>
          </a:xfrm>
          <a:prstGeom prst="rect">
            <a:avLst/>
          </a:prstGeom>
        </p:spPr>
        <p:txBody>
          <a:bodyPr>
            <a:noAutofit/>
          </a:bodyPr>
          <a:lstStyle>
            <a:lvl1pPr marL="0" indent="0" algn="l">
              <a:buNone/>
              <a:defRPr sz="2400">
                <a:solidFill>
                  <a:schemeClr val="bg1"/>
                </a:solidFill>
                <a:latin typeface="FreightSans Pro Medium" panose="0200060603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a:xfrm>
            <a:off x="4780800" y="5997600"/>
            <a:ext cx="928800" cy="367200"/>
          </a:xfrm>
          <a:prstGeom prst="rect">
            <a:avLst/>
          </a:prstGeom>
        </p:spPr>
        <p:txBody>
          <a:bodyPr/>
          <a:lstStyle>
            <a:lvl1pPr>
              <a:defRPr>
                <a:solidFill>
                  <a:schemeClr val="bg1"/>
                </a:solidFill>
                <a:latin typeface="Myriad Pro Light" panose="020B0603030403020204" pitchFamily="34" charset="0"/>
              </a:defRPr>
            </a:lvl1pPr>
          </a:lstStyle>
          <a:p>
            <a:fld id="{51D14B3E-1D22-4F03-AC40-15D557404116}" type="datetime1">
              <a:rPr lang="fi-FI" smtClean="0"/>
              <a:t>19.4.2023</a:t>
            </a:fld>
            <a:endParaRPr lang="fi-FI"/>
          </a:p>
        </p:txBody>
      </p:sp>
      <p:sp>
        <p:nvSpPr>
          <p:cNvPr id="5" name="Alatunnisteen paikkamerkki 4"/>
          <p:cNvSpPr>
            <a:spLocks noGrp="1"/>
          </p:cNvSpPr>
          <p:nvPr>
            <p:ph type="ftr" sz="quarter" idx="11"/>
          </p:nvPr>
        </p:nvSpPr>
        <p:spPr>
          <a:xfrm>
            <a:off x="1940400" y="5997600"/>
            <a:ext cx="2584800" cy="367200"/>
          </a:xfrm>
          <a:prstGeom prst="rect">
            <a:avLst/>
          </a:prstGeom>
        </p:spPr>
        <p:txBody>
          <a:bodyPr/>
          <a:lstStyle>
            <a:lvl1pPr>
              <a:defRPr>
                <a:solidFill>
                  <a:schemeClr val="bg1"/>
                </a:solidFill>
                <a:latin typeface="Myriad Pro Light" panose="020B0603030403020204" pitchFamily="34" charset="0"/>
              </a:defRPr>
            </a:lvl1pPr>
          </a:lstStyle>
          <a:p>
            <a:r>
              <a:rPr lang="fi-FI"/>
              <a:t>Etunimi Sukunimi</a:t>
            </a:r>
          </a:p>
        </p:txBody>
      </p:sp>
      <p:sp>
        <p:nvSpPr>
          <p:cNvPr id="6" name="Dian numeron paikkamerkki 5"/>
          <p:cNvSpPr>
            <a:spLocks noGrp="1"/>
          </p:cNvSpPr>
          <p:nvPr>
            <p:ph type="sldNum" sz="quarter" idx="12"/>
          </p:nvPr>
        </p:nvSpPr>
        <p:spPr>
          <a:xfrm>
            <a:off x="394126" y="6152073"/>
            <a:ext cx="849600" cy="367200"/>
          </a:xfrm>
          <a:prstGeom prst="rect">
            <a:avLst/>
          </a:prstGeom>
        </p:spPr>
        <p:txBody>
          <a:bodyPr/>
          <a:lstStyle>
            <a:lvl1pPr>
              <a:defRPr>
                <a:solidFill>
                  <a:schemeClr val="bg1"/>
                </a:solidFill>
                <a:latin typeface="Myriad Pro Light" panose="020B0603030403020204" pitchFamily="34" charset="0"/>
              </a:defRPr>
            </a:lvl1pPr>
          </a:lstStyle>
          <a:p>
            <a:fld id="{AE3AF8B8-35CC-4E43-8145-D2293290E531}" type="slidenum">
              <a:rPr lang="fi-FI" smtClean="0"/>
              <a:pPr/>
              <a:t>‹#›</a:t>
            </a:fld>
            <a:endParaRPr lang="fi-FI"/>
          </a:p>
        </p:txBody>
      </p:sp>
      <p:pic>
        <p:nvPicPr>
          <p:cNvPr id="7" name="Kuva 6" descr="Sipo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62800" y="1216800"/>
            <a:ext cx="2091600" cy="501357"/>
          </a:xfrm>
          <a:prstGeom prst="rect">
            <a:avLst/>
          </a:prstGeom>
        </p:spPr>
      </p:pic>
    </p:spTree>
    <p:extLst>
      <p:ext uri="{BB962C8B-B14F-4D97-AF65-F5344CB8AC3E}">
        <p14:creationId xmlns:p14="http://schemas.microsoft.com/office/powerpoint/2010/main" val="2658557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Otsikkodia 4" type="title" preserve="1">
  <p:cSld name="title_slide_4">
    <p:bg>
      <p:bgPr>
        <a:solidFill>
          <a:schemeClr val="accent5"/>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838800" y="2912400"/>
            <a:ext cx="9831600" cy="1054800"/>
          </a:xfrm>
          <a:prstGeom prst="rect">
            <a:avLst/>
          </a:prstGeom>
        </p:spPr>
        <p:txBody>
          <a:bodyPr anchor="b">
            <a:noAutofit/>
          </a:bodyPr>
          <a:lstStyle>
            <a:lvl1pPr algn="l">
              <a:defRPr sz="7200">
                <a:solidFill>
                  <a:schemeClr val="bg1"/>
                </a:solidFill>
              </a:defRPr>
            </a:lvl1pPr>
          </a:lstStyle>
          <a:p>
            <a:r>
              <a:rPr lang="fi-FI"/>
              <a:t>Muokkaa ots. perustyyl. napsautt.</a:t>
            </a:r>
          </a:p>
        </p:txBody>
      </p:sp>
      <p:sp>
        <p:nvSpPr>
          <p:cNvPr id="3" name="Alaotsikko 2"/>
          <p:cNvSpPr>
            <a:spLocks noGrp="1"/>
          </p:cNvSpPr>
          <p:nvPr>
            <p:ph type="subTitle" idx="1"/>
          </p:nvPr>
        </p:nvSpPr>
        <p:spPr>
          <a:xfrm>
            <a:off x="838800" y="3967200"/>
            <a:ext cx="9831600" cy="1655762"/>
          </a:xfrm>
          <a:prstGeom prst="rect">
            <a:avLst/>
          </a:prstGeom>
        </p:spPr>
        <p:txBody>
          <a:bodyPr>
            <a:noAutofit/>
          </a:bodyPr>
          <a:lstStyle>
            <a:lvl1pPr marL="0" indent="0" algn="l">
              <a:buNone/>
              <a:defRPr sz="2400">
                <a:solidFill>
                  <a:schemeClr val="bg1"/>
                </a:solidFill>
                <a:latin typeface="FreightSans Pro Medium" panose="0200060603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a:xfrm>
            <a:off x="4780800" y="5997600"/>
            <a:ext cx="928800" cy="367200"/>
          </a:xfrm>
          <a:prstGeom prst="rect">
            <a:avLst/>
          </a:prstGeom>
        </p:spPr>
        <p:txBody>
          <a:bodyPr/>
          <a:lstStyle>
            <a:lvl1pPr>
              <a:defRPr>
                <a:solidFill>
                  <a:schemeClr val="bg1"/>
                </a:solidFill>
                <a:latin typeface="Myriad Pro Light" panose="020B0603030403020204" pitchFamily="34" charset="0"/>
              </a:defRPr>
            </a:lvl1pPr>
          </a:lstStyle>
          <a:p>
            <a:fld id="{2769FCD0-2C1F-4456-99E4-EB2D6B3365BE}" type="datetime1">
              <a:rPr lang="fi-FI" smtClean="0"/>
              <a:t>19.4.2023</a:t>
            </a:fld>
            <a:endParaRPr lang="fi-FI"/>
          </a:p>
        </p:txBody>
      </p:sp>
      <p:sp>
        <p:nvSpPr>
          <p:cNvPr id="5" name="Alatunnisteen paikkamerkki 4"/>
          <p:cNvSpPr>
            <a:spLocks noGrp="1"/>
          </p:cNvSpPr>
          <p:nvPr>
            <p:ph type="ftr" sz="quarter" idx="11"/>
          </p:nvPr>
        </p:nvSpPr>
        <p:spPr>
          <a:xfrm>
            <a:off x="1940400" y="5997600"/>
            <a:ext cx="2584800" cy="367200"/>
          </a:xfrm>
          <a:prstGeom prst="rect">
            <a:avLst/>
          </a:prstGeom>
        </p:spPr>
        <p:txBody>
          <a:bodyPr/>
          <a:lstStyle>
            <a:lvl1pPr>
              <a:defRPr>
                <a:solidFill>
                  <a:schemeClr val="bg1"/>
                </a:solidFill>
                <a:latin typeface="Myriad Pro Light" panose="020B0603030403020204" pitchFamily="34" charset="0"/>
              </a:defRPr>
            </a:lvl1pPr>
          </a:lstStyle>
          <a:p>
            <a:r>
              <a:rPr lang="fi-FI"/>
              <a:t>Etunimi Sukunimi</a:t>
            </a:r>
          </a:p>
        </p:txBody>
      </p:sp>
      <p:sp>
        <p:nvSpPr>
          <p:cNvPr id="6" name="Dian numeron paikkamerkki 5"/>
          <p:cNvSpPr>
            <a:spLocks noGrp="1"/>
          </p:cNvSpPr>
          <p:nvPr>
            <p:ph type="sldNum" sz="quarter" idx="12"/>
          </p:nvPr>
        </p:nvSpPr>
        <p:spPr>
          <a:xfrm>
            <a:off x="394126" y="6152073"/>
            <a:ext cx="849600" cy="367200"/>
          </a:xfrm>
          <a:prstGeom prst="rect">
            <a:avLst/>
          </a:prstGeom>
        </p:spPr>
        <p:txBody>
          <a:bodyPr/>
          <a:lstStyle>
            <a:lvl1pPr>
              <a:defRPr>
                <a:solidFill>
                  <a:schemeClr val="bg1"/>
                </a:solidFill>
                <a:latin typeface="Myriad Pro Light" panose="020B0603030403020204" pitchFamily="34" charset="0"/>
              </a:defRPr>
            </a:lvl1pPr>
          </a:lstStyle>
          <a:p>
            <a:fld id="{AE3AF8B8-35CC-4E43-8145-D2293290E531}" type="slidenum">
              <a:rPr lang="fi-FI" smtClean="0"/>
              <a:pPr/>
              <a:t>‹#›</a:t>
            </a:fld>
            <a:endParaRPr lang="fi-FI"/>
          </a:p>
        </p:txBody>
      </p:sp>
      <p:pic>
        <p:nvPicPr>
          <p:cNvPr id="7" name="Kuva 6" descr="Sipoon logo. "/>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62800" y="1216800"/>
            <a:ext cx="2091600" cy="501357"/>
          </a:xfrm>
          <a:prstGeom prst="rect">
            <a:avLst/>
          </a:prstGeom>
        </p:spPr>
      </p:pic>
    </p:spTree>
    <p:extLst>
      <p:ext uri="{BB962C8B-B14F-4D97-AF65-F5344CB8AC3E}">
        <p14:creationId xmlns:p14="http://schemas.microsoft.com/office/powerpoint/2010/main" val="2639920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Otsikkodia 5" type="title" preserve="1">
  <p:cSld name="title_slide_5">
    <p:bg>
      <p:bgPr>
        <a:solidFill>
          <a:schemeClr val="accent3"/>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838800" y="2912400"/>
            <a:ext cx="9831600" cy="1054800"/>
          </a:xfrm>
          <a:prstGeom prst="rect">
            <a:avLst/>
          </a:prstGeom>
        </p:spPr>
        <p:txBody>
          <a:bodyPr anchor="b">
            <a:noAutofit/>
          </a:bodyPr>
          <a:lstStyle>
            <a:lvl1pPr algn="l">
              <a:defRPr sz="7200">
                <a:solidFill>
                  <a:schemeClr val="bg1"/>
                </a:solidFill>
              </a:defRPr>
            </a:lvl1pPr>
          </a:lstStyle>
          <a:p>
            <a:r>
              <a:rPr lang="fi-FI"/>
              <a:t>Muokkaa ots. perustyyl. napsautt.</a:t>
            </a:r>
          </a:p>
        </p:txBody>
      </p:sp>
      <p:sp>
        <p:nvSpPr>
          <p:cNvPr id="3" name="Alaotsikko 2"/>
          <p:cNvSpPr>
            <a:spLocks noGrp="1"/>
          </p:cNvSpPr>
          <p:nvPr>
            <p:ph type="subTitle" idx="1"/>
          </p:nvPr>
        </p:nvSpPr>
        <p:spPr>
          <a:xfrm>
            <a:off x="838800" y="3967200"/>
            <a:ext cx="9831600" cy="1655762"/>
          </a:xfrm>
          <a:prstGeom prst="rect">
            <a:avLst/>
          </a:prstGeom>
        </p:spPr>
        <p:txBody>
          <a:bodyPr>
            <a:noAutofit/>
          </a:bodyPr>
          <a:lstStyle>
            <a:lvl1pPr marL="0" indent="0" algn="l">
              <a:buNone/>
              <a:defRPr sz="2400">
                <a:solidFill>
                  <a:schemeClr val="bg1"/>
                </a:solidFill>
                <a:latin typeface="FreightSans Pro Medium" panose="0200060603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a:xfrm>
            <a:off x="4780800" y="5997600"/>
            <a:ext cx="928800" cy="367200"/>
          </a:xfrm>
          <a:prstGeom prst="rect">
            <a:avLst/>
          </a:prstGeom>
        </p:spPr>
        <p:txBody>
          <a:bodyPr/>
          <a:lstStyle>
            <a:lvl1pPr>
              <a:defRPr>
                <a:solidFill>
                  <a:schemeClr val="bg1"/>
                </a:solidFill>
                <a:latin typeface="Myriad Pro Light" panose="020B0603030403020204" pitchFamily="34" charset="0"/>
              </a:defRPr>
            </a:lvl1pPr>
          </a:lstStyle>
          <a:p>
            <a:fld id="{931D019C-7594-4CCE-AE23-80D44B38355E}" type="datetime1">
              <a:rPr lang="fi-FI" smtClean="0"/>
              <a:t>19.4.2023</a:t>
            </a:fld>
            <a:endParaRPr lang="fi-FI"/>
          </a:p>
        </p:txBody>
      </p:sp>
      <p:sp>
        <p:nvSpPr>
          <p:cNvPr id="5" name="Alatunnisteen paikkamerkki 4"/>
          <p:cNvSpPr>
            <a:spLocks noGrp="1"/>
          </p:cNvSpPr>
          <p:nvPr>
            <p:ph type="ftr" sz="quarter" idx="11"/>
          </p:nvPr>
        </p:nvSpPr>
        <p:spPr>
          <a:xfrm>
            <a:off x="1940400" y="5997600"/>
            <a:ext cx="2584800" cy="367200"/>
          </a:xfrm>
          <a:prstGeom prst="rect">
            <a:avLst/>
          </a:prstGeom>
        </p:spPr>
        <p:txBody>
          <a:bodyPr/>
          <a:lstStyle>
            <a:lvl1pPr>
              <a:defRPr>
                <a:solidFill>
                  <a:schemeClr val="bg1"/>
                </a:solidFill>
                <a:latin typeface="Myriad Pro Light" panose="020B0603030403020204" pitchFamily="34" charset="0"/>
              </a:defRPr>
            </a:lvl1pPr>
          </a:lstStyle>
          <a:p>
            <a:r>
              <a:rPr lang="fi-FI"/>
              <a:t>Etunimi Sukunimi</a:t>
            </a:r>
          </a:p>
        </p:txBody>
      </p:sp>
      <p:sp>
        <p:nvSpPr>
          <p:cNvPr id="6" name="Dian numeron paikkamerkki 5"/>
          <p:cNvSpPr>
            <a:spLocks noGrp="1"/>
          </p:cNvSpPr>
          <p:nvPr>
            <p:ph type="sldNum" sz="quarter" idx="12"/>
          </p:nvPr>
        </p:nvSpPr>
        <p:spPr>
          <a:xfrm>
            <a:off x="394126" y="6152073"/>
            <a:ext cx="849600" cy="367200"/>
          </a:xfrm>
          <a:prstGeom prst="rect">
            <a:avLst/>
          </a:prstGeom>
        </p:spPr>
        <p:txBody>
          <a:bodyPr/>
          <a:lstStyle>
            <a:lvl1pPr>
              <a:defRPr>
                <a:solidFill>
                  <a:schemeClr val="bg1"/>
                </a:solidFill>
                <a:latin typeface="Myriad Pro Light" panose="020B0603030403020204" pitchFamily="34" charset="0"/>
              </a:defRPr>
            </a:lvl1pPr>
          </a:lstStyle>
          <a:p>
            <a:fld id="{AE3AF8B8-35CC-4E43-8145-D2293290E531}" type="slidenum">
              <a:rPr lang="fi-FI" smtClean="0"/>
              <a:pPr/>
              <a:t>‹#›</a:t>
            </a:fld>
            <a:endParaRPr lang="fi-FI"/>
          </a:p>
        </p:txBody>
      </p:sp>
      <p:pic>
        <p:nvPicPr>
          <p:cNvPr id="7" name="Kuva 6" descr="Sipoon logo. "/>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62800" y="1216800"/>
            <a:ext cx="2091600" cy="501357"/>
          </a:xfrm>
          <a:prstGeom prst="rect">
            <a:avLst/>
          </a:prstGeom>
        </p:spPr>
      </p:pic>
    </p:spTree>
    <p:extLst>
      <p:ext uri="{BB962C8B-B14F-4D97-AF65-F5344CB8AC3E}">
        <p14:creationId xmlns:p14="http://schemas.microsoft.com/office/powerpoint/2010/main" val="1789078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Otsikkodia 6" type="title" preserve="1">
  <p:cSld name="title_slide_6">
    <p:bg>
      <p:bgPr>
        <a:solidFill>
          <a:schemeClr val="tx1"/>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838800" y="2912400"/>
            <a:ext cx="9831600" cy="1054800"/>
          </a:xfrm>
          <a:prstGeom prst="rect">
            <a:avLst/>
          </a:prstGeom>
        </p:spPr>
        <p:txBody>
          <a:bodyPr anchor="b">
            <a:noAutofit/>
          </a:bodyPr>
          <a:lstStyle>
            <a:lvl1pPr algn="l">
              <a:defRPr sz="7200">
                <a:solidFill>
                  <a:schemeClr val="bg1"/>
                </a:solidFill>
              </a:defRPr>
            </a:lvl1pPr>
          </a:lstStyle>
          <a:p>
            <a:r>
              <a:rPr lang="fi-FI"/>
              <a:t>Muokkaa ots. perustyyl. napsautt.</a:t>
            </a:r>
          </a:p>
        </p:txBody>
      </p:sp>
      <p:sp>
        <p:nvSpPr>
          <p:cNvPr id="3" name="Alaotsikko 2"/>
          <p:cNvSpPr>
            <a:spLocks noGrp="1"/>
          </p:cNvSpPr>
          <p:nvPr>
            <p:ph type="subTitle" idx="1"/>
          </p:nvPr>
        </p:nvSpPr>
        <p:spPr>
          <a:xfrm>
            <a:off x="838800" y="3967200"/>
            <a:ext cx="9831600" cy="1655762"/>
          </a:xfrm>
          <a:prstGeom prst="rect">
            <a:avLst/>
          </a:prstGeom>
        </p:spPr>
        <p:txBody>
          <a:bodyPr>
            <a:noAutofit/>
          </a:bodyPr>
          <a:lstStyle>
            <a:lvl1pPr marL="0" indent="0" algn="l">
              <a:buNone/>
              <a:defRPr sz="2400">
                <a:solidFill>
                  <a:schemeClr val="bg1"/>
                </a:solidFill>
                <a:latin typeface="FreightSans Pro Medium" panose="0200060603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a:xfrm>
            <a:off x="4780800" y="5997600"/>
            <a:ext cx="928800" cy="367200"/>
          </a:xfrm>
          <a:prstGeom prst="rect">
            <a:avLst/>
          </a:prstGeom>
        </p:spPr>
        <p:txBody>
          <a:bodyPr/>
          <a:lstStyle>
            <a:lvl1pPr>
              <a:defRPr>
                <a:solidFill>
                  <a:schemeClr val="bg1"/>
                </a:solidFill>
                <a:latin typeface="Myriad Pro Light" panose="020B0603030403020204" pitchFamily="34" charset="0"/>
              </a:defRPr>
            </a:lvl1pPr>
          </a:lstStyle>
          <a:p>
            <a:fld id="{8DB6A411-6757-42E2-939F-43D4CC43F8F8}" type="datetime1">
              <a:rPr lang="fi-FI" smtClean="0"/>
              <a:t>19.4.2023</a:t>
            </a:fld>
            <a:endParaRPr lang="fi-FI"/>
          </a:p>
        </p:txBody>
      </p:sp>
      <p:sp>
        <p:nvSpPr>
          <p:cNvPr id="5" name="Alatunnisteen paikkamerkki 4"/>
          <p:cNvSpPr>
            <a:spLocks noGrp="1"/>
          </p:cNvSpPr>
          <p:nvPr>
            <p:ph type="ftr" sz="quarter" idx="11"/>
          </p:nvPr>
        </p:nvSpPr>
        <p:spPr>
          <a:xfrm>
            <a:off x="1940400" y="5997600"/>
            <a:ext cx="2584800" cy="367200"/>
          </a:xfrm>
          <a:prstGeom prst="rect">
            <a:avLst/>
          </a:prstGeom>
        </p:spPr>
        <p:txBody>
          <a:bodyPr/>
          <a:lstStyle>
            <a:lvl1pPr>
              <a:defRPr>
                <a:solidFill>
                  <a:schemeClr val="bg1"/>
                </a:solidFill>
                <a:latin typeface="Myriad Pro Light" panose="020B0603030403020204" pitchFamily="34" charset="0"/>
              </a:defRPr>
            </a:lvl1pPr>
          </a:lstStyle>
          <a:p>
            <a:r>
              <a:rPr lang="fi-FI"/>
              <a:t>Etunimi Sukunimi</a:t>
            </a:r>
          </a:p>
        </p:txBody>
      </p:sp>
      <p:sp>
        <p:nvSpPr>
          <p:cNvPr id="6" name="Dian numeron paikkamerkki 5"/>
          <p:cNvSpPr>
            <a:spLocks noGrp="1"/>
          </p:cNvSpPr>
          <p:nvPr>
            <p:ph type="sldNum" sz="quarter" idx="12"/>
          </p:nvPr>
        </p:nvSpPr>
        <p:spPr>
          <a:xfrm>
            <a:off x="394126" y="6152073"/>
            <a:ext cx="849600" cy="367200"/>
          </a:xfrm>
          <a:prstGeom prst="rect">
            <a:avLst/>
          </a:prstGeom>
        </p:spPr>
        <p:txBody>
          <a:bodyPr/>
          <a:lstStyle>
            <a:lvl1pPr>
              <a:defRPr>
                <a:solidFill>
                  <a:schemeClr val="bg1"/>
                </a:solidFill>
                <a:latin typeface="Myriad Pro Light" panose="020B0603030403020204" pitchFamily="34" charset="0"/>
              </a:defRPr>
            </a:lvl1pPr>
          </a:lstStyle>
          <a:p>
            <a:fld id="{AE3AF8B8-35CC-4E43-8145-D2293290E531}" type="slidenum">
              <a:rPr lang="fi-FI" smtClean="0"/>
              <a:pPr/>
              <a:t>‹#›</a:t>
            </a:fld>
            <a:endParaRPr lang="fi-FI"/>
          </a:p>
        </p:txBody>
      </p:sp>
      <p:pic>
        <p:nvPicPr>
          <p:cNvPr id="7" name="Kuva 6" descr="Sipoon logo. "/>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62800" y="1216800"/>
            <a:ext cx="2091600" cy="501357"/>
          </a:xfrm>
          <a:prstGeom prst="rect">
            <a:avLst/>
          </a:prstGeom>
        </p:spPr>
      </p:pic>
    </p:spTree>
    <p:extLst>
      <p:ext uri="{BB962C8B-B14F-4D97-AF65-F5344CB8AC3E}">
        <p14:creationId xmlns:p14="http://schemas.microsoft.com/office/powerpoint/2010/main" val="2869314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tsikko ja sisältö" preserve="1" userDrawn="1">
  <p:cSld name="title_and_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110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Kaksi sisältökohdetta" preserve="1" userDrawn="1">
  <p:cSld name="two_contents">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614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18070-47A3-4E19-AB59-A0CF71CD5AB5}"/>
              </a:ext>
            </a:extLst>
          </p:cNvPr>
          <p:cNvSpPr>
            <a:spLocks noGrp="1"/>
          </p:cNvSpPr>
          <p:nvPr>
            <p:ph type="title"/>
          </p:nvPr>
        </p:nvSpPr>
        <p:spPr>
          <a:xfrm>
            <a:off x="1448118" y="468536"/>
            <a:ext cx="9277032" cy="574333"/>
          </a:xfrm>
          <a:prstGeom prst="rect">
            <a:avLst/>
          </a:prstGeom>
        </p:spPr>
        <p:txBody>
          <a:bodyPr/>
          <a:lstStyle>
            <a:lvl1pPr>
              <a:defRPr sz="2800">
                <a:solidFill>
                  <a:schemeClr val="accent4"/>
                </a:solidFill>
              </a:defRPr>
            </a:lvl1pPr>
          </a:lstStyle>
          <a:p>
            <a:r>
              <a:rPr lang="en-US"/>
              <a:t>Click to edit Master title style</a:t>
            </a:r>
            <a:endParaRPr lang="fi-FI"/>
          </a:p>
        </p:txBody>
      </p:sp>
      <p:sp>
        <p:nvSpPr>
          <p:cNvPr id="4" name="Text Placeholder 3">
            <a:extLst>
              <a:ext uri="{FF2B5EF4-FFF2-40B4-BE49-F238E27FC236}">
                <a16:creationId xmlns:a16="http://schemas.microsoft.com/office/drawing/2014/main" id="{E5B8DBCB-B6DA-4F6D-AE8E-AB3CE3765C1F}"/>
              </a:ext>
            </a:extLst>
          </p:cNvPr>
          <p:cNvSpPr>
            <a:spLocks noGrp="1"/>
          </p:cNvSpPr>
          <p:nvPr>
            <p:ph type="body" sz="quarter" idx="10"/>
          </p:nvPr>
        </p:nvSpPr>
        <p:spPr>
          <a:xfrm>
            <a:off x="1448118" y="1125997"/>
            <a:ext cx="4302125" cy="4877927"/>
          </a:xfrm>
          <a:prstGeom prst="rect">
            <a:avLst/>
          </a:prstGeom>
        </p:spPr>
        <p:txBody>
          <a:bodyPr/>
          <a:lstStyle>
            <a:lvl1pPr marL="0" indent="0">
              <a:buNone/>
              <a:defRPr sz="1400" b="0">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fi-FI"/>
          </a:p>
        </p:txBody>
      </p:sp>
      <p:sp>
        <p:nvSpPr>
          <p:cNvPr id="5" name="Text Placeholder 3">
            <a:extLst>
              <a:ext uri="{FF2B5EF4-FFF2-40B4-BE49-F238E27FC236}">
                <a16:creationId xmlns:a16="http://schemas.microsoft.com/office/drawing/2014/main" id="{5E9CF606-63ED-4C04-B1AF-F752A3F6F656}"/>
              </a:ext>
            </a:extLst>
          </p:cNvPr>
          <p:cNvSpPr>
            <a:spLocks noGrp="1"/>
          </p:cNvSpPr>
          <p:nvPr>
            <p:ph type="body" sz="quarter" idx="11"/>
          </p:nvPr>
        </p:nvSpPr>
        <p:spPr>
          <a:xfrm>
            <a:off x="6423025" y="1125997"/>
            <a:ext cx="4302125" cy="4870307"/>
          </a:xfrm>
          <a:prstGeom prst="rect">
            <a:avLst/>
          </a:prstGeom>
        </p:spPr>
        <p:txBody>
          <a:bodyPr/>
          <a:lstStyle>
            <a:lvl1pPr marL="0" indent="0">
              <a:buNone/>
              <a:defRPr sz="1400">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fi-FI"/>
          </a:p>
        </p:txBody>
      </p:sp>
      <p:sp>
        <p:nvSpPr>
          <p:cNvPr id="8" name="Dian numeron paikkamerkki 5">
            <a:extLst>
              <a:ext uri="{FF2B5EF4-FFF2-40B4-BE49-F238E27FC236}">
                <a16:creationId xmlns:a16="http://schemas.microsoft.com/office/drawing/2014/main" id="{E50F5703-4B74-4DC1-BF90-777BF4D3F6A4}"/>
              </a:ext>
            </a:extLst>
          </p:cNvPr>
          <p:cNvSpPr txBox="1">
            <a:spLocks/>
          </p:cNvSpPr>
          <p:nvPr userDrawn="1"/>
        </p:nvSpPr>
        <p:spPr>
          <a:xfrm>
            <a:off x="394126" y="6152073"/>
            <a:ext cx="849600" cy="367200"/>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solidFill>
                <a:latin typeface="Myriad Pro Light" panose="020B06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3AF8B8-35CC-4E43-8145-D2293290E531}" type="slidenum">
              <a:rPr lang="fi-FI" smtClean="0"/>
              <a:pPr/>
              <a:t>‹#›</a:t>
            </a:fld>
            <a:endParaRPr lang="fi-FI"/>
          </a:p>
        </p:txBody>
      </p:sp>
      <p:pic>
        <p:nvPicPr>
          <p:cNvPr id="10" name="Kuva 9" descr="Sipoon logo. ">
            <a:extLst>
              <a:ext uri="{FF2B5EF4-FFF2-40B4-BE49-F238E27FC236}">
                <a16:creationId xmlns:a16="http://schemas.microsoft.com/office/drawing/2014/main" id="{CCDE247C-15F7-42E7-9460-4F37625D27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41055" y="6207545"/>
            <a:ext cx="1456819" cy="349200"/>
          </a:xfrm>
          <a:prstGeom prst="rect">
            <a:avLst/>
          </a:prstGeom>
        </p:spPr>
      </p:pic>
    </p:spTree>
    <p:extLst>
      <p:ext uri="{BB962C8B-B14F-4D97-AF65-F5344CB8AC3E}">
        <p14:creationId xmlns:p14="http://schemas.microsoft.com/office/powerpoint/2010/main" val="3204674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49817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50" r:id="rId7"/>
    <p:sldLayoutId id="2147483652" r:id="rId8"/>
    <p:sldLayoutId id="2147483681" r:id="rId9"/>
    <p:sldLayoutId id="2147483682" r:id="rId10"/>
    <p:sldLayoutId id="2147483683" r:id="rId11"/>
    <p:sldLayoutId id="2147483680" r:id="rId12"/>
    <p:sldLayoutId id="2147483684" r:id="rId13"/>
    <p:sldLayoutId id="2147483685" r:id="rId1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9.xml"/><Relationship Id="rId5" Type="http://schemas.openxmlformats.org/officeDocument/2006/relationships/image" Target="../media/image25.sv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9.xml"/><Relationship Id="rId4" Type="http://schemas.openxmlformats.org/officeDocument/2006/relationships/chart" Target="../charts/chart6.xml"/></Relationships>
</file>

<file path=ppt/slides/_rels/slide2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chart" Target="../charts/chart13.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9.xml"/><Relationship Id="rId4" Type="http://schemas.openxmlformats.org/officeDocument/2006/relationships/chart" Target="../charts/chart22.xml"/></Relationships>
</file>

<file path=ppt/slides/_rels/slide38.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nuuksioon.fi/fi" TargetMode="Externa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hyperlink" Target="https://www.foli.fi/fi/n&#228;e-ja-koe/l&#228;himatkailu-onnistuu-f&#246;lill&#228;" TargetMode="External"/><Relationship Id="rId2" Type="http://schemas.openxmlformats.org/officeDocument/2006/relationships/hyperlink" Target="https://www.foli.fi/fi/kuhankuono" TargetMode="External"/><Relationship Id="rId1" Type="http://schemas.openxmlformats.org/officeDocument/2006/relationships/slideLayout" Target="../slideLayouts/slideLayout9.xml"/><Relationship Id="rId4" Type="http://schemas.openxmlformats.org/officeDocument/2006/relationships/image" Target="../media/image39.jpeg"/></Relationships>
</file>

<file path=ppt/slides/_rels/slide44.xml.rels><?xml version="1.0" encoding="UTF-8" standalone="yes"?>
<Relationships xmlns="http://schemas.openxmlformats.org/package/2006/relationships"><Relationship Id="rId3" Type="http://schemas.openxmlformats.org/officeDocument/2006/relationships/hyperlink" Target="https://visitkouvola.fi/fi/a/133/julkisilla-repovedelle-ja-verlaan#f0f83f0c" TargetMode="External"/><Relationship Id="rId2" Type="http://schemas.openxmlformats.org/officeDocument/2006/relationships/hyperlink" Target="https://www.vr.fi/luontoon-junalla" TargetMode="Externa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descr="Kuva, joka sisältää kohteen teksti, puu, ulko, lumi&#10;&#10;Kuvaus luotu automaattisesti">
            <a:extLst>
              <a:ext uri="{FF2B5EF4-FFF2-40B4-BE49-F238E27FC236}">
                <a16:creationId xmlns:a16="http://schemas.microsoft.com/office/drawing/2014/main" id="{05BF63C2-8DA7-475D-AFB7-00458EEFE1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 t="1741" r="884" b="19891"/>
          <a:stretch/>
        </p:blipFill>
        <p:spPr>
          <a:xfrm>
            <a:off x="0" y="0"/>
            <a:ext cx="12176760" cy="6857999"/>
          </a:xfrm>
          <a:prstGeom prst="rect">
            <a:avLst/>
          </a:prstGeom>
        </p:spPr>
      </p:pic>
      <p:sp>
        <p:nvSpPr>
          <p:cNvPr id="8" name="Suorakulmio 7">
            <a:extLst>
              <a:ext uri="{FF2B5EF4-FFF2-40B4-BE49-F238E27FC236}">
                <a16:creationId xmlns:a16="http://schemas.microsoft.com/office/drawing/2014/main" id="{42FE618D-4C92-49D0-BC45-77B3EEAAEFBE}"/>
              </a:ext>
            </a:extLst>
          </p:cNvPr>
          <p:cNvSpPr/>
          <p:nvPr/>
        </p:nvSpPr>
        <p:spPr>
          <a:xfrm>
            <a:off x="1" y="-1"/>
            <a:ext cx="12192000" cy="6857999"/>
          </a:xfrm>
          <a:prstGeom prst="rect">
            <a:avLst/>
          </a:prstGeom>
          <a:solidFill>
            <a:srgbClr val="00697A">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a:xfrm>
            <a:off x="846421" y="4011243"/>
            <a:ext cx="9831600" cy="1054800"/>
          </a:xfrm>
        </p:spPr>
        <p:txBody>
          <a:bodyPr/>
          <a:lstStyle/>
          <a:p>
            <a:r>
              <a:rPr lang="fi-FI"/>
              <a:t>Kestävästi Sipoonkorpeen</a:t>
            </a:r>
          </a:p>
        </p:txBody>
      </p:sp>
      <p:sp>
        <p:nvSpPr>
          <p:cNvPr id="3" name="Alaotsikko 2"/>
          <p:cNvSpPr>
            <a:spLocks noGrp="1"/>
          </p:cNvSpPr>
          <p:nvPr>
            <p:ph type="subTitle" idx="1"/>
          </p:nvPr>
        </p:nvSpPr>
        <p:spPr>
          <a:xfrm>
            <a:off x="838800" y="5066042"/>
            <a:ext cx="9831600" cy="931557"/>
          </a:xfrm>
        </p:spPr>
        <p:txBody>
          <a:bodyPr/>
          <a:lstStyle/>
          <a:p>
            <a:r>
              <a:rPr lang="fi-FI"/>
              <a:t>Raporttiluonnos 27.1.2023</a:t>
            </a:r>
            <a:endParaRPr lang="fi-FI" dirty="0"/>
          </a:p>
        </p:txBody>
      </p:sp>
      <p:pic>
        <p:nvPicPr>
          <p:cNvPr id="10" name="Kuva 9" descr="Sipoon logo.">
            <a:extLst>
              <a:ext uri="{FF2B5EF4-FFF2-40B4-BE49-F238E27FC236}">
                <a16:creationId xmlns:a16="http://schemas.microsoft.com/office/drawing/2014/main" id="{BA561ABD-0CAF-43F8-A823-E0E4804306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2221" y="5926441"/>
            <a:ext cx="2091600" cy="501357"/>
          </a:xfrm>
          <a:prstGeom prst="rect">
            <a:avLst/>
          </a:prstGeom>
        </p:spPr>
      </p:pic>
    </p:spTree>
    <p:extLst>
      <p:ext uri="{BB962C8B-B14F-4D97-AF65-F5344CB8AC3E}">
        <p14:creationId xmlns:p14="http://schemas.microsoft.com/office/powerpoint/2010/main" val="1818341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p:txBody>
          <a:bodyPr/>
          <a:lstStyle/>
          <a:p>
            <a:r>
              <a:rPr lang="fi-FI"/>
              <a:t>Käyntimäärät</a:t>
            </a:r>
          </a:p>
        </p:txBody>
      </p:sp>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1448118" y="1125997"/>
            <a:ext cx="4372237" cy="4877927"/>
          </a:xfrm>
        </p:spPr>
        <p:txBody>
          <a:bodyPr/>
          <a:lstStyle/>
          <a:p>
            <a:r>
              <a:rPr lang="fi-FI"/>
              <a:t>Eniten käyntejä Sipoonkorvessa on ollut keväällä maalis-toukokuussa sekä syksyllä elo-lokakuussa. Touko- ja syyskuun kuukausittaiset käyntimäärät ovat olleet noin kaksinkertaisia marras-helmikuun käyntimääriin verrattuna. Jakaumaan vaikuttaa jonkin verran, että vuonna 2020 maalis-toukokuussa käyntejä oli koronapandemian vuoksi poikkeuksellisen paljon.</a:t>
            </a:r>
          </a:p>
          <a:p>
            <a:endParaRPr lang="fi-FI"/>
          </a:p>
          <a:p>
            <a:endParaRPr lang="fi-FI"/>
          </a:p>
          <a:p>
            <a:endParaRPr lang="fi-FI"/>
          </a:p>
          <a:p>
            <a:endParaRPr lang="fi-FI"/>
          </a:p>
          <a:p>
            <a:endParaRPr lang="fi-FI"/>
          </a:p>
          <a:p>
            <a:endParaRPr lang="fi-FI"/>
          </a:p>
          <a:p>
            <a:endParaRPr lang="fi-FI"/>
          </a:p>
          <a:p>
            <a:endParaRPr lang="fi-FI"/>
          </a:p>
          <a:p>
            <a:r>
              <a:rPr lang="fi-FI"/>
              <a:t>Sipoonkorvessa käynnit ovat olleet huomattavan viikonloppu­painotteisia. Viikon aikana kansallispuistossa vierailevista 25 % on käynyt lauantaisin ja 28 % sun­nun­taisin. Ma-pe tehdään keskimäärin 9–10 %/päivä koko viikon käynneistä. Heinäkuussa käynnit ovat jakautuneet melko tasaisesti eri viikonpäiville.</a:t>
            </a:r>
          </a:p>
          <a:p>
            <a:endParaRPr lang="fi-FI"/>
          </a:p>
          <a:p>
            <a:endParaRPr lang="fi-FI"/>
          </a:p>
          <a:p>
            <a:endParaRPr lang="fi-FI"/>
          </a:p>
          <a:p>
            <a:endParaRPr lang="fi-FI"/>
          </a:p>
          <a:p>
            <a:endParaRPr lang="fi-FI"/>
          </a:p>
          <a:p>
            <a:endParaRPr lang="fi-FI"/>
          </a:p>
        </p:txBody>
      </p:sp>
      <p:pic>
        <p:nvPicPr>
          <p:cNvPr id="10" name="Kuva 9" descr="Käynnit kuukausien mukaan 2019-2021.">
            <a:extLst>
              <a:ext uri="{FF2B5EF4-FFF2-40B4-BE49-F238E27FC236}">
                <a16:creationId xmlns:a16="http://schemas.microsoft.com/office/drawing/2014/main" id="{21F1A310-5739-4C03-95FD-68FB90E08F58}"/>
              </a:ext>
            </a:extLst>
          </p:cNvPr>
          <p:cNvPicPr>
            <a:picLocks noChangeAspect="1"/>
          </p:cNvPicPr>
          <p:nvPr/>
        </p:nvPicPr>
        <p:blipFill rotWithShape="1">
          <a:blip r:embed="rId2"/>
          <a:srcRect t="13210"/>
          <a:stretch/>
        </p:blipFill>
        <p:spPr>
          <a:xfrm>
            <a:off x="1561032" y="2914116"/>
            <a:ext cx="4189211" cy="2181486"/>
          </a:xfrm>
          <a:prstGeom prst="rect">
            <a:avLst/>
          </a:prstGeom>
          <a:solidFill>
            <a:schemeClr val="bg1"/>
          </a:solidFill>
          <a:ln>
            <a:solidFill>
              <a:srgbClr val="000000"/>
            </a:solidFill>
          </a:ln>
        </p:spPr>
      </p:pic>
      <p:pic>
        <p:nvPicPr>
          <p:cNvPr id="4" name="Kuva 3" descr="Käynnit viikonpäivän mukaan 2019-2021.">
            <a:extLst>
              <a:ext uri="{FF2B5EF4-FFF2-40B4-BE49-F238E27FC236}">
                <a16:creationId xmlns:a16="http://schemas.microsoft.com/office/drawing/2014/main" id="{F64D935B-96B9-4B05-A29A-F85ECD946748}"/>
              </a:ext>
            </a:extLst>
          </p:cNvPr>
          <p:cNvPicPr>
            <a:picLocks noChangeAspect="1"/>
          </p:cNvPicPr>
          <p:nvPr/>
        </p:nvPicPr>
        <p:blipFill rotWithShape="1">
          <a:blip r:embed="rId3"/>
          <a:srcRect t="13438"/>
          <a:stretch/>
        </p:blipFill>
        <p:spPr>
          <a:xfrm>
            <a:off x="6478419" y="709301"/>
            <a:ext cx="4572396" cy="2374762"/>
          </a:xfrm>
          <a:prstGeom prst="rect">
            <a:avLst/>
          </a:prstGeom>
          <a:solidFill>
            <a:schemeClr val="bg1"/>
          </a:solidFill>
          <a:ln>
            <a:solidFill>
              <a:schemeClr val="tx1"/>
            </a:solidFill>
          </a:ln>
        </p:spPr>
      </p:pic>
      <p:pic>
        <p:nvPicPr>
          <p:cNvPr id="5" name="Kuva 4" descr="Käynnit kellonajan mukaan 2019-2021.">
            <a:extLst>
              <a:ext uri="{FF2B5EF4-FFF2-40B4-BE49-F238E27FC236}">
                <a16:creationId xmlns:a16="http://schemas.microsoft.com/office/drawing/2014/main" id="{2578C7C6-6AD4-478E-92B9-4F6E6768C578}"/>
              </a:ext>
            </a:extLst>
          </p:cNvPr>
          <p:cNvPicPr>
            <a:picLocks noChangeAspect="1"/>
          </p:cNvPicPr>
          <p:nvPr/>
        </p:nvPicPr>
        <p:blipFill rotWithShape="1">
          <a:blip r:embed="rId4"/>
          <a:srcRect t="12936"/>
          <a:stretch/>
        </p:blipFill>
        <p:spPr>
          <a:xfrm>
            <a:off x="6501602" y="4469450"/>
            <a:ext cx="4572396" cy="2388550"/>
          </a:xfrm>
          <a:prstGeom prst="rect">
            <a:avLst/>
          </a:prstGeom>
          <a:solidFill>
            <a:schemeClr val="bg1"/>
          </a:solidFill>
          <a:ln>
            <a:solidFill>
              <a:schemeClr val="tx1"/>
            </a:solidFill>
          </a:ln>
        </p:spPr>
      </p:pic>
      <p:sp>
        <p:nvSpPr>
          <p:cNvPr id="11" name="Tekstin paikkamerkki 3">
            <a:extLst>
              <a:ext uri="{FF2B5EF4-FFF2-40B4-BE49-F238E27FC236}">
                <a16:creationId xmlns:a16="http://schemas.microsoft.com/office/drawing/2014/main" id="{9BD0848F-166C-4BAD-ABC9-9FCA35B9F6A1}"/>
              </a:ext>
            </a:extLst>
          </p:cNvPr>
          <p:cNvSpPr>
            <a:spLocks noGrp="1"/>
          </p:cNvSpPr>
          <p:nvPr>
            <p:ph type="body" sz="quarter" idx="11"/>
          </p:nvPr>
        </p:nvSpPr>
        <p:spPr>
          <a:xfrm>
            <a:off x="6423025" y="3148642"/>
            <a:ext cx="5106366" cy="2847662"/>
          </a:xfrm>
        </p:spPr>
        <p:txBody>
          <a:bodyPr/>
          <a:lstStyle/>
          <a:p>
            <a:r>
              <a:rPr lang="fi-FI"/>
              <a:t>Viikonloppuisin eniten käyntejä on alkuiltapäivästä. Arkisin käynnit jakautuvat ajallisesti tasaisemmin niin, että iltapäivällä klo 12 alkaen on eniten kävijöitä. Toinen, pienempi piikki käyntimäärissä osuu työpäivän loppumisen jälkeiseen aikaan noin klo 17–18.</a:t>
            </a:r>
          </a:p>
        </p:txBody>
      </p:sp>
      <p:sp>
        <p:nvSpPr>
          <p:cNvPr id="6" name="Tekstiruutu 5">
            <a:extLst>
              <a:ext uri="{FF2B5EF4-FFF2-40B4-BE49-F238E27FC236}">
                <a16:creationId xmlns:a16="http://schemas.microsoft.com/office/drawing/2014/main" id="{5EE8FCBF-8C77-4E99-8A75-F4E1D94FFA87}"/>
              </a:ext>
            </a:extLst>
          </p:cNvPr>
          <p:cNvSpPr txBox="1"/>
          <p:nvPr/>
        </p:nvSpPr>
        <p:spPr>
          <a:xfrm>
            <a:off x="7101555" y="393107"/>
            <a:ext cx="3409772" cy="307777"/>
          </a:xfrm>
          <a:prstGeom prst="rect">
            <a:avLst/>
          </a:prstGeom>
          <a:noFill/>
        </p:spPr>
        <p:txBody>
          <a:bodyPr wrap="square" rtlCol="0">
            <a:spAutoFit/>
          </a:bodyPr>
          <a:lstStyle/>
          <a:p>
            <a:r>
              <a:rPr lang="fi-FI" sz="1400"/>
              <a:t>Käynnit viikonpäivän mukaan 2019-2021</a:t>
            </a:r>
          </a:p>
        </p:txBody>
      </p:sp>
      <p:sp>
        <p:nvSpPr>
          <p:cNvPr id="9" name="Tekstiruutu 8">
            <a:extLst>
              <a:ext uri="{FF2B5EF4-FFF2-40B4-BE49-F238E27FC236}">
                <a16:creationId xmlns:a16="http://schemas.microsoft.com/office/drawing/2014/main" id="{A18C2974-6537-4FF7-8981-AD6C65AE2C61}"/>
              </a:ext>
            </a:extLst>
          </p:cNvPr>
          <p:cNvSpPr txBox="1"/>
          <p:nvPr/>
        </p:nvSpPr>
        <p:spPr>
          <a:xfrm>
            <a:off x="7161375" y="4144711"/>
            <a:ext cx="3409772" cy="307777"/>
          </a:xfrm>
          <a:prstGeom prst="rect">
            <a:avLst/>
          </a:prstGeom>
          <a:noFill/>
        </p:spPr>
        <p:txBody>
          <a:bodyPr wrap="square" rtlCol="0">
            <a:spAutoFit/>
          </a:bodyPr>
          <a:lstStyle/>
          <a:p>
            <a:r>
              <a:rPr lang="fi-FI" sz="1400"/>
              <a:t>Käynnit kellonajan mukaan 2019-2021</a:t>
            </a:r>
          </a:p>
        </p:txBody>
      </p:sp>
      <p:sp>
        <p:nvSpPr>
          <p:cNvPr id="12" name="Tekstiruutu 11">
            <a:extLst>
              <a:ext uri="{FF2B5EF4-FFF2-40B4-BE49-F238E27FC236}">
                <a16:creationId xmlns:a16="http://schemas.microsoft.com/office/drawing/2014/main" id="{CD8F169E-AFDB-4D8B-BCF8-8B9D96A04B47}"/>
              </a:ext>
            </a:extLst>
          </p:cNvPr>
          <p:cNvSpPr txBox="1"/>
          <p:nvPr/>
        </p:nvSpPr>
        <p:spPr>
          <a:xfrm>
            <a:off x="1448118" y="2627347"/>
            <a:ext cx="3952824" cy="307777"/>
          </a:xfrm>
          <a:prstGeom prst="rect">
            <a:avLst/>
          </a:prstGeom>
          <a:noFill/>
        </p:spPr>
        <p:txBody>
          <a:bodyPr wrap="square" rtlCol="0">
            <a:spAutoFit/>
          </a:bodyPr>
          <a:lstStyle/>
          <a:p>
            <a:r>
              <a:rPr lang="fi-FI" sz="1400" dirty="0"/>
              <a:t>Käynnit kuukausien mukaan 2019-2021</a:t>
            </a:r>
          </a:p>
        </p:txBody>
      </p:sp>
    </p:spTree>
    <p:extLst>
      <p:ext uri="{BB962C8B-B14F-4D97-AF65-F5344CB8AC3E}">
        <p14:creationId xmlns:p14="http://schemas.microsoft.com/office/powerpoint/2010/main" val="2561949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CB8BEEE7-D518-41D0-B401-C1BCC612598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254803" y="900076"/>
            <a:ext cx="4918132" cy="5862674"/>
          </a:xfrm>
          <a:prstGeom prst="rect">
            <a:avLst/>
          </a:prstGeom>
        </p:spPr>
      </p:pic>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a:xfrm>
            <a:off x="1001864" y="468536"/>
            <a:ext cx="9723286" cy="574333"/>
          </a:xfrm>
        </p:spPr>
        <p:txBody>
          <a:bodyPr/>
          <a:lstStyle/>
          <a:p>
            <a:r>
              <a:rPr lang="fi-FI"/>
              <a:t>Käyntimäärät</a:t>
            </a:r>
          </a:p>
        </p:txBody>
      </p:sp>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1001864" y="830510"/>
            <a:ext cx="5252939" cy="6027489"/>
          </a:xfrm>
        </p:spPr>
        <p:txBody>
          <a:bodyPr/>
          <a:lstStyle/>
          <a:p>
            <a:pPr>
              <a:lnSpc>
                <a:spcPct val="100000"/>
              </a:lnSpc>
              <a:spcBef>
                <a:spcPts val="0"/>
              </a:spcBef>
              <a:spcAft>
                <a:spcPts val="300"/>
              </a:spcAft>
            </a:pPr>
            <a:r>
              <a:rPr lang="fi-FI"/>
              <a:t>Tässä työssä on tarkasteltu kuutta laskuripistettä, jotka ovat olleet samalla sijainnilla tai pienellä siirtymällä saman reitin varrella vähintään vuodesta 2019 lähtien. Laskentapisteitä on nykyään jonkin verran enemmän, mutta näiltä pisteiltä ei ole vastaavaa historiadataa saatavilla. </a:t>
            </a:r>
          </a:p>
          <a:p>
            <a:pPr>
              <a:lnSpc>
                <a:spcPct val="100000"/>
              </a:lnSpc>
              <a:spcBef>
                <a:spcPts val="0"/>
              </a:spcBef>
              <a:spcAft>
                <a:spcPts val="300"/>
              </a:spcAft>
            </a:pPr>
            <a:r>
              <a:rPr lang="fi-FI"/>
              <a:t>Vilkkaimpia kohteita ovat Kalkkiruukki (29 % käynneistä), Tasakalliontie (23 %) sekä Byabäcken (21 %). Muissa laskentapisteissä (</a:t>
            </a:r>
            <a:r>
              <a:rPr lang="fi-FI" err="1"/>
              <a:t>Bisajärvi</a:t>
            </a:r>
            <a:r>
              <a:rPr lang="fi-FI"/>
              <a:t> latu, </a:t>
            </a:r>
            <a:r>
              <a:rPr lang="fi-FI" err="1"/>
              <a:t>Fiskträsk</a:t>
            </a:r>
            <a:r>
              <a:rPr lang="fi-FI"/>
              <a:t> ja Armeijatie) on ollut näitä huomattavasti vähemmän käyntihavaintoja. </a:t>
            </a:r>
          </a:p>
          <a:p>
            <a:pPr>
              <a:lnSpc>
                <a:spcPct val="100000"/>
              </a:lnSpc>
              <a:spcBef>
                <a:spcPts val="0"/>
              </a:spcBef>
              <a:spcAft>
                <a:spcPts val="300"/>
              </a:spcAft>
            </a:pPr>
            <a:r>
              <a:rPr lang="fi-FI"/>
              <a:t>Yhdyssillan avaaminen 12/2019 Kuusijärveltä Sipoonkorpeen on jonkin verran nostanut käyntimääriä </a:t>
            </a:r>
            <a:r>
              <a:rPr lang="fi-FI" err="1"/>
              <a:t>Bisajärven</a:t>
            </a:r>
            <a:r>
              <a:rPr lang="fi-FI"/>
              <a:t> reitillä.</a:t>
            </a:r>
          </a:p>
          <a:p>
            <a:pPr>
              <a:lnSpc>
                <a:spcPct val="100000"/>
              </a:lnSpc>
              <a:spcBef>
                <a:spcPts val="0"/>
              </a:spcBef>
              <a:spcAft>
                <a:spcPts val="300"/>
              </a:spcAft>
            </a:pPr>
            <a:r>
              <a:rPr lang="fi-FI"/>
              <a:t>Yleisesti ottaen Sipoonkorven länsiosissa on selkeästi enemmän käyntejä kuin itäosassa. </a:t>
            </a:r>
            <a:r>
              <a:rPr lang="fi-FI" err="1"/>
              <a:t>Fiskträskissä</a:t>
            </a:r>
            <a:r>
              <a:rPr lang="fi-FI"/>
              <a:t> on vain 11 % käynneistä. Sipoonkorven pohjoisosassa </a:t>
            </a:r>
            <a:r>
              <a:rPr lang="fi-FI" err="1"/>
              <a:t>Byabäckenillä</a:t>
            </a:r>
            <a:r>
              <a:rPr lang="fi-FI"/>
              <a:t> on noin viidennes käynneistä. Viime vuosina on toisaalta kehitetty varsinkin </a:t>
            </a:r>
            <a:r>
              <a:rPr lang="fi-FI" err="1"/>
              <a:t>Fiksträskin</a:t>
            </a:r>
            <a:r>
              <a:rPr lang="fi-FI"/>
              <a:t> aluetta, minkä myötä kävijämäärät alueella ovat kasvaneet. Siten eri osien kävijämäärät ovat viime vuosina todennäköisesti tasaantuneet kartassa esitetystä.</a:t>
            </a:r>
          </a:p>
          <a:p>
            <a:pPr>
              <a:lnSpc>
                <a:spcPct val="100000"/>
              </a:lnSpc>
              <a:spcBef>
                <a:spcPts val="0"/>
              </a:spcBef>
              <a:spcAft>
                <a:spcPts val="300"/>
              </a:spcAft>
            </a:pPr>
            <a:r>
              <a:rPr lang="fi-FI"/>
              <a:t>Tuloksia tarkastelemalla voidaan todeta, että potentiaalia liikenteen palveluille on:</a:t>
            </a:r>
          </a:p>
          <a:p>
            <a:pPr marL="285750" indent="-285750">
              <a:lnSpc>
                <a:spcPct val="100000"/>
              </a:lnSpc>
              <a:spcBef>
                <a:spcPts val="0"/>
              </a:spcBef>
              <a:spcAft>
                <a:spcPts val="300"/>
              </a:spcAft>
              <a:buFont typeface="Arial" panose="020B0604020202020204" pitchFamily="34" charset="0"/>
              <a:buChar char="•"/>
            </a:pPr>
            <a:r>
              <a:rPr lang="fi-FI"/>
              <a:t>maalis–lokakuussa lauantaisin ja sunnuntaisin klo 10–18 koko Sipoonkorven alueella. </a:t>
            </a:r>
            <a:r>
              <a:rPr lang="fi-FI" sz="1400">
                <a:latin typeface="Myriad Pro" panose="020B0503030403020204" pitchFamily="34" charset="0"/>
              </a:rPr>
              <a:t>Heinäkuussa kysyntää on kaikkina viikonpäivinä.</a:t>
            </a:r>
          </a:p>
          <a:p>
            <a:pPr marL="285750" indent="-285750">
              <a:lnSpc>
                <a:spcPct val="100000"/>
              </a:lnSpc>
              <a:spcBef>
                <a:spcPts val="0"/>
              </a:spcBef>
              <a:spcAft>
                <a:spcPts val="300"/>
              </a:spcAft>
              <a:buFont typeface="Arial" panose="020B0604020202020204" pitchFamily="34" charset="0"/>
              <a:buChar char="•"/>
            </a:pPr>
            <a:r>
              <a:rPr lang="fi-FI"/>
              <a:t>talvella marras–helmikuussa lauantaisin ja sunnuntaisin klo 11–15 Byabäckenin, Kalkkiruukin ja Tasakalliontien alueilla</a:t>
            </a:r>
          </a:p>
          <a:p>
            <a:pPr>
              <a:lnSpc>
                <a:spcPct val="100000"/>
              </a:lnSpc>
              <a:spcBef>
                <a:spcPts val="0"/>
              </a:spcBef>
              <a:spcAft>
                <a:spcPts val="300"/>
              </a:spcAft>
            </a:pPr>
            <a:r>
              <a:rPr lang="fi-FI" i="1"/>
              <a:t>Tarkempi käyntimäärien analysointi liitteessä 1.</a:t>
            </a:r>
            <a:endParaRPr lang="fi-FI"/>
          </a:p>
        </p:txBody>
      </p:sp>
    </p:spTree>
    <p:extLst>
      <p:ext uri="{BB962C8B-B14F-4D97-AF65-F5344CB8AC3E}">
        <p14:creationId xmlns:p14="http://schemas.microsoft.com/office/powerpoint/2010/main" val="88201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A08BEDCE-A347-4EFC-9DEC-5EF9E64F20A6}"/>
              </a:ext>
            </a:extLst>
          </p:cNvPr>
          <p:cNvSpPr>
            <a:spLocks noGrp="1"/>
          </p:cNvSpPr>
          <p:nvPr>
            <p:ph type="ctrTitle"/>
          </p:nvPr>
        </p:nvSpPr>
        <p:spPr/>
        <p:txBody>
          <a:bodyPr/>
          <a:lstStyle/>
          <a:p>
            <a:pPr marL="898525" indent="-898525"/>
            <a:r>
              <a:rPr lang="fi-FI" sz="3600" dirty="0"/>
              <a:t>2.2	Nykyinen tarjonta: Hop-On Hop-</a:t>
            </a:r>
            <a:r>
              <a:rPr lang="fi-FI" sz="3600" dirty="0" err="1"/>
              <a:t>Off</a:t>
            </a:r>
            <a:r>
              <a:rPr lang="fi-FI" sz="3600" dirty="0"/>
              <a:t> -bussi ja HSL:n liikenne</a:t>
            </a:r>
          </a:p>
        </p:txBody>
      </p:sp>
      <p:sp>
        <p:nvSpPr>
          <p:cNvPr id="6" name="Alaotsikko 5">
            <a:extLst>
              <a:ext uri="{FF2B5EF4-FFF2-40B4-BE49-F238E27FC236}">
                <a16:creationId xmlns:a16="http://schemas.microsoft.com/office/drawing/2014/main" id="{38891DA6-1B7E-4591-89DC-D33FDE6F808A}"/>
              </a:ext>
            </a:extLst>
          </p:cNvPr>
          <p:cNvSpPr>
            <a:spLocks noGrp="1"/>
          </p:cNvSpPr>
          <p:nvPr>
            <p:ph type="subTitle" idx="1"/>
          </p:nvPr>
        </p:nvSpPr>
        <p:spPr/>
        <p:txBody>
          <a:bodyPr/>
          <a:lstStyle/>
          <a:p>
            <a:endParaRPr lang="fi-FI"/>
          </a:p>
        </p:txBody>
      </p:sp>
    </p:spTree>
    <p:extLst>
      <p:ext uri="{BB962C8B-B14F-4D97-AF65-F5344CB8AC3E}">
        <p14:creationId xmlns:p14="http://schemas.microsoft.com/office/powerpoint/2010/main" val="2875499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p:txBody>
          <a:bodyPr/>
          <a:lstStyle/>
          <a:p>
            <a:r>
              <a:rPr lang="fi-FI"/>
              <a:t>Hop-On Hop-Off -bussin reitti ja aikataulu vuonna 2021</a:t>
            </a:r>
          </a:p>
        </p:txBody>
      </p:sp>
      <p:pic>
        <p:nvPicPr>
          <p:cNvPr id="9" name="Kuva 8">
            <a:extLst>
              <a:ext uri="{FF2B5EF4-FFF2-40B4-BE49-F238E27FC236}">
                <a16:creationId xmlns:a16="http://schemas.microsoft.com/office/drawing/2014/main" id="{EC3215DC-FB2D-419C-8767-AE29C2D53DE9}"/>
              </a:ext>
            </a:extLst>
          </p:cNvPr>
          <p:cNvPicPr>
            <a:picLocks noChangeAspect="1"/>
          </p:cNvPicPr>
          <p:nvPr/>
        </p:nvPicPr>
        <p:blipFill rotWithShape="1">
          <a:blip r:embed="rId2"/>
          <a:srcRect t="7378"/>
          <a:stretch/>
        </p:blipFill>
        <p:spPr>
          <a:xfrm>
            <a:off x="1470277" y="1622066"/>
            <a:ext cx="4697606" cy="5235934"/>
          </a:xfrm>
          <a:prstGeom prst="rect">
            <a:avLst/>
          </a:prstGeom>
        </p:spPr>
      </p:pic>
      <p:pic>
        <p:nvPicPr>
          <p:cNvPr id="11" name="Kuva 10">
            <a:extLst>
              <a:ext uri="{FF2B5EF4-FFF2-40B4-BE49-F238E27FC236}">
                <a16:creationId xmlns:a16="http://schemas.microsoft.com/office/drawing/2014/main" id="{BB36A374-249F-4A7B-980B-D54331049D8C}"/>
              </a:ext>
            </a:extLst>
          </p:cNvPr>
          <p:cNvPicPr>
            <a:picLocks noChangeAspect="1"/>
          </p:cNvPicPr>
          <p:nvPr/>
        </p:nvPicPr>
        <p:blipFill>
          <a:blip r:embed="rId3"/>
          <a:stretch>
            <a:fillRect/>
          </a:stretch>
        </p:blipFill>
        <p:spPr>
          <a:xfrm>
            <a:off x="7410615" y="1299611"/>
            <a:ext cx="4556377" cy="5574290"/>
          </a:xfrm>
          <a:prstGeom prst="rect">
            <a:avLst/>
          </a:prstGeom>
        </p:spPr>
      </p:pic>
      <p:sp>
        <p:nvSpPr>
          <p:cNvPr id="15" name="Tekstin paikkamerkki 2">
            <a:extLst>
              <a:ext uri="{FF2B5EF4-FFF2-40B4-BE49-F238E27FC236}">
                <a16:creationId xmlns:a16="http://schemas.microsoft.com/office/drawing/2014/main" id="{E50256D3-1966-4319-B8DB-125B91BEE36C}"/>
              </a:ext>
            </a:extLst>
          </p:cNvPr>
          <p:cNvSpPr>
            <a:spLocks noGrp="1"/>
          </p:cNvSpPr>
          <p:nvPr>
            <p:ph type="body" sz="quarter" idx="10"/>
          </p:nvPr>
        </p:nvSpPr>
        <p:spPr>
          <a:xfrm>
            <a:off x="1448118" y="1125997"/>
            <a:ext cx="4634630" cy="4877927"/>
          </a:xfrm>
        </p:spPr>
        <p:txBody>
          <a:bodyPr/>
          <a:lstStyle/>
          <a:p>
            <a:pPr algn="ctr"/>
            <a:r>
              <a:rPr lang="fi-FI" b="1">
                <a:solidFill>
                  <a:srgbClr val="000000"/>
                </a:solidFill>
                <a:latin typeface="Arial" panose="020B0604020202020204" pitchFamily="34" charset="0"/>
              </a:rPr>
              <a:t>Hop-On Hop-Off -bussin reitti 2021</a:t>
            </a:r>
            <a:br>
              <a:rPr lang="fi-FI" b="1">
                <a:solidFill>
                  <a:srgbClr val="000000"/>
                </a:solidFill>
                <a:latin typeface="Arial" panose="020B0604020202020204" pitchFamily="34" charset="0"/>
              </a:rPr>
            </a:br>
            <a:endParaRPr lang="fi-FI" b="1">
              <a:solidFill>
                <a:srgbClr val="000000"/>
              </a:solidFill>
              <a:latin typeface="Arial" panose="020B0604020202020204" pitchFamily="34" charset="0"/>
            </a:endParaRPr>
          </a:p>
        </p:txBody>
      </p:sp>
      <p:sp>
        <p:nvSpPr>
          <p:cNvPr id="16" name="Tekstin paikkamerkki 2">
            <a:extLst>
              <a:ext uri="{FF2B5EF4-FFF2-40B4-BE49-F238E27FC236}">
                <a16:creationId xmlns:a16="http://schemas.microsoft.com/office/drawing/2014/main" id="{DF5BFDC3-DF07-409F-AFDB-8ABA304AA090}"/>
              </a:ext>
            </a:extLst>
          </p:cNvPr>
          <p:cNvSpPr txBox="1">
            <a:spLocks/>
          </p:cNvSpPr>
          <p:nvPr/>
        </p:nvSpPr>
        <p:spPr>
          <a:xfrm>
            <a:off x="7196911" y="1133950"/>
            <a:ext cx="4634630" cy="281384"/>
          </a:xfrm>
          <a:prstGeom prst="rect">
            <a:avLst/>
          </a:prstGeom>
          <a:solidFill>
            <a:schemeClr val="bg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chemeClr val="tx1"/>
                </a:solidFill>
                <a:latin typeface="Myriad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i-FI" b="1" u="sng">
                <a:solidFill>
                  <a:srgbClr val="000000"/>
                </a:solidFill>
                <a:latin typeface="Arial" panose="020B0604020202020204" pitchFamily="34" charset="0"/>
              </a:rPr>
              <a:t>Hop-On Hop-Off -bussin aikataulu 2021 (to–su)</a:t>
            </a:r>
          </a:p>
        </p:txBody>
      </p:sp>
    </p:spTree>
    <p:extLst>
      <p:ext uri="{BB962C8B-B14F-4D97-AF65-F5344CB8AC3E}">
        <p14:creationId xmlns:p14="http://schemas.microsoft.com/office/powerpoint/2010/main" val="867102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p:txBody>
          <a:bodyPr/>
          <a:lstStyle/>
          <a:p>
            <a:r>
              <a:rPr lang="fi-FI"/>
              <a:t>Hop-On Hop-Off -bussin käyttäjämäärät vuonna 2021</a:t>
            </a:r>
          </a:p>
        </p:txBody>
      </p:sp>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1448117" y="1125997"/>
            <a:ext cx="4873169" cy="4877927"/>
          </a:xfrm>
        </p:spPr>
        <p:txBody>
          <a:bodyPr/>
          <a:lstStyle/>
          <a:p>
            <a:r>
              <a:rPr lang="fi-FI">
                <a:solidFill>
                  <a:srgbClr val="000000"/>
                </a:solidFill>
                <a:latin typeface="+mn-lt"/>
              </a:rPr>
              <a:t>Hop-On Hop-Off -bussilla oli huhti-marraskuussa 2021 yhteensä 479 käyttäjää. Linjalle tehtiin 622 nousua. Kun lasketaan myös poistumiset, nousuja ja poistumisia oli yhteensä 1244. </a:t>
            </a:r>
          </a:p>
          <a:p>
            <a:r>
              <a:rPr lang="fi-FI">
                <a:solidFill>
                  <a:srgbClr val="000000"/>
                </a:solidFill>
                <a:latin typeface="+mn-lt"/>
              </a:rPr>
              <a:t>Nousujen ja poistujien jakauma pysäkeittäin ja kuukausittain on esitetty alla olevassa taulukossa.</a:t>
            </a:r>
          </a:p>
          <a:p>
            <a:r>
              <a:rPr lang="fi-FI">
                <a:solidFill>
                  <a:srgbClr val="000000"/>
                </a:solidFill>
                <a:latin typeface="+mn-lt"/>
              </a:rPr>
              <a:t>Eniten käyttäjiä on ollut viikonloppuisin. Ajankohdan lisäksi merkittävä tekijä bussin käyttämisessä ja kansallispuistoissa käynneissä ylipäätään on säätila. Vain noin 5 % vierailuista on tehty, kun sää on arvioitu huonoksi. </a:t>
            </a:r>
          </a:p>
        </p:txBody>
      </p:sp>
      <p:pic>
        <p:nvPicPr>
          <p:cNvPr id="6" name="Kuva 5">
            <a:extLst>
              <a:ext uri="{FF2B5EF4-FFF2-40B4-BE49-F238E27FC236}">
                <a16:creationId xmlns:a16="http://schemas.microsoft.com/office/drawing/2014/main" id="{143ECF62-B3B1-44D4-AC87-B2A5C4EFC6D8}"/>
              </a:ext>
            </a:extLst>
          </p:cNvPr>
          <p:cNvPicPr>
            <a:picLocks noChangeAspect="1"/>
          </p:cNvPicPr>
          <p:nvPr/>
        </p:nvPicPr>
        <p:blipFill>
          <a:blip r:embed="rId2"/>
          <a:stretch>
            <a:fillRect/>
          </a:stretch>
        </p:blipFill>
        <p:spPr>
          <a:xfrm>
            <a:off x="672110" y="3598852"/>
            <a:ext cx="6066046" cy="2591025"/>
          </a:xfrm>
          <a:prstGeom prst="rect">
            <a:avLst/>
          </a:prstGeom>
        </p:spPr>
      </p:pic>
      <p:pic>
        <p:nvPicPr>
          <p:cNvPr id="10" name="Kuva 9">
            <a:extLst>
              <a:ext uri="{FF2B5EF4-FFF2-40B4-BE49-F238E27FC236}">
                <a16:creationId xmlns:a16="http://schemas.microsoft.com/office/drawing/2014/main" id="{B7050C60-45E8-43C5-9AD1-54668AB970BC}"/>
              </a:ext>
            </a:extLst>
          </p:cNvPr>
          <p:cNvPicPr>
            <a:picLocks noChangeAspect="1"/>
          </p:cNvPicPr>
          <p:nvPr/>
        </p:nvPicPr>
        <p:blipFill>
          <a:blip r:embed="rId3"/>
          <a:stretch>
            <a:fillRect/>
          </a:stretch>
        </p:blipFill>
        <p:spPr>
          <a:xfrm>
            <a:off x="7129208" y="1274537"/>
            <a:ext cx="4127350" cy="2359356"/>
          </a:xfrm>
          <a:prstGeom prst="rect">
            <a:avLst/>
          </a:prstGeom>
        </p:spPr>
      </p:pic>
      <p:pic>
        <p:nvPicPr>
          <p:cNvPr id="13" name="Kuva 12">
            <a:extLst>
              <a:ext uri="{FF2B5EF4-FFF2-40B4-BE49-F238E27FC236}">
                <a16:creationId xmlns:a16="http://schemas.microsoft.com/office/drawing/2014/main" id="{ACB92B5F-2667-4870-B1A1-753E0E1262E1}"/>
              </a:ext>
            </a:extLst>
          </p:cNvPr>
          <p:cNvPicPr>
            <a:picLocks noChangeAspect="1"/>
          </p:cNvPicPr>
          <p:nvPr/>
        </p:nvPicPr>
        <p:blipFill>
          <a:blip r:embed="rId4"/>
          <a:stretch>
            <a:fillRect/>
          </a:stretch>
        </p:blipFill>
        <p:spPr>
          <a:xfrm>
            <a:off x="7269157" y="3680726"/>
            <a:ext cx="3450635" cy="2481287"/>
          </a:xfrm>
          <a:prstGeom prst="rect">
            <a:avLst/>
          </a:prstGeom>
        </p:spPr>
      </p:pic>
    </p:spTree>
    <p:extLst>
      <p:ext uri="{BB962C8B-B14F-4D97-AF65-F5344CB8AC3E}">
        <p14:creationId xmlns:p14="http://schemas.microsoft.com/office/powerpoint/2010/main" val="2122645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a:extLst>
              <a:ext uri="{FF2B5EF4-FFF2-40B4-BE49-F238E27FC236}">
                <a16:creationId xmlns:a16="http://schemas.microsoft.com/office/drawing/2014/main" id="{72AC51D2-776F-4E9C-8F09-9A19D979F6B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96287" y="1030534"/>
            <a:ext cx="7395713" cy="4739793"/>
          </a:xfrm>
          <a:prstGeom prst="rect">
            <a:avLst/>
          </a:prstGeom>
        </p:spPr>
      </p:pic>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p:txBody>
          <a:bodyPr/>
          <a:lstStyle/>
          <a:p>
            <a:r>
              <a:rPr lang="fi-FI"/>
              <a:t>Hop-On Hop-Off -bussin liikennöinti vuonna 2022</a:t>
            </a:r>
          </a:p>
        </p:txBody>
      </p:sp>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1448118" y="1042869"/>
            <a:ext cx="3287783" cy="4961055"/>
          </a:xfrm>
        </p:spPr>
        <p:txBody>
          <a:bodyPr/>
          <a:lstStyle/>
          <a:p>
            <a:r>
              <a:rPr lang="fi-FI">
                <a:solidFill>
                  <a:srgbClr val="000000"/>
                </a:solidFill>
                <a:latin typeface="+mn-lt"/>
              </a:rPr>
              <a:t>Sipoonkorpi Hop-On Hop-Off -bussi on kuljettanut retkeilijöitä luontoon vuosina 2021 ja 2022. Vuonna 2021 bussi kulki huhti-marraskuussa torstaista sunnuntaihin. Vuonna 2022 bussi kulki lauantaisin ja sunnuntaisin ajalla 7.5.- 30.9. </a:t>
            </a:r>
          </a:p>
          <a:p>
            <a:r>
              <a:rPr lang="fi-FI">
                <a:solidFill>
                  <a:srgbClr val="000000"/>
                </a:solidFill>
                <a:latin typeface="+mn-lt"/>
              </a:rPr>
              <a:t>Bussi on kiertänyt Sipoonkorpea Nikkilän, Tikkurilan ja Mellunmäen väliä pysähtyen yhteensä kymmenellä pysäkillä. Reittiä on ajettu matalalattiabussilla, vaikka liikennettä kilpailutettaessa kalustovaatimuksena ei ole ollut matalalattiabussi. Bussiin mahtuu kerrallaan neljät lastenrattaat ja myös koiran saa ottaa mukaan bussiin.</a:t>
            </a:r>
          </a:p>
          <a:p>
            <a:r>
              <a:rPr lang="fi-FI">
                <a:solidFill>
                  <a:srgbClr val="000000"/>
                </a:solidFill>
                <a:latin typeface="+mn-lt"/>
              </a:rPr>
              <a:t>Kertalipun hinta on vuonna 2022 ollut 2 €/matka. Alle 7-vuotiaat lapset ovat matkustaneet ilmaiseksi.</a:t>
            </a:r>
          </a:p>
          <a:p>
            <a:r>
              <a:rPr lang="fi-FI">
                <a:solidFill>
                  <a:srgbClr val="000000"/>
                </a:solidFill>
                <a:latin typeface="+mn-lt"/>
              </a:rPr>
              <a:t>Liikennöitsijänä on ollut vuonna 2022 Taksikuljetus Oy. Palvelu on toteutettu yhteistyössä Sipoon kunnan ja Vantaan kaupungin kanssa.</a:t>
            </a:r>
          </a:p>
          <a:p>
            <a:endParaRPr lang="fi-FI">
              <a:solidFill>
                <a:srgbClr val="000000"/>
              </a:solidFill>
              <a:latin typeface="+mn-lt"/>
            </a:endParaRPr>
          </a:p>
        </p:txBody>
      </p:sp>
      <p:sp>
        <p:nvSpPr>
          <p:cNvPr id="6" name="Tekstin paikkamerkki 5">
            <a:extLst>
              <a:ext uri="{FF2B5EF4-FFF2-40B4-BE49-F238E27FC236}">
                <a16:creationId xmlns:a16="http://schemas.microsoft.com/office/drawing/2014/main" id="{B838B3DA-FA6E-4E0F-82FF-FEEAE8366F14}"/>
              </a:ext>
            </a:extLst>
          </p:cNvPr>
          <p:cNvSpPr>
            <a:spLocks noGrp="1"/>
          </p:cNvSpPr>
          <p:nvPr>
            <p:ph type="body" sz="quarter" idx="11"/>
          </p:nvPr>
        </p:nvSpPr>
        <p:spPr>
          <a:xfrm>
            <a:off x="1448119" y="5922628"/>
            <a:ext cx="7716680" cy="655629"/>
          </a:xfrm>
        </p:spPr>
        <p:txBody>
          <a:bodyPr/>
          <a:lstStyle/>
          <a:p>
            <a:r>
              <a:rPr lang="fi-FI">
                <a:solidFill>
                  <a:srgbClr val="000000"/>
                </a:solidFill>
                <a:latin typeface="+mn-lt"/>
              </a:rPr>
              <a:t>Hop-On Hop-Off -bussin kustannus on vuonna 2022 ollut 35 860 € (kuljetus 23 860 € ja markkinointi 12 000 €). Sipoon osuus kokonaisuudesta on 15 845 €, kun huomioidaan lipputulojen vähennys ja markkinoinnin jako Sipoon ja Vantaan kesken. </a:t>
            </a:r>
          </a:p>
          <a:p>
            <a:endParaRPr lang="fi-FI"/>
          </a:p>
        </p:txBody>
      </p:sp>
    </p:spTree>
    <p:extLst>
      <p:ext uri="{BB962C8B-B14F-4D97-AF65-F5344CB8AC3E}">
        <p14:creationId xmlns:p14="http://schemas.microsoft.com/office/powerpoint/2010/main" val="3440022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a:xfrm>
            <a:off x="1448118" y="119272"/>
            <a:ext cx="4865218" cy="923598"/>
          </a:xfrm>
        </p:spPr>
        <p:txBody>
          <a:bodyPr/>
          <a:lstStyle/>
          <a:p>
            <a:r>
              <a:rPr lang="fi-FI"/>
              <a:t>Hop-On Hop-Off -bussin aikataulu ja reitti vuonna 2022</a:t>
            </a:r>
          </a:p>
        </p:txBody>
      </p:sp>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1448118" y="885371"/>
            <a:ext cx="5000171" cy="5118553"/>
          </a:xfrm>
        </p:spPr>
        <p:txBody>
          <a:bodyPr/>
          <a:lstStyle/>
          <a:p>
            <a:pPr>
              <a:lnSpc>
                <a:spcPct val="100000"/>
              </a:lnSpc>
              <a:spcBef>
                <a:spcPts val="0"/>
              </a:spcBef>
            </a:pPr>
            <a:r>
              <a:rPr lang="fi-FI">
                <a:solidFill>
                  <a:srgbClr val="000000"/>
                </a:solidFill>
                <a:latin typeface="+mn-lt"/>
              </a:rPr>
              <a:t>Hop-On Hop-Off-bussia on liikennöity 7.5.-30.9.2022 lauantaisin ja sunnuntaisin seuraavalla aikataululla ja reitillä. Bussi on pysähtynyt lähtökohtaisesti vain mainituilla pysäkeillä. Vuoroväli on käytännössä ollut 3–4 tuntia.</a:t>
            </a:r>
          </a:p>
          <a:p>
            <a:pPr>
              <a:lnSpc>
                <a:spcPct val="100000"/>
              </a:lnSpc>
              <a:spcBef>
                <a:spcPts val="0"/>
              </a:spcBef>
            </a:pPr>
            <a:endParaRPr lang="fi-FI" sz="1200">
              <a:solidFill>
                <a:srgbClr val="000000"/>
              </a:solidFill>
              <a:latin typeface="+mn-lt"/>
            </a:endParaRPr>
          </a:p>
          <a:p>
            <a:pPr>
              <a:lnSpc>
                <a:spcPct val="100000"/>
              </a:lnSpc>
              <a:spcBef>
                <a:spcPts val="0"/>
              </a:spcBef>
            </a:pPr>
            <a:r>
              <a:rPr lang="fi-FI" sz="1200" b="1">
                <a:solidFill>
                  <a:srgbClr val="000000"/>
                </a:solidFill>
                <a:latin typeface="+mn-lt"/>
              </a:rPr>
              <a:t>Kierros 1</a:t>
            </a:r>
          </a:p>
          <a:p>
            <a:pPr>
              <a:lnSpc>
                <a:spcPct val="100000"/>
              </a:lnSpc>
              <a:spcBef>
                <a:spcPts val="0"/>
              </a:spcBef>
            </a:pPr>
            <a:endParaRPr lang="fi-FI" sz="1150" b="1">
              <a:solidFill>
                <a:srgbClr val="000000"/>
              </a:solidFill>
              <a:latin typeface="+mn-lt"/>
            </a:endParaRPr>
          </a:p>
          <a:p>
            <a:pPr>
              <a:lnSpc>
                <a:spcPct val="100000"/>
              </a:lnSpc>
              <a:spcBef>
                <a:spcPts val="0"/>
              </a:spcBef>
            </a:pPr>
            <a:r>
              <a:rPr lang="fi-FI" sz="1150" b="1">
                <a:solidFill>
                  <a:srgbClr val="000000"/>
                </a:solidFill>
                <a:latin typeface="+mn-lt"/>
              </a:rPr>
              <a:t>Tikkurila–Mellunmäki</a:t>
            </a:r>
          </a:p>
          <a:p>
            <a:pPr>
              <a:lnSpc>
                <a:spcPct val="100000"/>
              </a:lnSpc>
              <a:spcBef>
                <a:spcPts val="0"/>
              </a:spcBef>
            </a:pPr>
            <a:r>
              <a:rPr lang="fi-FI" sz="1150">
                <a:solidFill>
                  <a:srgbClr val="000000"/>
                </a:solidFill>
                <a:latin typeface="+mn-lt"/>
              </a:rPr>
              <a:t>9:00 Tikkurilan matkakeskus, laituri 10</a:t>
            </a:r>
          </a:p>
          <a:p>
            <a:pPr>
              <a:lnSpc>
                <a:spcPct val="100000"/>
              </a:lnSpc>
              <a:spcBef>
                <a:spcPts val="0"/>
              </a:spcBef>
            </a:pPr>
            <a:r>
              <a:rPr lang="fi-FI" sz="1150">
                <a:solidFill>
                  <a:srgbClr val="000000"/>
                </a:solidFill>
                <a:latin typeface="+mn-lt"/>
              </a:rPr>
              <a:t>9:10 Hakunila, </a:t>
            </a:r>
            <a:r>
              <a:rPr lang="fi-FI" sz="1150" err="1">
                <a:solidFill>
                  <a:srgbClr val="000000"/>
                </a:solidFill>
                <a:latin typeface="+mn-lt"/>
              </a:rPr>
              <a:t>Kaskelanrinne</a:t>
            </a:r>
            <a:r>
              <a:rPr lang="fi-FI" sz="1150">
                <a:solidFill>
                  <a:srgbClr val="000000"/>
                </a:solidFill>
                <a:latin typeface="+mn-lt"/>
              </a:rPr>
              <a:t> (V9422 ja V9423)</a:t>
            </a:r>
          </a:p>
          <a:p>
            <a:pPr>
              <a:lnSpc>
                <a:spcPct val="100000"/>
              </a:lnSpc>
              <a:spcBef>
                <a:spcPts val="0"/>
              </a:spcBef>
            </a:pPr>
            <a:r>
              <a:rPr lang="fi-FI" sz="1150">
                <a:solidFill>
                  <a:srgbClr val="000000"/>
                </a:solidFill>
                <a:latin typeface="+mn-lt"/>
              </a:rPr>
              <a:t>9:15 Kuusijärven ulkoilukeskus (V9719 ja V9720)</a:t>
            </a:r>
          </a:p>
          <a:p>
            <a:pPr>
              <a:lnSpc>
                <a:spcPct val="100000"/>
              </a:lnSpc>
              <a:spcBef>
                <a:spcPts val="0"/>
              </a:spcBef>
            </a:pPr>
            <a:r>
              <a:rPr lang="fi-FI" sz="1150">
                <a:solidFill>
                  <a:srgbClr val="000000"/>
                </a:solidFill>
                <a:latin typeface="+mn-lt"/>
              </a:rPr>
              <a:t>9:30 Nikkilän kirjasto</a:t>
            </a:r>
          </a:p>
          <a:p>
            <a:pPr>
              <a:lnSpc>
                <a:spcPct val="100000"/>
              </a:lnSpc>
              <a:spcBef>
                <a:spcPts val="0"/>
              </a:spcBef>
            </a:pPr>
            <a:r>
              <a:rPr lang="fi-FI" sz="1150">
                <a:solidFill>
                  <a:srgbClr val="000000"/>
                </a:solidFill>
                <a:latin typeface="+mn-lt"/>
              </a:rPr>
              <a:t>9:40 Byabäcken (Länsitie 242)</a:t>
            </a:r>
          </a:p>
          <a:p>
            <a:pPr>
              <a:lnSpc>
                <a:spcPct val="100000"/>
              </a:lnSpc>
              <a:spcBef>
                <a:spcPts val="0"/>
              </a:spcBef>
            </a:pPr>
            <a:r>
              <a:rPr lang="fi-FI" sz="1150">
                <a:solidFill>
                  <a:srgbClr val="000000"/>
                </a:solidFill>
                <a:latin typeface="+mn-lt"/>
              </a:rPr>
              <a:t>9:50 Korvenportti (</a:t>
            </a:r>
            <a:r>
              <a:rPr lang="fi-FI" sz="1150" err="1">
                <a:solidFill>
                  <a:srgbClr val="000000"/>
                </a:solidFill>
                <a:latin typeface="+mn-lt"/>
              </a:rPr>
              <a:t>Knutersintie</a:t>
            </a:r>
            <a:r>
              <a:rPr lang="fi-FI" sz="1150">
                <a:solidFill>
                  <a:srgbClr val="000000"/>
                </a:solidFill>
                <a:latin typeface="+mn-lt"/>
              </a:rPr>
              <a:t> 256)</a:t>
            </a:r>
          </a:p>
          <a:p>
            <a:pPr>
              <a:lnSpc>
                <a:spcPct val="100000"/>
              </a:lnSpc>
              <a:spcBef>
                <a:spcPts val="0"/>
              </a:spcBef>
            </a:pPr>
            <a:r>
              <a:rPr lang="fi-FI" sz="1150">
                <a:solidFill>
                  <a:srgbClr val="000000"/>
                </a:solidFill>
                <a:latin typeface="+mn-lt"/>
              </a:rPr>
              <a:t>9:55 </a:t>
            </a:r>
            <a:r>
              <a:rPr lang="fi-FI" sz="1150" err="1">
                <a:solidFill>
                  <a:srgbClr val="000000"/>
                </a:solidFill>
                <a:latin typeface="+mn-lt"/>
              </a:rPr>
              <a:t>Bakunkärr</a:t>
            </a:r>
            <a:r>
              <a:rPr lang="fi-FI" sz="1150">
                <a:solidFill>
                  <a:srgbClr val="000000"/>
                </a:solidFill>
                <a:latin typeface="+mn-lt"/>
              </a:rPr>
              <a:t> (</a:t>
            </a:r>
            <a:r>
              <a:rPr lang="fi-FI" sz="1150" err="1">
                <a:solidFill>
                  <a:srgbClr val="000000"/>
                </a:solidFill>
                <a:latin typeface="+mn-lt"/>
              </a:rPr>
              <a:t>Knutersintie</a:t>
            </a:r>
            <a:r>
              <a:rPr lang="fi-FI" sz="1150">
                <a:solidFill>
                  <a:srgbClr val="000000"/>
                </a:solidFill>
                <a:latin typeface="+mn-lt"/>
              </a:rPr>
              <a:t> 421)</a:t>
            </a:r>
          </a:p>
          <a:p>
            <a:pPr>
              <a:lnSpc>
                <a:spcPct val="100000"/>
              </a:lnSpc>
              <a:spcBef>
                <a:spcPts val="0"/>
              </a:spcBef>
            </a:pPr>
            <a:r>
              <a:rPr lang="fi-FI" sz="1150">
                <a:solidFill>
                  <a:srgbClr val="000000"/>
                </a:solidFill>
                <a:latin typeface="+mn-lt"/>
              </a:rPr>
              <a:t>10:00 Knutersintien pysäköintialue (</a:t>
            </a:r>
            <a:r>
              <a:rPr lang="fi-FI" sz="1150" err="1">
                <a:solidFill>
                  <a:srgbClr val="000000"/>
                </a:solidFill>
                <a:latin typeface="+mn-lt"/>
              </a:rPr>
              <a:t>Knutersintie</a:t>
            </a:r>
            <a:r>
              <a:rPr lang="fi-FI" sz="1150">
                <a:solidFill>
                  <a:srgbClr val="000000"/>
                </a:solidFill>
                <a:latin typeface="+mn-lt"/>
              </a:rPr>
              <a:t> 667)</a:t>
            </a:r>
          </a:p>
          <a:p>
            <a:pPr>
              <a:lnSpc>
                <a:spcPct val="100000"/>
              </a:lnSpc>
              <a:spcBef>
                <a:spcPts val="0"/>
              </a:spcBef>
            </a:pPr>
            <a:r>
              <a:rPr lang="fi-FI" sz="1150">
                <a:solidFill>
                  <a:srgbClr val="000000"/>
                </a:solidFill>
                <a:latin typeface="+mn-lt"/>
              </a:rPr>
              <a:t>10:05 Östersundom, K-Market (H5009 ja H5010)</a:t>
            </a:r>
          </a:p>
          <a:p>
            <a:pPr>
              <a:lnSpc>
                <a:spcPct val="100000"/>
              </a:lnSpc>
              <a:spcBef>
                <a:spcPts val="0"/>
              </a:spcBef>
            </a:pPr>
            <a:r>
              <a:rPr lang="fi-FI" sz="1150">
                <a:solidFill>
                  <a:srgbClr val="000000"/>
                </a:solidFill>
                <a:latin typeface="+mn-lt"/>
              </a:rPr>
              <a:t>10:15 Mellunmäen metroasema, laituri 12</a:t>
            </a:r>
          </a:p>
          <a:p>
            <a:pPr>
              <a:lnSpc>
                <a:spcPct val="100000"/>
              </a:lnSpc>
              <a:spcBef>
                <a:spcPts val="0"/>
              </a:spcBef>
            </a:pPr>
            <a:endParaRPr lang="fi-FI" sz="1150">
              <a:solidFill>
                <a:srgbClr val="000000"/>
              </a:solidFill>
              <a:latin typeface="+mn-lt"/>
            </a:endParaRPr>
          </a:p>
          <a:p>
            <a:pPr>
              <a:lnSpc>
                <a:spcPct val="100000"/>
              </a:lnSpc>
              <a:spcBef>
                <a:spcPts val="0"/>
              </a:spcBef>
            </a:pPr>
            <a:r>
              <a:rPr lang="fi-FI" sz="1150" b="1">
                <a:solidFill>
                  <a:srgbClr val="000000"/>
                </a:solidFill>
                <a:latin typeface="+mn-lt"/>
              </a:rPr>
              <a:t>Mellunmäki–Tikkurila</a:t>
            </a:r>
          </a:p>
          <a:p>
            <a:pPr>
              <a:lnSpc>
                <a:spcPct val="100000"/>
              </a:lnSpc>
              <a:spcBef>
                <a:spcPts val="0"/>
              </a:spcBef>
            </a:pPr>
            <a:r>
              <a:rPr lang="fi-FI" sz="1150">
                <a:solidFill>
                  <a:srgbClr val="000000"/>
                </a:solidFill>
                <a:latin typeface="+mn-lt"/>
              </a:rPr>
              <a:t>10:30 Mellunmäen metroasema, laituri 12</a:t>
            </a:r>
          </a:p>
          <a:p>
            <a:pPr>
              <a:lnSpc>
                <a:spcPct val="100000"/>
              </a:lnSpc>
              <a:spcBef>
                <a:spcPts val="0"/>
              </a:spcBef>
            </a:pPr>
            <a:r>
              <a:rPr lang="fi-FI" sz="1150">
                <a:solidFill>
                  <a:srgbClr val="000000"/>
                </a:solidFill>
                <a:latin typeface="+mn-lt"/>
              </a:rPr>
              <a:t>10:40 Östersundom, K-Market (H5009 ja H5010)</a:t>
            </a:r>
          </a:p>
          <a:p>
            <a:pPr>
              <a:lnSpc>
                <a:spcPct val="100000"/>
              </a:lnSpc>
              <a:spcBef>
                <a:spcPts val="0"/>
              </a:spcBef>
            </a:pPr>
            <a:r>
              <a:rPr lang="fi-FI" sz="1150">
                <a:solidFill>
                  <a:srgbClr val="000000"/>
                </a:solidFill>
                <a:latin typeface="+mn-lt"/>
              </a:rPr>
              <a:t>10:45 Knutersintien pysäköintialue (</a:t>
            </a:r>
            <a:r>
              <a:rPr lang="fi-FI" sz="1150" err="1">
                <a:solidFill>
                  <a:srgbClr val="000000"/>
                </a:solidFill>
                <a:latin typeface="+mn-lt"/>
              </a:rPr>
              <a:t>Knutersintie</a:t>
            </a:r>
            <a:r>
              <a:rPr lang="fi-FI" sz="1150">
                <a:solidFill>
                  <a:srgbClr val="000000"/>
                </a:solidFill>
                <a:latin typeface="+mn-lt"/>
              </a:rPr>
              <a:t> 667)</a:t>
            </a:r>
          </a:p>
          <a:p>
            <a:pPr>
              <a:lnSpc>
                <a:spcPct val="100000"/>
              </a:lnSpc>
              <a:spcBef>
                <a:spcPts val="0"/>
              </a:spcBef>
            </a:pPr>
            <a:r>
              <a:rPr lang="fi-FI" sz="1150">
                <a:solidFill>
                  <a:srgbClr val="000000"/>
                </a:solidFill>
                <a:latin typeface="+mn-lt"/>
              </a:rPr>
              <a:t>10:50 </a:t>
            </a:r>
            <a:r>
              <a:rPr lang="fi-FI" sz="1150" err="1">
                <a:solidFill>
                  <a:srgbClr val="000000"/>
                </a:solidFill>
                <a:latin typeface="+mn-lt"/>
              </a:rPr>
              <a:t>Bakunkärr</a:t>
            </a:r>
            <a:r>
              <a:rPr lang="fi-FI" sz="1150">
                <a:solidFill>
                  <a:srgbClr val="000000"/>
                </a:solidFill>
                <a:latin typeface="+mn-lt"/>
              </a:rPr>
              <a:t> (</a:t>
            </a:r>
            <a:r>
              <a:rPr lang="fi-FI" sz="1150" err="1">
                <a:solidFill>
                  <a:srgbClr val="000000"/>
                </a:solidFill>
                <a:latin typeface="+mn-lt"/>
              </a:rPr>
              <a:t>Knutersintie</a:t>
            </a:r>
            <a:r>
              <a:rPr lang="fi-FI" sz="1150">
                <a:solidFill>
                  <a:srgbClr val="000000"/>
                </a:solidFill>
                <a:latin typeface="+mn-lt"/>
              </a:rPr>
              <a:t> 421)</a:t>
            </a:r>
          </a:p>
          <a:p>
            <a:pPr>
              <a:lnSpc>
                <a:spcPct val="100000"/>
              </a:lnSpc>
              <a:spcBef>
                <a:spcPts val="0"/>
              </a:spcBef>
            </a:pPr>
            <a:r>
              <a:rPr lang="fi-FI" sz="1150">
                <a:solidFill>
                  <a:srgbClr val="000000"/>
                </a:solidFill>
                <a:latin typeface="+mn-lt"/>
              </a:rPr>
              <a:t>10:55 Korvenportti (</a:t>
            </a:r>
            <a:r>
              <a:rPr lang="fi-FI" sz="1150" err="1">
                <a:solidFill>
                  <a:srgbClr val="000000"/>
                </a:solidFill>
                <a:latin typeface="+mn-lt"/>
              </a:rPr>
              <a:t>Knutersintie</a:t>
            </a:r>
            <a:r>
              <a:rPr lang="fi-FI" sz="1150">
                <a:solidFill>
                  <a:srgbClr val="000000"/>
                </a:solidFill>
                <a:latin typeface="+mn-lt"/>
              </a:rPr>
              <a:t> 256)</a:t>
            </a:r>
          </a:p>
          <a:p>
            <a:pPr>
              <a:lnSpc>
                <a:spcPct val="100000"/>
              </a:lnSpc>
              <a:spcBef>
                <a:spcPts val="0"/>
              </a:spcBef>
            </a:pPr>
            <a:r>
              <a:rPr lang="fi-FI" sz="1150">
                <a:solidFill>
                  <a:srgbClr val="000000"/>
                </a:solidFill>
                <a:latin typeface="+mn-lt"/>
              </a:rPr>
              <a:t>11:00 Byabäcken (Länsitie 242)</a:t>
            </a:r>
          </a:p>
          <a:p>
            <a:pPr>
              <a:lnSpc>
                <a:spcPct val="100000"/>
              </a:lnSpc>
              <a:spcBef>
                <a:spcPts val="0"/>
              </a:spcBef>
            </a:pPr>
            <a:r>
              <a:rPr lang="fi-FI" sz="1150">
                <a:solidFill>
                  <a:srgbClr val="000000"/>
                </a:solidFill>
                <a:latin typeface="+mn-lt"/>
              </a:rPr>
              <a:t>11:10 Nikkilän kirjasto</a:t>
            </a:r>
          </a:p>
          <a:p>
            <a:pPr>
              <a:lnSpc>
                <a:spcPct val="100000"/>
              </a:lnSpc>
              <a:spcBef>
                <a:spcPts val="0"/>
              </a:spcBef>
            </a:pPr>
            <a:r>
              <a:rPr lang="fi-FI" sz="1150">
                <a:solidFill>
                  <a:srgbClr val="000000"/>
                </a:solidFill>
                <a:latin typeface="+mn-lt"/>
              </a:rPr>
              <a:t>11:25 Kuusijärven ulkoilukeskus (V9719 ja V9720)</a:t>
            </a:r>
          </a:p>
          <a:p>
            <a:pPr>
              <a:lnSpc>
                <a:spcPct val="100000"/>
              </a:lnSpc>
              <a:spcBef>
                <a:spcPts val="0"/>
              </a:spcBef>
            </a:pPr>
            <a:r>
              <a:rPr lang="fi-FI" sz="1150">
                <a:solidFill>
                  <a:srgbClr val="000000"/>
                </a:solidFill>
                <a:latin typeface="+mn-lt"/>
              </a:rPr>
              <a:t>11:30 Hakunila, </a:t>
            </a:r>
            <a:r>
              <a:rPr lang="fi-FI" sz="1150" err="1">
                <a:solidFill>
                  <a:srgbClr val="000000"/>
                </a:solidFill>
                <a:latin typeface="+mn-lt"/>
              </a:rPr>
              <a:t>Kaskelanrinne</a:t>
            </a:r>
            <a:r>
              <a:rPr lang="fi-FI" sz="1150">
                <a:solidFill>
                  <a:srgbClr val="000000"/>
                </a:solidFill>
                <a:latin typeface="+mn-lt"/>
              </a:rPr>
              <a:t> (V9422 ja V9423)</a:t>
            </a:r>
          </a:p>
          <a:p>
            <a:pPr>
              <a:lnSpc>
                <a:spcPct val="100000"/>
              </a:lnSpc>
              <a:spcBef>
                <a:spcPts val="0"/>
              </a:spcBef>
            </a:pPr>
            <a:r>
              <a:rPr lang="fi-FI" sz="1150">
                <a:solidFill>
                  <a:srgbClr val="000000"/>
                </a:solidFill>
                <a:latin typeface="+mn-lt"/>
              </a:rPr>
              <a:t>11:45 Tikkurilan matkakeskus, laituri 10</a:t>
            </a:r>
          </a:p>
          <a:p>
            <a:pPr>
              <a:lnSpc>
                <a:spcPct val="100000"/>
              </a:lnSpc>
              <a:spcBef>
                <a:spcPts val="0"/>
              </a:spcBef>
            </a:pPr>
            <a:endParaRPr lang="fi-FI" sz="1200">
              <a:solidFill>
                <a:srgbClr val="000000"/>
              </a:solidFill>
              <a:latin typeface="+mn-lt"/>
            </a:endParaRPr>
          </a:p>
        </p:txBody>
      </p:sp>
      <p:sp>
        <p:nvSpPr>
          <p:cNvPr id="8" name="Tekstin paikkamerkki 2">
            <a:extLst>
              <a:ext uri="{FF2B5EF4-FFF2-40B4-BE49-F238E27FC236}">
                <a16:creationId xmlns:a16="http://schemas.microsoft.com/office/drawing/2014/main" id="{393E9F20-7AF0-4446-ACF8-D2E6A82A5DA0}"/>
              </a:ext>
            </a:extLst>
          </p:cNvPr>
          <p:cNvSpPr txBox="1">
            <a:spLocks/>
          </p:cNvSpPr>
          <p:nvPr/>
        </p:nvSpPr>
        <p:spPr>
          <a:xfrm>
            <a:off x="6448289" y="119271"/>
            <a:ext cx="5598568" cy="520974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chemeClr val="tx1"/>
                </a:solidFill>
                <a:latin typeface="Myriad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i-FI" sz="1150" b="1">
                <a:solidFill>
                  <a:srgbClr val="000000"/>
                </a:solidFill>
                <a:latin typeface="+mn-lt"/>
              </a:rPr>
              <a:t>Kierros 2</a:t>
            </a:r>
          </a:p>
          <a:p>
            <a:pPr>
              <a:lnSpc>
                <a:spcPct val="100000"/>
              </a:lnSpc>
              <a:spcBef>
                <a:spcPts val="0"/>
              </a:spcBef>
            </a:pPr>
            <a:r>
              <a:rPr lang="fi-FI" sz="1150" b="1">
                <a:solidFill>
                  <a:srgbClr val="000000"/>
                </a:solidFill>
                <a:latin typeface="+mn-lt"/>
              </a:rPr>
              <a:t>Tikkurila–Mellunmäki</a:t>
            </a:r>
          </a:p>
          <a:p>
            <a:pPr>
              <a:lnSpc>
                <a:spcPct val="100000"/>
              </a:lnSpc>
              <a:spcBef>
                <a:spcPts val="0"/>
              </a:spcBef>
            </a:pPr>
            <a:r>
              <a:rPr lang="fi-FI" sz="1150">
                <a:solidFill>
                  <a:srgbClr val="000000"/>
                </a:solidFill>
                <a:latin typeface="+mn-lt"/>
              </a:rPr>
              <a:t>13:00 Tikkurilan matkakeskus, laituri 10</a:t>
            </a:r>
          </a:p>
          <a:p>
            <a:pPr>
              <a:lnSpc>
                <a:spcPct val="100000"/>
              </a:lnSpc>
              <a:spcBef>
                <a:spcPts val="0"/>
              </a:spcBef>
            </a:pPr>
            <a:r>
              <a:rPr lang="fi-FI" sz="1150">
                <a:solidFill>
                  <a:srgbClr val="000000"/>
                </a:solidFill>
                <a:latin typeface="+mn-lt"/>
              </a:rPr>
              <a:t>13:10 Hakunila, </a:t>
            </a:r>
            <a:r>
              <a:rPr lang="fi-FI" sz="1150" err="1">
                <a:solidFill>
                  <a:srgbClr val="000000"/>
                </a:solidFill>
                <a:latin typeface="+mn-lt"/>
              </a:rPr>
              <a:t>Kaskelanrinne</a:t>
            </a:r>
            <a:r>
              <a:rPr lang="fi-FI" sz="1150">
                <a:solidFill>
                  <a:srgbClr val="000000"/>
                </a:solidFill>
                <a:latin typeface="+mn-lt"/>
              </a:rPr>
              <a:t> (V9422 ja V9423)</a:t>
            </a:r>
          </a:p>
          <a:p>
            <a:pPr>
              <a:lnSpc>
                <a:spcPct val="100000"/>
              </a:lnSpc>
              <a:spcBef>
                <a:spcPts val="0"/>
              </a:spcBef>
            </a:pPr>
            <a:r>
              <a:rPr lang="fi-FI" sz="1150">
                <a:solidFill>
                  <a:srgbClr val="000000"/>
                </a:solidFill>
                <a:latin typeface="+mn-lt"/>
              </a:rPr>
              <a:t>13:15 Kuusijärven ulkoilukeskus (V9719 ja V9720)</a:t>
            </a:r>
          </a:p>
          <a:p>
            <a:pPr>
              <a:lnSpc>
                <a:spcPct val="100000"/>
              </a:lnSpc>
              <a:spcBef>
                <a:spcPts val="0"/>
              </a:spcBef>
            </a:pPr>
            <a:r>
              <a:rPr lang="fi-FI" sz="1150">
                <a:solidFill>
                  <a:srgbClr val="000000"/>
                </a:solidFill>
                <a:latin typeface="+mn-lt"/>
              </a:rPr>
              <a:t>13:30 Nikkilän kirjasto</a:t>
            </a:r>
          </a:p>
          <a:p>
            <a:pPr>
              <a:lnSpc>
                <a:spcPct val="100000"/>
              </a:lnSpc>
              <a:spcBef>
                <a:spcPts val="0"/>
              </a:spcBef>
            </a:pPr>
            <a:r>
              <a:rPr lang="fi-FI" sz="1150">
                <a:solidFill>
                  <a:srgbClr val="000000"/>
                </a:solidFill>
                <a:latin typeface="+mn-lt"/>
              </a:rPr>
              <a:t>13:40 Byabäcken (Länsitie 242)</a:t>
            </a:r>
          </a:p>
          <a:p>
            <a:pPr>
              <a:lnSpc>
                <a:spcPct val="100000"/>
              </a:lnSpc>
              <a:spcBef>
                <a:spcPts val="0"/>
              </a:spcBef>
            </a:pPr>
            <a:r>
              <a:rPr lang="fi-FI" sz="1150">
                <a:solidFill>
                  <a:srgbClr val="000000"/>
                </a:solidFill>
                <a:latin typeface="+mn-lt"/>
              </a:rPr>
              <a:t>13:50 Korvenportti (</a:t>
            </a:r>
            <a:r>
              <a:rPr lang="fi-FI" sz="1150" err="1">
                <a:solidFill>
                  <a:srgbClr val="000000"/>
                </a:solidFill>
                <a:latin typeface="+mn-lt"/>
              </a:rPr>
              <a:t>Knutersintie</a:t>
            </a:r>
            <a:r>
              <a:rPr lang="fi-FI" sz="1150">
                <a:solidFill>
                  <a:srgbClr val="000000"/>
                </a:solidFill>
                <a:latin typeface="+mn-lt"/>
              </a:rPr>
              <a:t> 256)</a:t>
            </a:r>
          </a:p>
          <a:p>
            <a:pPr>
              <a:lnSpc>
                <a:spcPct val="100000"/>
              </a:lnSpc>
              <a:spcBef>
                <a:spcPts val="0"/>
              </a:spcBef>
            </a:pPr>
            <a:r>
              <a:rPr lang="fi-FI" sz="1150">
                <a:solidFill>
                  <a:srgbClr val="000000"/>
                </a:solidFill>
                <a:latin typeface="+mn-lt"/>
              </a:rPr>
              <a:t>13:55 </a:t>
            </a:r>
            <a:r>
              <a:rPr lang="fi-FI" sz="1150" err="1">
                <a:solidFill>
                  <a:srgbClr val="000000"/>
                </a:solidFill>
                <a:latin typeface="+mn-lt"/>
              </a:rPr>
              <a:t>Bakunkärr</a:t>
            </a:r>
            <a:r>
              <a:rPr lang="fi-FI" sz="1150">
                <a:solidFill>
                  <a:srgbClr val="000000"/>
                </a:solidFill>
                <a:latin typeface="+mn-lt"/>
              </a:rPr>
              <a:t> (</a:t>
            </a:r>
            <a:r>
              <a:rPr lang="fi-FI" sz="1150" err="1">
                <a:solidFill>
                  <a:srgbClr val="000000"/>
                </a:solidFill>
                <a:latin typeface="+mn-lt"/>
              </a:rPr>
              <a:t>Knutersintie</a:t>
            </a:r>
            <a:r>
              <a:rPr lang="fi-FI" sz="1150">
                <a:solidFill>
                  <a:srgbClr val="000000"/>
                </a:solidFill>
                <a:latin typeface="+mn-lt"/>
              </a:rPr>
              <a:t> 421)</a:t>
            </a:r>
          </a:p>
          <a:p>
            <a:pPr>
              <a:lnSpc>
                <a:spcPct val="100000"/>
              </a:lnSpc>
              <a:spcBef>
                <a:spcPts val="0"/>
              </a:spcBef>
            </a:pPr>
            <a:r>
              <a:rPr lang="fi-FI" sz="1150">
                <a:solidFill>
                  <a:srgbClr val="000000"/>
                </a:solidFill>
                <a:latin typeface="+mn-lt"/>
              </a:rPr>
              <a:t>14:00 Knutersintien pysäköintialue (</a:t>
            </a:r>
            <a:r>
              <a:rPr lang="fi-FI" sz="1150" err="1">
                <a:solidFill>
                  <a:srgbClr val="000000"/>
                </a:solidFill>
                <a:latin typeface="+mn-lt"/>
              </a:rPr>
              <a:t>Knutersintie</a:t>
            </a:r>
            <a:r>
              <a:rPr lang="fi-FI" sz="1150">
                <a:solidFill>
                  <a:srgbClr val="000000"/>
                </a:solidFill>
                <a:latin typeface="+mn-lt"/>
              </a:rPr>
              <a:t> 667)</a:t>
            </a:r>
          </a:p>
          <a:p>
            <a:pPr>
              <a:lnSpc>
                <a:spcPct val="100000"/>
              </a:lnSpc>
              <a:spcBef>
                <a:spcPts val="0"/>
              </a:spcBef>
            </a:pPr>
            <a:r>
              <a:rPr lang="fi-FI" sz="1150">
                <a:solidFill>
                  <a:srgbClr val="000000"/>
                </a:solidFill>
                <a:latin typeface="+mn-lt"/>
              </a:rPr>
              <a:t>14:05 Östersundom, K-Market (H5009 ja H5010)</a:t>
            </a:r>
          </a:p>
          <a:p>
            <a:pPr>
              <a:lnSpc>
                <a:spcPct val="100000"/>
              </a:lnSpc>
              <a:spcBef>
                <a:spcPts val="0"/>
              </a:spcBef>
            </a:pPr>
            <a:r>
              <a:rPr lang="fi-FI" sz="1150">
                <a:solidFill>
                  <a:srgbClr val="000000"/>
                </a:solidFill>
                <a:latin typeface="+mn-lt"/>
              </a:rPr>
              <a:t>14:15 Mellunmäen metroasema, laituri 12</a:t>
            </a:r>
          </a:p>
          <a:p>
            <a:pPr>
              <a:lnSpc>
                <a:spcPct val="100000"/>
              </a:lnSpc>
              <a:spcBef>
                <a:spcPts val="0"/>
              </a:spcBef>
            </a:pPr>
            <a:endParaRPr lang="fi-FI" sz="1150">
              <a:solidFill>
                <a:srgbClr val="000000"/>
              </a:solidFill>
              <a:latin typeface="+mn-lt"/>
            </a:endParaRPr>
          </a:p>
          <a:p>
            <a:pPr>
              <a:lnSpc>
                <a:spcPct val="100000"/>
              </a:lnSpc>
              <a:spcBef>
                <a:spcPts val="0"/>
              </a:spcBef>
            </a:pPr>
            <a:r>
              <a:rPr lang="fi-FI" sz="1150" b="1">
                <a:solidFill>
                  <a:srgbClr val="000000"/>
                </a:solidFill>
                <a:latin typeface="+mn-lt"/>
              </a:rPr>
              <a:t>Mellunmäki–Tikkurila</a:t>
            </a:r>
          </a:p>
          <a:p>
            <a:pPr>
              <a:lnSpc>
                <a:spcPct val="100000"/>
              </a:lnSpc>
              <a:spcBef>
                <a:spcPts val="0"/>
              </a:spcBef>
            </a:pPr>
            <a:r>
              <a:rPr lang="fi-FI" sz="1150">
                <a:solidFill>
                  <a:srgbClr val="000000"/>
                </a:solidFill>
                <a:latin typeface="+mn-lt"/>
              </a:rPr>
              <a:t>14:30 Mellunmäen metroasema, laituri 12</a:t>
            </a:r>
          </a:p>
          <a:p>
            <a:pPr>
              <a:lnSpc>
                <a:spcPct val="100000"/>
              </a:lnSpc>
              <a:spcBef>
                <a:spcPts val="0"/>
              </a:spcBef>
            </a:pPr>
            <a:r>
              <a:rPr lang="fi-FI" sz="1150">
                <a:solidFill>
                  <a:srgbClr val="000000"/>
                </a:solidFill>
                <a:latin typeface="+mn-lt"/>
              </a:rPr>
              <a:t>14:40 Östersundom, K-Market (H5009 ja H5010)</a:t>
            </a:r>
          </a:p>
          <a:p>
            <a:pPr>
              <a:lnSpc>
                <a:spcPct val="100000"/>
              </a:lnSpc>
              <a:spcBef>
                <a:spcPts val="0"/>
              </a:spcBef>
            </a:pPr>
            <a:r>
              <a:rPr lang="fi-FI" sz="1150">
                <a:solidFill>
                  <a:srgbClr val="000000"/>
                </a:solidFill>
                <a:latin typeface="+mn-lt"/>
              </a:rPr>
              <a:t>14:45 Knutersintien pysäköintialue (</a:t>
            </a:r>
            <a:r>
              <a:rPr lang="fi-FI" sz="1150" err="1">
                <a:solidFill>
                  <a:srgbClr val="000000"/>
                </a:solidFill>
                <a:latin typeface="+mn-lt"/>
              </a:rPr>
              <a:t>Knutersintie</a:t>
            </a:r>
            <a:r>
              <a:rPr lang="fi-FI" sz="1150">
                <a:solidFill>
                  <a:srgbClr val="000000"/>
                </a:solidFill>
                <a:latin typeface="+mn-lt"/>
              </a:rPr>
              <a:t> 667)</a:t>
            </a:r>
          </a:p>
          <a:p>
            <a:pPr>
              <a:lnSpc>
                <a:spcPct val="100000"/>
              </a:lnSpc>
              <a:spcBef>
                <a:spcPts val="0"/>
              </a:spcBef>
            </a:pPr>
            <a:r>
              <a:rPr lang="fi-FI" sz="1150">
                <a:solidFill>
                  <a:srgbClr val="000000"/>
                </a:solidFill>
                <a:latin typeface="+mn-lt"/>
              </a:rPr>
              <a:t>14:50 </a:t>
            </a:r>
            <a:r>
              <a:rPr lang="fi-FI" sz="1150" err="1">
                <a:solidFill>
                  <a:srgbClr val="000000"/>
                </a:solidFill>
                <a:latin typeface="+mn-lt"/>
              </a:rPr>
              <a:t>Bakunkärr</a:t>
            </a:r>
            <a:r>
              <a:rPr lang="fi-FI" sz="1150">
                <a:solidFill>
                  <a:srgbClr val="000000"/>
                </a:solidFill>
                <a:latin typeface="+mn-lt"/>
              </a:rPr>
              <a:t> (</a:t>
            </a:r>
            <a:r>
              <a:rPr lang="fi-FI" sz="1150" err="1">
                <a:solidFill>
                  <a:srgbClr val="000000"/>
                </a:solidFill>
                <a:latin typeface="+mn-lt"/>
              </a:rPr>
              <a:t>Knutersintie</a:t>
            </a:r>
            <a:r>
              <a:rPr lang="fi-FI" sz="1150">
                <a:solidFill>
                  <a:srgbClr val="000000"/>
                </a:solidFill>
                <a:latin typeface="+mn-lt"/>
              </a:rPr>
              <a:t> 421)</a:t>
            </a:r>
          </a:p>
          <a:p>
            <a:pPr>
              <a:lnSpc>
                <a:spcPct val="100000"/>
              </a:lnSpc>
              <a:spcBef>
                <a:spcPts val="0"/>
              </a:spcBef>
            </a:pPr>
            <a:r>
              <a:rPr lang="fi-FI" sz="1150">
                <a:solidFill>
                  <a:srgbClr val="000000"/>
                </a:solidFill>
                <a:latin typeface="+mn-lt"/>
              </a:rPr>
              <a:t>14:55 Korvenportti (</a:t>
            </a:r>
            <a:r>
              <a:rPr lang="fi-FI" sz="1150" err="1">
                <a:solidFill>
                  <a:srgbClr val="000000"/>
                </a:solidFill>
                <a:latin typeface="+mn-lt"/>
              </a:rPr>
              <a:t>Knutersintie</a:t>
            </a:r>
            <a:r>
              <a:rPr lang="fi-FI" sz="1150">
                <a:solidFill>
                  <a:srgbClr val="000000"/>
                </a:solidFill>
                <a:latin typeface="+mn-lt"/>
              </a:rPr>
              <a:t> 256)</a:t>
            </a:r>
          </a:p>
          <a:p>
            <a:pPr>
              <a:lnSpc>
                <a:spcPct val="100000"/>
              </a:lnSpc>
              <a:spcBef>
                <a:spcPts val="0"/>
              </a:spcBef>
            </a:pPr>
            <a:r>
              <a:rPr lang="fi-FI" sz="1150">
                <a:solidFill>
                  <a:srgbClr val="000000"/>
                </a:solidFill>
                <a:latin typeface="+mn-lt"/>
              </a:rPr>
              <a:t>15:00 Byabäcken (Länsitie 242)</a:t>
            </a:r>
          </a:p>
          <a:p>
            <a:pPr>
              <a:lnSpc>
                <a:spcPct val="100000"/>
              </a:lnSpc>
              <a:spcBef>
                <a:spcPts val="0"/>
              </a:spcBef>
            </a:pPr>
            <a:r>
              <a:rPr lang="fi-FI" sz="1150">
                <a:solidFill>
                  <a:srgbClr val="000000"/>
                </a:solidFill>
                <a:latin typeface="+mn-lt"/>
              </a:rPr>
              <a:t>15:10 Nikkilän kirjasto</a:t>
            </a:r>
          </a:p>
          <a:p>
            <a:pPr>
              <a:lnSpc>
                <a:spcPct val="100000"/>
              </a:lnSpc>
              <a:spcBef>
                <a:spcPts val="0"/>
              </a:spcBef>
            </a:pPr>
            <a:r>
              <a:rPr lang="fi-FI" sz="1150">
                <a:solidFill>
                  <a:srgbClr val="000000"/>
                </a:solidFill>
                <a:latin typeface="+mn-lt"/>
              </a:rPr>
              <a:t>15:25 Kuusijärven ulkoilukeskus (V9719 ja V9720)</a:t>
            </a:r>
          </a:p>
          <a:p>
            <a:pPr>
              <a:lnSpc>
                <a:spcPct val="100000"/>
              </a:lnSpc>
              <a:spcBef>
                <a:spcPts val="0"/>
              </a:spcBef>
            </a:pPr>
            <a:r>
              <a:rPr lang="fi-FI" sz="1150">
                <a:solidFill>
                  <a:srgbClr val="000000"/>
                </a:solidFill>
                <a:latin typeface="+mn-lt"/>
              </a:rPr>
              <a:t>15:30 Hakunila, </a:t>
            </a:r>
            <a:r>
              <a:rPr lang="fi-FI" sz="1150" err="1">
                <a:solidFill>
                  <a:srgbClr val="000000"/>
                </a:solidFill>
                <a:latin typeface="+mn-lt"/>
              </a:rPr>
              <a:t>Kaskelanrinne</a:t>
            </a:r>
            <a:r>
              <a:rPr lang="fi-FI" sz="1150">
                <a:solidFill>
                  <a:srgbClr val="000000"/>
                </a:solidFill>
                <a:latin typeface="+mn-lt"/>
              </a:rPr>
              <a:t> (V9422 ja V9423)</a:t>
            </a:r>
          </a:p>
          <a:p>
            <a:pPr>
              <a:lnSpc>
                <a:spcPct val="100000"/>
              </a:lnSpc>
              <a:spcBef>
                <a:spcPts val="0"/>
              </a:spcBef>
            </a:pPr>
            <a:r>
              <a:rPr lang="fi-FI" sz="1150">
                <a:solidFill>
                  <a:srgbClr val="000000"/>
                </a:solidFill>
                <a:latin typeface="+mn-lt"/>
              </a:rPr>
              <a:t>15:45 Tikkurilan matkakeskus, laituri 10</a:t>
            </a:r>
          </a:p>
          <a:p>
            <a:pPr>
              <a:lnSpc>
                <a:spcPct val="100000"/>
              </a:lnSpc>
              <a:spcBef>
                <a:spcPts val="0"/>
              </a:spcBef>
            </a:pPr>
            <a:endParaRPr lang="fi-FI" sz="1150">
              <a:solidFill>
                <a:srgbClr val="000000"/>
              </a:solidFill>
              <a:latin typeface="+mn-lt"/>
            </a:endParaRPr>
          </a:p>
          <a:p>
            <a:pPr>
              <a:lnSpc>
                <a:spcPct val="100000"/>
              </a:lnSpc>
              <a:spcBef>
                <a:spcPts val="0"/>
              </a:spcBef>
            </a:pPr>
            <a:r>
              <a:rPr lang="fi-FI" sz="1150" b="1">
                <a:solidFill>
                  <a:srgbClr val="000000"/>
                </a:solidFill>
                <a:latin typeface="+mn-lt"/>
              </a:rPr>
              <a:t>Kierros 3</a:t>
            </a:r>
          </a:p>
          <a:p>
            <a:pPr>
              <a:lnSpc>
                <a:spcPct val="100000"/>
              </a:lnSpc>
              <a:spcBef>
                <a:spcPts val="0"/>
              </a:spcBef>
            </a:pPr>
            <a:r>
              <a:rPr lang="fi-FI" sz="1150" b="1">
                <a:solidFill>
                  <a:srgbClr val="000000"/>
                </a:solidFill>
                <a:latin typeface="+mn-lt"/>
              </a:rPr>
              <a:t>Tikkurila–Mellunmäki</a:t>
            </a:r>
          </a:p>
          <a:p>
            <a:pPr>
              <a:lnSpc>
                <a:spcPct val="100000"/>
              </a:lnSpc>
              <a:spcBef>
                <a:spcPts val="0"/>
              </a:spcBef>
            </a:pPr>
            <a:r>
              <a:rPr lang="fi-FI" sz="1150">
                <a:solidFill>
                  <a:srgbClr val="000000"/>
                </a:solidFill>
                <a:latin typeface="+mn-lt"/>
              </a:rPr>
              <a:t>16:00 Tikkurilan matkakeskus, laituri 10</a:t>
            </a:r>
          </a:p>
          <a:p>
            <a:pPr>
              <a:lnSpc>
                <a:spcPct val="100000"/>
              </a:lnSpc>
              <a:spcBef>
                <a:spcPts val="0"/>
              </a:spcBef>
            </a:pPr>
            <a:r>
              <a:rPr lang="fi-FI" sz="1150">
                <a:solidFill>
                  <a:srgbClr val="000000"/>
                </a:solidFill>
                <a:latin typeface="+mn-lt"/>
              </a:rPr>
              <a:t>16:10 Hakunila, </a:t>
            </a:r>
            <a:r>
              <a:rPr lang="fi-FI" sz="1150" err="1">
                <a:solidFill>
                  <a:srgbClr val="000000"/>
                </a:solidFill>
                <a:latin typeface="+mn-lt"/>
              </a:rPr>
              <a:t>Kaskelanrinne</a:t>
            </a:r>
            <a:r>
              <a:rPr lang="fi-FI" sz="1150">
                <a:solidFill>
                  <a:srgbClr val="000000"/>
                </a:solidFill>
                <a:latin typeface="+mn-lt"/>
              </a:rPr>
              <a:t> (V9422 ja V9423)</a:t>
            </a:r>
          </a:p>
          <a:p>
            <a:pPr>
              <a:lnSpc>
                <a:spcPct val="100000"/>
              </a:lnSpc>
              <a:spcBef>
                <a:spcPts val="0"/>
              </a:spcBef>
            </a:pPr>
            <a:r>
              <a:rPr lang="fi-FI" sz="1150">
                <a:solidFill>
                  <a:srgbClr val="000000"/>
                </a:solidFill>
                <a:latin typeface="+mn-lt"/>
              </a:rPr>
              <a:t>16:15 Kuusijärven ulkoilukeskus (V9719 ja V9720)</a:t>
            </a:r>
          </a:p>
          <a:p>
            <a:pPr>
              <a:lnSpc>
                <a:spcPct val="100000"/>
              </a:lnSpc>
              <a:spcBef>
                <a:spcPts val="0"/>
              </a:spcBef>
            </a:pPr>
            <a:r>
              <a:rPr lang="fi-FI" sz="1150">
                <a:solidFill>
                  <a:srgbClr val="000000"/>
                </a:solidFill>
                <a:latin typeface="+mn-lt"/>
              </a:rPr>
              <a:t>16:30 Nikkilän kirjasto</a:t>
            </a:r>
          </a:p>
          <a:p>
            <a:pPr>
              <a:lnSpc>
                <a:spcPct val="100000"/>
              </a:lnSpc>
              <a:spcBef>
                <a:spcPts val="0"/>
              </a:spcBef>
            </a:pPr>
            <a:r>
              <a:rPr lang="fi-FI" sz="1150">
                <a:solidFill>
                  <a:srgbClr val="000000"/>
                </a:solidFill>
                <a:latin typeface="+mn-lt"/>
              </a:rPr>
              <a:t>16:40 Byabäcken (Länsitie 242)</a:t>
            </a:r>
          </a:p>
          <a:p>
            <a:pPr>
              <a:lnSpc>
                <a:spcPct val="100000"/>
              </a:lnSpc>
              <a:spcBef>
                <a:spcPts val="0"/>
              </a:spcBef>
            </a:pPr>
            <a:r>
              <a:rPr lang="fi-FI" sz="1150">
                <a:solidFill>
                  <a:srgbClr val="000000"/>
                </a:solidFill>
                <a:latin typeface="+mn-lt"/>
              </a:rPr>
              <a:t>16:50 Korvenportti (</a:t>
            </a:r>
            <a:r>
              <a:rPr lang="fi-FI" sz="1150" err="1">
                <a:solidFill>
                  <a:srgbClr val="000000"/>
                </a:solidFill>
                <a:latin typeface="+mn-lt"/>
              </a:rPr>
              <a:t>Knutersintie</a:t>
            </a:r>
            <a:r>
              <a:rPr lang="fi-FI" sz="1150">
                <a:solidFill>
                  <a:srgbClr val="000000"/>
                </a:solidFill>
                <a:latin typeface="+mn-lt"/>
              </a:rPr>
              <a:t> 256)</a:t>
            </a:r>
          </a:p>
          <a:p>
            <a:pPr>
              <a:lnSpc>
                <a:spcPct val="100000"/>
              </a:lnSpc>
              <a:spcBef>
                <a:spcPts val="0"/>
              </a:spcBef>
            </a:pPr>
            <a:r>
              <a:rPr lang="fi-FI" sz="1150">
                <a:solidFill>
                  <a:srgbClr val="000000"/>
                </a:solidFill>
                <a:latin typeface="+mn-lt"/>
              </a:rPr>
              <a:t>16:55 </a:t>
            </a:r>
            <a:r>
              <a:rPr lang="fi-FI" sz="1150" err="1">
                <a:solidFill>
                  <a:srgbClr val="000000"/>
                </a:solidFill>
                <a:latin typeface="+mn-lt"/>
              </a:rPr>
              <a:t>Bakunkärr</a:t>
            </a:r>
            <a:r>
              <a:rPr lang="fi-FI" sz="1150">
                <a:solidFill>
                  <a:srgbClr val="000000"/>
                </a:solidFill>
                <a:latin typeface="+mn-lt"/>
              </a:rPr>
              <a:t> (</a:t>
            </a:r>
            <a:r>
              <a:rPr lang="fi-FI" sz="1150" err="1">
                <a:solidFill>
                  <a:srgbClr val="000000"/>
                </a:solidFill>
                <a:latin typeface="+mn-lt"/>
              </a:rPr>
              <a:t>Knutersintie</a:t>
            </a:r>
            <a:r>
              <a:rPr lang="fi-FI" sz="1150">
                <a:solidFill>
                  <a:srgbClr val="000000"/>
                </a:solidFill>
                <a:latin typeface="+mn-lt"/>
              </a:rPr>
              <a:t> 421)</a:t>
            </a:r>
          </a:p>
          <a:p>
            <a:pPr>
              <a:lnSpc>
                <a:spcPct val="100000"/>
              </a:lnSpc>
              <a:spcBef>
                <a:spcPts val="0"/>
              </a:spcBef>
            </a:pPr>
            <a:r>
              <a:rPr lang="fi-FI" sz="1150">
                <a:solidFill>
                  <a:srgbClr val="000000"/>
                </a:solidFill>
                <a:latin typeface="+mn-lt"/>
              </a:rPr>
              <a:t>17:00 Knutersintien pysäköintialue (</a:t>
            </a:r>
            <a:r>
              <a:rPr lang="fi-FI" sz="1150" err="1">
                <a:solidFill>
                  <a:srgbClr val="000000"/>
                </a:solidFill>
                <a:latin typeface="+mn-lt"/>
              </a:rPr>
              <a:t>Knutersintie</a:t>
            </a:r>
            <a:r>
              <a:rPr lang="fi-FI" sz="1150">
                <a:solidFill>
                  <a:srgbClr val="000000"/>
                </a:solidFill>
                <a:latin typeface="+mn-lt"/>
              </a:rPr>
              <a:t> 667)</a:t>
            </a:r>
          </a:p>
          <a:p>
            <a:pPr>
              <a:lnSpc>
                <a:spcPct val="100000"/>
              </a:lnSpc>
              <a:spcBef>
                <a:spcPts val="0"/>
              </a:spcBef>
            </a:pPr>
            <a:r>
              <a:rPr lang="fi-FI" sz="1150">
                <a:solidFill>
                  <a:srgbClr val="000000"/>
                </a:solidFill>
                <a:latin typeface="+mn-lt"/>
              </a:rPr>
              <a:t>17:05 Östersundom, K-Market (H5009 ja H5010)</a:t>
            </a:r>
          </a:p>
          <a:p>
            <a:pPr>
              <a:lnSpc>
                <a:spcPct val="100000"/>
              </a:lnSpc>
              <a:spcBef>
                <a:spcPts val="0"/>
              </a:spcBef>
            </a:pPr>
            <a:r>
              <a:rPr lang="fi-FI" sz="1150">
                <a:solidFill>
                  <a:srgbClr val="000000"/>
                </a:solidFill>
                <a:latin typeface="+mn-lt"/>
              </a:rPr>
              <a:t>17:15 Mellunmäen metroasema, laituri 12</a:t>
            </a:r>
          </a:p>
        </p:txBody>
      </p:sp>
    </p:spTree>
    <p:extLst>
      <p:ext uri="{BB962C8B-B14F-4D97-AF65-F5344CB8AC3E}">
        <p14:creationId xmlns:p14="http://schemas.microsoft.com/office/powerpoint/2010/main" val="3556358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kstiruutu 14">
            <a:extLst>
              <a:ext uri="{FF2B5EF4-FFF2-40B4-BE49-F238E27FC236}">
                <a16:creationId xmlns:a16="http://schemas.microsoft.com/office/drawing/2014/main" id="{AB5194C9-D6EE-4AA4-94CC-A5C51F51DB0F}"/>
              </a:ext>
            </a:extLst>
          </p:cNvPr>
          <p:cNvSpPr txBox="1"/>
          <p:nvPr/>
        </p:nvSpPr>
        <p:spPr>
          <a:xfrm>
            <a:off x="7972425" y="6224270"/>
            <a:ext cx="1819275" cy="523220"/>
          </a:xfrm>
          <a:prstGeom prst="rect">
            <a:avLst/>
          </a:prstGeom>
          <a:noFill/>
        </p:spPr>
        <p:txBody>
          <a:bodyPr wrap="square" rtlCol="0">
            <a:spAutoFit/>
          </a:bodyPr>
          <a:lstStyle/>
          <a:p>
            <a:r>
              <a:rPr lang="fi-FI" sz="1400"/>
              <a:t>2021        la       su	</a:t>
            </a:r>
          </a:p>
        </p:txBody>
      </p:sp>
      <p:graphicFrame>
        <p:nvGraphicFramePr>
          <p:cNvPr id="5" name="Kaavio 4">
            <a:extLst>
              <a:ext uri="{FF2B5EF4-FFF2-40B4-BE49-F238E27FC236}">
                <a16:creationId xmlns:a16="http://schemas.microsoft.com/office/drawing/2014/main" id="{A7F0D838-83CA-4FBA-B9E7-266C12AFEEFB}"/>
              </a:ext>
            </a:extLst>
          </p:cNvPr>
          <p:cNvGraphicFramePr>
            <a:graphicFrameLocks/>
          </p:cNvGraphicFramePr>
          <p:nvPr>
            <p:extLst>
              <p:ext uri="{D42A27DB-BD31-4B8C-83A1-F6EECF244321}">
                <p14:modId xmlns:p14="http://schemas.microsoft.com/office/powerpoint/2010/main" val="261555931"/>
              </p:ext>
            </p:extLst>
          </p:nvPr>
        </p:nvGraphicFramePr>
        <p:xfrm>
          <a:off x="6991681" y="1375577"/>
          <a:ext cx="4569681" cy="5086084"/>
        </p:xfrm>
        <a:graphic>
          <a:graphicData uri="http://schemas.openxmlformats.org/drawingml/2006/chart">
            <c:chart xmlns:c="http://schemas.openxmlformats.org/drawingml/2006/chart" xmlns:r="http://schemas.openxmlformats.org/officeDocument/2006/relationships" r:id="rId2"/>
          </a:graphicData>
        </a:graphic>
      </p:graphicFrame>
      <p:sp>
        <p:nvSpPr>
          <p:cNvPr id="11" name="Tekstiruutu 10">
            <a:extLst>
              <a:ext uri="{FF2B5EF4-FFF2-40B4-BE49-F238E27FC236}">
                <a16:creationId xmlns:a16="http://schemas.microsoft.com/office/drawing/2014/main" id="{A58EFD7F-220E-45BC-87E1-F2C44D543786}"/>
              </a:ext>
            </a:extLst>
          </p:cNvPr>
          <p:cNvSpPr txBox="1"/>
          <p:nvPr/>
        </p:nvSpPr>
        <p:spPr>
          <a:xfrm>
            <a:off x="7972425" y="6052820"/>
            <a:ext cx="2266949" cy="307777"/>
          </a:xfrm>
          <a:prstGeom prst="rect">
            <a:avLst/>
          </a:prstGeom>
          <a:noFill/>
        </p:spPr>
        <p:txBody>
          <a:bodyPr wrap="square" rtlCol="0">
            <a:spAutoFit/>
          </a:bodyPr>
          <a:lstStyle/>
          <a:p>
            <a:r>
              <a:rPr lang="fi-FI" sz="1400"/>
              <a:t>2022        la       su	</a:t>
            </a:r>
          </a:p>
        </p:txBody>
      </p:sp>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a:xfrm>
            <a:off x="920579" y="468536"/>
            <a:ext cx="9804571" cy="574333"/>
          </a:xfrm>
        </p:spPr>
        <p:txBody>
          <a:bodyPr/>
          <a:lstStyle/>
          <a:p>
            <a:r>
              <a:rPr lang="fi-FI"/>
              <a:t>Hop-On Hop-Off -bussin käyttäjämäärät</a:t>
            </a:r>
          </a:p>
        </p:txBody>
      </p:sp>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920579" y="1213338"/>
            <a:ext cx="5568144" cy="4852132"/>
          </a:xfrm>
        </p:spPr>
        <p:txBody>
          <a:bodyPr/>
          <a:lstStyle/>
          <a:p>
            <a:r>
              <a:rPr lang="fi-FI">
                <a:solidFill>
                  <a:srgbClr val="000000"/>
                </a:solidFill>
                <a:latin typeface="+mn-lt"/>
              </a:rPr>
              <a:t>Hop-On Hop-Off –bussin reittiä ja aikataulua on uudistettu vuonna 2022 vuoteen 2021 nähden. Vuonna 2021 linja oli erittäin pitkä rengaslinja, jonka vuoroväli oli noin 105 min. Vuonna 2022 linja muistutti enemmänkin kahta yhdistettyä säteislinjaa, jonka vuoroväli on ollut 3–4 tuntia. Vuonna 2021 matka-ajat ovat olleet erittäin pitkiä toisessa suunnassa, mikä on heikentänyt käytettävyyttä. Vuonna 2022 reitti on ollut parempi, mutta heikkoutena on pitkät vuorovälit. </a:t>
            </a:r>
          </a:p>
          <a:p>
            <a:r>
              <a:rPr lang="fi-FI">
                <a:solidFill>
                  <a:srgbClr val="000000"/>
                </a:solidFill>
                <a:latin typeface="+mn-lt"/>
              </a:rPr>
              <a:t>Hop-on Hop-off -bussilla oli touko–syyskuussa 2022 yhteensä 865 matkustajanousua. Matkustajista noin 10 % oli lapsia. Vertailtaessa vuoden 2021 koko liikennöintikauden matkustajamääriin, on nousua vuodelle 2022 ollut 80 %.</a:t>
            </a:r>
          </a:p>
          <a:p>
            <a:r>
              <a:rPr lang="fi-FI">
                <a:solidFill>
                  <a:srgbClr val="000000"/>
                </a:solidFill>
                <a:latin typeface="+mn-lt"/>
              </a:rPr>
              <a:t>Matkustajamäärät nousivat peräti 454 %, kun verrataan matkustajamääriä viime vuoden vastaavaan ajanjaksoon </a:t>
            </a:r>
            <a:br>
              <a:rPr lang="fi-FI">
                <a:solidFill>
                  <a:srgbClr val="000000"/>
                </a:solidFill>
                <a:latin typeface="+mn-lt"/>
              </a:rPr>
            </a:br>
            <a:r>
              <a:rPr lang="fi-FI">
                <a:solidFill>
                  <a:srgbClr val="000000"/>
                </a:solidFill>
                <a:latin typeface="+mn-lt"/>
              </a:rPr>
              <a:t>(pe ja la touko-syyskuussa).</a:t>
            </a:r>
          </a:p>
          <a:p>
            <a:r>
              <a:rPr lang="fi-FI">
                <a:solidFill>
                  <a:srgbClr val="000000"/>
                </a:solidFill>
                <a:latin typeface="+mn-lt"/>
              </a:rPr>
              <a:t>Matkustajamäärien kasvun taustalla on ollut palvelun parempi tunnettavuus. Hop-On Hop-Offia on markkinoitu somessa ja maksettu hakukoneoptimoinnista. Lisäksi on ollut printti- ja digimainontaa paikallisissa lehdissä, bussien teippausta, </a:t>
            </a:r>
            <a:r>
              <a:rPr lang="fi-FI" err="1">
                <a:solidFill>
                  <a:srgbClr val="000000"/>
                </a:solidFill>
                <a:latin typeface="+mn-lt"/>
              </a:rPr>
              <a:t>flyereita</a:t>
            </a:r>
            <a:r>
              <a:rPr lang="fi-FI">
                <a:solidFill>
                  <a:srgbClr val="000000"/>
                </a:solidFill>
                <a:latin typeface="+mn-lt"/>
              </a:rPr>
              <a:t> toimipisteissä reitin varrella sekä tietoa Sipoonkorven ilmoitustauluilla.</a:t>
            </a:r>
          </a:p>
          <a:p>
            <a:r>
              <a:rPr lang="fi-FI">
                <a:solidFill>
                  <a:srgbClr val="000000"/>
                </a:solidFill>
                <a:latin typeface="+mn-lt"/>
              </a:rPr>
              <a:t>Liikennöintijaksot ovat olleet:</a:t>
            </a:r>
          </a:p>
          <a:p>
            <a:pPr marL="285750" indent="-285750">
              <a:lnSpc>
                <a:spcPct val="100000"/>
              </a:lnSpc>
              <a:spcBef>
                <a:spcPts val="0"/>
              </a:spcBef>
              <a:buFont typeface="Arial" panose="020B0604020202020204" pitchFamily="34" charset="0"/>
              <a:buChar char="•"/>
            </a:pPr>
            <a:r>
              <a:rPr lang="fi-FI">
                <a:solidFill>
                  <a:srgbClr val="000000"/>
                </a:solidFill>
                <a:latin typeface="+mn-lt"/>
              </a:rPr>
              <a:t>2021: liikennöintikuukaudet huhti-marras, liikennöintipäivät to-su. </a:t>
            </a:r>
          </a:p>
          <a:p>
            <a:pPr marL="285750" indent="-285750">
              <a:lnSpc>
                <a:spcPct val="100000"/>
              </a:lnSpc>
              <a:spcBef>
                <a:spcPts val="0"/>
              </a:spcBef>
              <a:buFont typeface="Arial" panose="020B0604020202020204" pitchFamily="34" charset="0"/>
              <a:buChar char="•"/>
            </a:pPr>
            <a:r>
              <a:rPr lang="fi-FI">
                <a:solidFill>
                  <a:srgbClr val="000000"/>
                </a:solidFill>
                <a:latin typeface="+mn-lt"/>
              </a:rPr>
              <a:t>2022: liikennöintikuukaudet touko-syys, liikennöintipäivät la-su.</a:t>
            </a:r>
          </a:p>
        </p:txBody>
      </p:sp>
      <p:sp>
        <p:nvSpPr>
          <p:cNvPr id="7" name="Suorakulmio 6">
            <a:extLst>
              <a:ext uri="{FF2B5EF4-FFF2-40B4-BE49-F238E27FC236}">
                <a16:creationId xmlns:a16="http://schemas.microsoft.com/office/drawing/2014/main" id="{96457826-0FC6-450E-AF0E-28F9A79AECAE}"/>
              </a:ext>
            </a:extLst>
          </p:cNvPr>
          <p:cNvSpPr/>
          <p:nvPr/>
        </p:nvSpPr>
        <p:spPr>
          <a:xfrm>
            <a:off x="9009971" y="6184166"/>
            <a:ext cx="69617" cy="666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Suorakulmio 8">
            <a:extLst>
              <a:ext uri="{FF2B5EF4-FFF2-40B4-BE49-F238E27FC236}">
                <a16:creationId xmlns:a16="http://schemas.microsoft.com/office/drawing/2014/main" id="{D1E3A301-D2AA-4B71-BFE2-289FDC077E11}"/>
              </a:ext>
            </a:extLst>
          </p:cNvPr>
          <p:cNvSpPr/>
          <p:nvPr/>
        </p:nvSpPr>
        <p:spPr>
          <a:xfrm>
            <a:off x="8603422" y="6185376"/>
            <a:ext cx="69617" cy="6667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11">
            <a:extLst>
              <a:ext uri="{FF2B5EF4-FFF2-40B4-BE49-F238E27FC236}">
                <a16:creationId xmlns:a16="http://schemas.microsoft.com/office/drawing/2014/main" id="{F7DB22E6-5953-4CE2-A01C-8D8D1EFB1586}"/>
              </a:ext>
            </a:extLst>
          </p:cNvPr>
          <p:cNvSpPr/>
          <p:nvPr/>
        </p:nvSpPr>
        <p:spPr>
          <a:xfrm>
            <a:off x="9013031" y="6362409"/>
            <a:ext cx="69617" cy="666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12">
            <a:extLst>
              <a:ext uri="{FF2B5EF4-FFF2-40B4-BE49-F238E27FC236}">
                <a16:creationId xmlns:a16="http://schemas.microsoft.com/office/drawing/2014/main" id="{D33C2FA7-3CFA-47C5-A602-62452FECFAA5}"/>
              </a:ext>
            </a:extLst>
          </p:cNvPr>
          <p:cNvSpPr/>
          <p:nvPr/>
        </p:nvSpPr>
        <p:spPr>
          <a:xfrm>
            <a:off x="8610880" y="6360597"/>
            <a:ext cx="69617" cy="666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Tekstin paikkamerkki 2">
            <a:extLst>
              <a:ext uri="{FF2B5EF4-FFF2-40B4-BE49-F238E27FC236}">
                <a16:creationId xmlns:a16="http://schemas.microsoft.com/office/drawing/2014/main" id="{FC2B013B-3D89-45D0-8404-61F7E91E6B1E}"/>
              </a:ext>
            </a:extLst>
          </p:cNvPr>
          <p:cNvSpPr txBox="1">
            <a:spLocks/>
          </p:cNvSpPr>
          <p:nvPr/>
        </p:nvSpPr>
        <p:spPr>
          <a:xfrm>
            <a:off x="7050869" y="939493"/>
            <a:ext cx="3674281" cy="59260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chemeClr val="tx1"/>
                </a:solidFill>
                <a:latin typeface="Myriad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i="1">
                <a:solidFill>
                  <a:srgbClr val="000000"/>
                </a:solidFill>
                <a:latin typeface="Arial" panose="020B0604020202020204" pitchFamily="34" charset="0"/>
              </a:rPr>
              <a:t>Hop-On Hop-Off, matkustajamäärien vertailu vuosien 2021–2022 la ja su </a:t>
            </a:r>
            <a:r>
              <a:rPr lang="fi-FI" i="1">
                <a:solidFill>
                  <a:srgbClr val="000000"/>
                </a:solidFill>
                <a:latin typeface="+mn-lt"/>
              </a:rPr>
              <a:t>matkustuksesta</a:t>
            </a:r>
          </a:p>
        </p:txBody>
      </p:sp>
    </p:spTree>
    <p:extLst>
      <p:ext uri="{BB962C8B-B14F-4D97-AF65-F5344CB8AC3E}">
        <p14:creationId xmlns:p14="http://schemas.microsoft.com/office/powerpoint/2010/main" val="2712945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BC49E020-90E9-4B76-AA00-7986A2B346E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590299" y="0"/>
            <a:ext cx="5601701" cy="6858000"/>
          </a:xfrm>
          <a:prstGeom prst="rect">
            <a:avLst/>
          </a:prstGeom>
          <a:ln w="19050">
            <a:solidFill>
              <a:schemeClr val="tx1"/>
            </a:solidFill>
          </a:ln>
        </p:spPr>
      </p:pic>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1448118" y="1125997"/>
            <a:ext cx="4865218" cy="5513342"/>
          </a:xfrm>
          <a:solidFill>
            <a:srgbClr val="FFFFFF">
              <a:alpha val="56078"/>
            </a:srgbClr>
          </a:solidFill>
        </p:spPr>
        <p:txBody>
          <a:bodyPr>
            <a:normAutofit fontScale="92500" lnSpcReduction="20000"/>
          </a:bodyPr>
          <a:lstStyle/>
          <a:p>
            <a:pPr>
              <a:lnSpc>
                <a:spcPct val="120000"/>
              </a:lnSpc>
              <a:spcBef>
                <a:spcPts val="0"/>
              </a:spcBef>
            </a:pPr>
            <a:r>
              <a:rPr lang="fi-FI" sz="1500">
                <a:solidFill>
                  <a:srgbClr val="000000"/>
                </a:solidFill>
                <a:latin typeface="+mn-lt"/>
              </a:rPr>
              <a:t>HSL-liikenne ei tällä hetkellä palvele kovin hyvin Sipoonkorven kävijöitä. </a:t>
            </a:r>
          </a:p>
          <a:p>
            <a:pPr marL="285750" indent="-285750">
              <a:lnSpc>
                <a:spcPct val="120000"/>
              </a:lnSpc>
              <a:spcBef>
                <a:spcPts val="0"/>
              </a:spcBef>
              <a:buFont typeface="Arial" panose="020B0604020202020204" pitchFamily="34" charset="0"/>
              <a:buChar char="•"/>
            </a:pPr>
            <a:r>
              <a:rPr lang="fi-FI" sz="1500">
                <a:solidFill>
                  <a:srgbClr val="000000"/>
                </a:solidFill>
                <a:latin typeface="+mn-lt"/>
              </a:rPr>
              <a:t>Linja 831(K) kulkee arkisin Itäkeskuksesta Landbohon arkisin </a:t>
            </a:r>
            <a:r>
              <a:rPr lang="fi-FI" sz="1600">
                <a:solidFill>
                  <a:srgbClr val="000000"/>
                </a:solidFill>
                <a:latin typeface="+mn-lt"/>
              </a:rPr>
              <a:t>noin</a:t>
            </a:r>
            <a:r>
              <a:rPr lang="fi-FI" sz="1500">
                <a:solidFill>
                  <a:srgbClr val="000000"/>
                </a:solidFill>
                <a:latin typeface="+mn-lt"/>
              </a:rPr>
              <a:t> 30 min vuorovälillä klo 6–21. Viikonloppuisin liikennöidään 60 min välein.</a:t>
            </a:r>
          </a:p>
          <a:p>
            <a:pPr marL="285750" indent="-285750">
              <a:lnSpc>
                <a:spcPct val="120000"/>
              </a:lnSpc>
              <a:spcBef>
                <a:spcPts val="0"/>
              </a:spcBef>
              <a:buFont typeface="Arial" panose="020B0604020202020204" pitchFamily="34" charset="0"/>
              <a:buChar char="•"/>
            </a:pPr>
            <a:r>
              <a:rPr lang="fi-FI" sz="1500">
                <a:solidFill>
                  <a:srgbClr val="000000"/>
                </a:solidFill>
                <a:latin typeface="+mn-lt"/>
              </a:rPr>
              <a:t>Linja 719(K) kulkee arkisin klo 6–18 Hakunilasta Nybyggetin­tielle lähelle Tasakallion pysäköinti­aluetta ruuhka-aikaan 30 min ja muina aikoina 60 min välein. Lauantaisin on kahdeksan lähtöä, sunnuntaisin ei liikennettä.</a:t>
            </a:r>
          </a:p>
          <a:p>
            <a:pPr marL="285750" indent="-285750">
              <a:lnSpc>
                <a:spcPct val="120000"/>
              </a:lnSpc>
              <a:spcBef>
                <a:spcPts val="0"/>
              </a:spcBef>
              <a:buFont typeface="Arial" panose="020B0604020202020204" pitchFamily="34" charset="0"/>
              <a:buChar char="•"/>
            </a:pPr>
            <a:r>
              <a:rPr lang="fi-FI" sz="1500">
                <a:solidFill>
                  <a:srgbClr val="000000"/>
                </a:solidFill>
                <a:latin typeface="+mn-lt"/>
              </a:rPr>
              <a:t>Linjat 736 (Tikkurilasta) ja 738 Keravalta palvelevat Kuusijärven pysäkkejä arkisin ruuhka-aikaan 20 min ja muina aikoina 60 min välein klo 6–23. Lauantaisin ja sunnuntaisin 736 liikennöi 60 min vuoroväleillä.</a:t>
            </a:r>
          </a:p>
          <a:p>
            <a:pPr marL="285750" indent="-285750">
              <a:lnSpc>
                <a:spcPct val="120000"/>
              </a:lnSpc>
              <a:spcBef>
                <a:spcPts val="0"/>
              </a:spcBef>
              <a:buFont typeface="Arial" panose="020B0604020202020204" pitchFamily="34" charset="0"/>
              <a:buChar char="•"/>
            </a:pPr>
            <a:r>
              <a:rPr lang="fi-FI" sz="1500">
                <a:solidFill>
                  <a:srgbClr val="000000"/>
                </a:solidFill>
                <a:latin typeface="+mn-lt"/>
              </a:rPr>
              <a:t>Myös linjoilla 739, 785K, 787K ja 788K pääsee melko lähelle Sipoonkorpea Vanhaa Porvoontietä pitkin, mutta pysäkkien sijainti ei palvele erityisen hyvin Sipoonkorven kävijöitä.</a:t>
            </a:r>
          </a:p>
          <a:p>
            <a:pPr marL="285750" indent="-285750">
              <a:lnSpc>
                <a:spcPct val="120000"/>
              </a:lnSpc>
              <a:spcBef>
                <a:spcPts val="0"/>
              </a:spcBef>
              <a:buFont typeface="Arial" panose="020B0604020202020204" pitchFamily="34" charset="0"/>
              <a:buChar char="•"/>
            </a:pPr>
            <a:r>
              <a:rPr lang="fi-FI" sz="1500">
                <a:solidFill>
                  <a:srgbClr val="000000"/>
                </a:solidFill>
                <a:latin typeface="+mn-lt"/>
              </a:rPr>
              <a:t>Linja 984(K) kulkee arkisin 4 kertaa päivässä Knutersintielle. Kesäisin ja viikonloppuisin linjalla ei ole liikennettä.</a:t>
            </a:r>
          </a:p>
          <a:p>
            <a:pPr marL="285750" indent="-285750">
              <a:lnSpc>
                <a:spcPct val="120000"/>
              </a:lnSpc>
              <a:spcBef>
                <a:spcPts val="0"/>
              </a:spcBef>
              <a:buFont typeface="Arial" panose="020B0604020202020204" pitchFamily="34" charset="0"/>
              <a:buChar char="•"/>
            </a:pPr>
            <a:r>
              <a:rPr lang="fi-FI" sz="1500">
                <a:solidFill>
                  <a:srgbClr val="000000"/>
                </a:solidFill>
                <a:latin typeface="+mn-lt"/>
              </a:rPr>
              <a:t>Linja 839K liikennöi Degermossaan tarjoten koulumatkayhteyksiä. Muina aikoina iltaisin ja viikonloppuisin eikä kesäisin linjalla ole liikennettä.</a:t>
            </a:r>
          </a:p>
          <a:p>
            <a:pPr marL="285750" indent="-285750">
              <a:lnSpc>
                <a:spcPct val="120000"/>
              </a:lnSpc>
              <a:spcBef>
                <a:spcPts val="0"/>
              </a:spcBef>
              <a:buFont typeface="Arial" panose="020B0604020202020204" pitchFamily="34" charset="0"/>
              <a:buChar char="•"/>
            </a:pPr>
            <a:r>
              <a:rPr lang="fi-FI" sz="1500">
                <a:solidFill>
                  <a:srgbClr val="000000"/>
                </a:solidFill>
                <a:latin typeface="+mn-lt"/>
              </a:rPr>
              <a:t>Linjan 718A-lähdöt tarjoaisivat hyvät yhteydet Kalkkiruukin alueelle Helsingistä, mutta linjaa liikennöidään vain ruuhka-aikoina ruuhkasuuntaan.</a:t>
            </a:r>
          </a:p>
          <a:p>
            <a:pPr marL="285750" indent="-285750">
              <a:lnSpc>
                <a:spcPct val="120000"/>
              </a:lnSpc>
              <a:spcBef>
                <a:spcPts val="0"/>
              </a:spcBef>
              <a:buFont typeface="Arial" panose="020B0604020202020204" pitchFamily="34" charset="0"/>
              <a:buChar char="•"/>
            </a:pPr>
            <a:endParaRPr lang="fi-FI">
              <a:solidFill>
                <a:srgbClr val="000000"/>
              </a:solidFill>
              <a:latin typeface="+mn-lt"/>
            </a:endParaRPr>
          </a:p>
        </p:txBody>
      </p:sp>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a:xfrm>
            <a:off x="1448118" y="296092"/>
            <a:ext cx="4734968" cy="746778"/>
          </a:xfrm>
          <a:solidFill>
            <a:srgbClr val="FFFFFF"/>
          </a:solidFill>
        </p:spPr>
        <p:txBody>
          <a:bodyPr rIns="0"/>
          <a:lstStyle/>
          <a:p>
            <a:r>
              <a:rPr lang="fi-FI"/>
              <a:t>Nykyinen joukkoliikenteen tarjonta – HSL-liikenne</a:t>
            </a:r>
          </a:p>
        </p:txBody>
      </p:sp>
    </p:spTree>
    <p:extLst>
      <p:ext uri="{BB962C8B-B14F-4D97-AF65-F5344CB8AC3E}">
        <p14:creationId xmlns:p14="http://schemas.microsoft.com/office/powerpoint/2010/main" val="2294326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p:txBody>
          <a:bodyPr/>
          <a:lstStyle/>
          <a:p>
            <a:r>
              <a:rPr lang="fi-FI"/>
              <a:t>Nykyinen joukkoliikenteen kysyntä – HSL-liikenne</a:t>
            </a:r>
          </a:p>
        </p:txBody>
      </p:sp>
      <p:pic>
        <p:nvPicPr>
          <p:cNvPr id="7" name="Kuva 6">
            <a:extLst>
              <a:ext uri="{FF2B5EF4-FFF2-40B4-BE49-F238E27FC236}">
                <a16:creationId xmlns:a16="http://schemas.microsoft.com/office/drawing/2014/main" id="{BC49E020-90E9-4B76-AA00-7986A2B346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981789" y="1078302"/>
            <a:ext cx="3497973" cy="4945411"/>
          </a:xfrm>
          <a:prstGeom prst="rect">
            <a:avLst/>
          </a:prstGeom>
          <a:ln w="19050">
            <a:noFill/>
          </a:ln>
        </p:spPr>
      </p:pic>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1448118" y="1125997"/>
            <a:ext cx="3589708" cy="4619195"/>
          </a:xfrm>
          <a:solidFill>
            <a:srgbClr val="FFFFFF">
              <a:alpha val="56078"/>
            </a:srgbClr>
          </a:solidFill>
        </p:spPr>
        <p:txBody>
          <a:bodyPr/>
          <a:lstStyle/>
          <a:p>
            <a:r>
              <a:rPr lang="fi-FI">
                <a:solidFill>
                  <a:srgbClr val="000000"/>
                </a:solidFill>
                <a:latin typeface="+mn-lt"/>
              </a:rPr>
              <a:t>Alueen pysäkkien nousijamääriä on tarkasteltu vuoden 2021 maali–marraskuun ajalta HSL:n toimittaman LIJ-leimaus­datan perusteella. Pysäkkinousu­määriä on korjattu ns. mobiilikertoimella, koska osa matkoista ei ole leimattu fyysisellä matka- tai kertakortilla.  Tällä pyritään huomioimaan matkat, joilla on käytetty mobiililippua.</a:t>
            </a:r>
          </a:p>
          <a:p>
            <a:r>
              <a:rPr lang="fi-FI">
                <a:solidFill>
                  <a:srgbClr val="000000"/>
                </a:solidFill>
                <a:latin typeface="+mn-lt"/>
              </a:rPr>
              <a:t>Nousijamäärät tarkastelluilla pysäkeillä ovat melko vähäisiä, eikä näiden perus­teella voida vetää tarkkoja johtopäätöksiä HSL-bussien käytöstä Sipoonkorven käyntimatkoilla. Viikonloppuisin, jolloin Sipoonkorvessa käy eniten vierailijoita, on HSL-liikenteen tarjonta varsin heikkoa, eikä matkustaminen HSL-bussilla ole todellinen vaihtoehto.</a:t>
            </a:r>
          </a:p>
          <a:p>
            <a:r>
              <a:rPr lang="fi-FI">
                <a:solidFill>
                  <a:srgbClr val="000000"/>
                </a:solidFill>
                <a:latin typeface="+mn-lt"/>
              </a:rPr>
              <a:t>Tarkastelluista pysäkeistä eniten nousijoita on ollut Kuusijärven pysäkeillä. Osa näistä nousijoista on todennäköisesti Sipoon­korven kävijöitä, mutta oletettavasti valtaosa nousijoista on Kuusijärveltä.</a:t>
            </a:r>
          </a:p>
          <a:p>
            <a:pPr marL="285750" indent="-285750">
              <a:buFont typeface="Arial" panose="020B0604020202020204" pitchFamily="34" charset="0"/>
              <a:buChar char="•"/>
            </a:pPr>
            <a:endParaRPr lang="fi-FI">
              <a:solidFill>
                <a:srgbClr val="000000"/>
              </a:solidFill>
              <a:latin typeface="+mn-lt"/>
            </a:endParaRPr>
          </a:p>
        </p:txBody>
      </p:sp>
      <p:pic>
        <p:nvPicPr>
          <p:cNvPr id="4" name="Kuva 3">
            <a:extLst>
              <a:ext uri="{FF2B5EF4-FFF2-40B4-BE49-F238E27FC236}">
                <a16:creationId xmlns:a16="http://schemas.microsoft.com/office/drawing/2014/main" id="{39C48B91-77B0-43E7-BFFB-4E49BF5FF5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535468" y="1069676"/>
            <a:ext cx="3506232" cy="4946427"/>
          </a:xfrm>
          <a:prstGeom prst="rect">
            <a:avLst/>
          </a:prstGeom>
        </p:spPr>
      </p:pic>
    </p:spTree>
    <p:extLst>
      <p:ext uri="{BB962C8B-B14F-4D97-AF65-F5344CB8AC3E}">
        <p14:creationId xmlns:p14="http://schemas.microsoft.com/office/powerpoint/2010/main" val="143179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p:txBody>
          <a:bodyPr/>
          <a:lstStyle/>
          <a:p>
            <a:r>
              <a:rPr lang="fi-FI"/>
              <a:t>Esipuhe</a:t>
            </a:r>
          </a:p>
        </p:txBody>
      </p:sp>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1448118" y="1125997"/>
            <a:ext cx="9691659" cy="5473586"/>
          </a:xfrm>
        </p:spPr>
        <p:txBody>
          <a:bodyPr/>
          <a:lstStyle/>
          <a:p>
            <a:pPr marL="0" lvl="1" indent="0">
              <a:buNone/>
            </a:pPr>
            <a:r>
              <a:rPr lang="fi-FI" sz="1400" dirty="0"/>
              <a:t>Kansallispuistojen merkitys ihmisten virkistäytymisessä on viime vuosina kasvanut. Varsinkin koronapandemian aikana luontokohteet ovat olleet aiempaa suositumpia. Sipoonkorven kansallispuisto on merkittävä virkistymiskohde useille Helsingin seudun asukkaille.</a:t>
            </a:r>
          </a:p>
          <a:p>
            <a:pPr marL="0" lvl="1"/>
            <a:r>
              <a:rPr lang="fi-FI" sz="1400" dirty="0"/>
              <a:t>Sipoonkorven saavutettavuus julkisella liikenteellä ei tällä hetkellä ole hyvä. Sipoonkorpeen on päässyt kokeiluna toteutetulla Hop-On Hop-</a:t>
            </a:r>
            <a:r>
              <a:rPr lang="fi-FI" sz="1400" dirty="0" err="1"/>
              <a:t>Off</a:t>
            </a:r>
            <a:r>
              <a:rPr lang="fi-FI" sz="1400" dirty="0"/>
              <a:t> -bussilla vuosina 2021 ja 2022. Tämän työn tarkoituksena on ollut selvittää mahdollisuudet parantaa Sipoonkorven saavutettavuutta julkisella liikenteellä niin, että julkiset yhteydet voidaan järjestää riittävän kannattavasti. Työssä on tukittu eri vaihtoehtoja kestävien kulkutapojen osuuden kasvattamiseksi Sipoonkorpeen saavuttaessa.</a:t>
            </a:r>
          </a:p>
          <a:p>
            <a:pPr marL="0" lvl="1" indent="0">
              <a:buNone/>
            </a:pPr>
            <a:r>
              <a:rPr lang="fi-FI" sz="1400" dirty="0"/>
              <a:t>Työtä on ohjannut ohjausryhmä, johon ovat kuuluneet:</a:t>
            </a:r>
          </a:p>
          <a:p>
            <a:pPr marL="457200" lvl="2" defTabSz="955675"/>
            <a:r>
              <a:rPr lang="fi-FI" sz="1400" dirty="0"/>
              <a:t>Katri Roivainen 		Sipoon kunta</a:t>
            </a:r>
            <a:br>
              <a:rPr lang="fi-FI" sz="1400" dirty="0"/>
            </a:br>
            <a:r>
              <a:rPr lang="fi-FI" sz="1400" dirty="0"/>
              <a:t>Paula Ropponen		Sipoon kunta</a:t>
            </a:r>
            <a:br>
              <a:rPr lang="fi-FI" sz="1400" dirty="0"/>
            </a:br>
            <a:r>
              <a:rPr lang="fi-FI" sz="1400" dirty="0"/>
              <a:t>Pirjo Siren		Sipoon kunta</a:t>
            </a:r>
            <a:br>
              <a:rPr lang="fi-FI" sz="1400" dirty="0"/>
            </a:br>
            <a:r>
              <a:rPr lang="fi-FI" sz="1400" dirty="0"/>
              <a:t>Anne Peltonen (12/2022 asti)	Sipoon kunta</a:t>
            </a:r>
            <a:br>
              <a:rPr lang="fi-FI" sz="1400" dirty="0"/>
            </a:br>
            <a:r>
              <a:rPr lang="fi-FI" sz="1400" dirty="0"/>
              <a:t>Henna Piilo (1/2023 alkaen)	Sipoon kunta</a:t>
            </a:r>
            <a:br>
              <a:rPr lang="fi-FI" sz="1400" dirty="0"/>
            </a:br>
            <a:r>
              <a:rPr lang="fi-FI" sz="1400" dirty="0"/>
              <a:t>Kimi Känkänen (1/2023 alkaen) 	Sipoon kunta</a:t>
            </a:r>
            <a:br>
              <a:rPr lang="fi-FI" sz="1400" dirty="0"/>
            </a:br>
            <a:r>
              <a:rPr lang="fi-FI" sz="1400" dirty="0"/>
              <a:t>Torsti Alhava		Traficom</a:t>
            </a:r>
            <a:br>
              <a:rPr lang="fi-FI" sz="1400" dirty="0"/>
            </a:br>
            <a:r>
              <a:rPr lang="fi-FI" sz="1400" dirty="0"/>
              <a:t>Harri Karjalainen (6/2022 asti)	Metsähallitus</a:t>
            </a:r>
            <a:br>
              <a:rPr lang="fi-FI" sz="1400" dirty="0"/>
            </a:br>
            <a:r>
              <a:rPr lang="fi-FI" sz="1400" dirty="0"/>
              <a:t>Liisa Neuvonen (6/2022 alkaen)	Metsähallitus</a:t>
            </a:r>
            <a:br>
              <a:rPr lang="fi-FI" sz="1400" dirty="0"/>
            </a:br>
            <a:r>
              <a:rPr lang="fi-FI" sz="1400" dirty="0"/>
              <a:t>Harri Vuorinen		HSL</a:t>
            </a:r>
            <a:br>
              <a:rPr lang="fi-FI" sz="1400" dirty="0"/>
            </a:br>
            <a:r>
              <a:rPr lang="fi-FI" sz="1400" dirty="0"/>
              <a:t>Aleksi Manninen		HSL</a:t>
            </a:r>
          </a:p>
          <a:p>
            <a:pPr marL="0" lvl="1" indent="0">
              <a:buNone/>
            </a:pPr>
            <a:r>
              <a:rPr lang="fi-FI" sz="1400" dirty="0"/>
              <a:t>Työ on saanut rahoitusta Traficomin liikkumisen ohjauksen hankehausta.</a:t>
            </a:r>
          </a:p>
          <a:p>
            <a:pPr marL="0" lvl="1" indent="0">
              <a:buNone/>
            </a:pPr>
            <a:r>
              <a:rPr lang="fi-FI" sz="1400" dirty="0"/>
              <a:t>Konsulttina työssä on ollut WSP, jossa työstä ovat vastanneet Simo Airaksinen, Antti Kataja, Moona Tikka, Ari Kujala, Ilari Jounila ja Leena Gruzdaitis. Lisäksi työssä ovat avustaneet Aleksi Ojanperä, Annukka Säätelä, Elli Happonen, Henri Syrjö sekä Johanna Karhulahti-Rantala.</a:t>
            </a:r>
          </a:p>
          <a:p>
            <a:endParaRPr lang="fi-FI" dirty="0"/>
          </a:p>
        </p:txBody>
      </p:sp>
      <p:sp>
        <p:nvSpPr>
          <p:cNvPr id="6" name="Tekstiruutu 5">
            <a:extLst>
              <a:ext uri="{FF2B5EF4-FFF2-40B4-BE49-F238E27FC236}">
                <a16:creationId xmlns:a16="http://schemas.microsoft.com/office/drawing/2014/main" id="{66EFBEC1-9D91-4953-A7E5-4A189F8690BC}"/>
              </a:ext>
            </a:extLst>
          </p:cNvPr>
          <p:cNvSpPr txBox="1"/>
          <p:nvPr/>
        </p:nvSpPr>
        <p:spPr>
          <a:xfrm>
            <a:off x="1438752" y="6476087"/>
            <a:ext cx="4647882" cy="246991"/>
          </a:xfrm>
          <a:prstGeom prst="rect">
            <a:avLst/>
          </a:prstGeom>
          <a:noFill/>
        </p:spPr>
        <p:txBody>
          <a:bodyPr wrap="square">
            <a:spAutoFit/>
          </a:bodyPr>
          <a:lstStyle/>
          <a:p>
            <a:pPr algn="l">
              <a:lnSpc>
                <a:spcPct val="120000"/>
              </a:lnSpc>
              <a:spcBef>
                <a:spcPts val="1200"/>
              </a:spcBef>
            </a:pPr>
            <a:r>
              <a:rPr lang="fi-FI" sz="900">
                <a:latin typeface="Calibri" panose="020F0502020204030204" pitchFamily="34" charset="0"/>
                <a:ea typeface="Calibri" panose="020F0502020204030204" pitchFamily="34" charset="0"/>
              </a:rPr>
              <a:t>Kannen k</a:t>
            </a:r>
            <a:r>
              <a:rPr lang="fi-FI" sz="900">
                <a:effectLst/>
                <a:latin typeface="Calibri" panose="020F0502020204030204" pitchFamily="34" charset="0"/>
                <a:ea typeface="Calibri" panose="020F0502020204030204" pitchFamily="34" charset="0"/>
              </a:rPr>
              <a:t>uva: Sakari Manninen, Vantaan kaupunki </a:t>
            </a:r>
            <a:endParaRPr lang="fi-FI" sz="100" b="0">
              <a:latin typeface="Montserrat" pitchFamily="2" charset="77"/>
            </a:endParaRPr>
          </a:p>
        </p:txBody>
      </p:sp>
    </p:spTree>
    <p:extLst>
      <p:ext uri="{BB962C8B-B14F-4D97-AF65-F5344CB8AC3E}">
        <p14:creationId xmlns:p14="http://schemas.microsoft.com/office/powerpoint/2010/main" val="2303940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A08BEDCE-A347-4EFC-9DEC-5EF9E64F20A6}"/>
              </a:ext>
            </a:extLst>
          </p:cNvPr>
          <p:cNvSpPr>
            <a:spLocks noGrp="1"/>
          </p:cNvSpPr>
          <p:nvPr>
            <p:ph type="ctrTitle"/>
          </p:nvPr>
        </p:nvSpPr>
        <p:spPr/>
        <p:txBody>
          <a:bodyPr/>
          <a:lstStyle/>
          <a:p>
            <a:pPr marL="898525" indent="-898525"/>
            <a:r>
              <a:rPr lang="fi-FI" sz="3600"/>
              <a:t>2.3	Pysäköintipaikat: määrä ja käyttö</a:t>
            </a:r>
          </a:p>
        </p:txBody>
      </p:sp>
      <p:sp>
        <p:nvSpPr>
          <p:cNvPr id="6" name="Alaotsikko 5">
            <a:extLst>
              <a:ext uri="{FF2B5EF4-FFF2-40B4-BE49-F238E27FC236}">
                <a16:creationId xmlns:a16="http://schemas.microsoft.com/office/drawing/2014/main" id="{38891DA6-1B7E-4591-89DC-D33FDE6F808A}"/>
              </a:ext>
            </a:extLst>
          </p:cNvPr>
          <p:cNvSpPr>
            <a:spLocks noGrp="1"/>
          </p:cNvSpPr>
          <p:nvPr>
            <p:ph type="subTitle" idx="1"/>
          </p:nvPr>
        </p:nvSpPr>
        <p:spPr/>
        <p:txBody>
          <a:bodyPr/>
          <a:lstStyle/>
          <a:p>
            <a:endParaRPr lang="fi-FI"/>
          </a:p>
        </p:txBody>
      </p:sp>
    </p:spTree>
    <p:extLst>
      <p:ext uri="{BB962C8B-B14F-4D97-AF65-F5344CB8AC3E}">
        <p14:creationId xmlns:p14="http://schemas.microsoft.com/office/powerpoint/2010/main" val="2749915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p:txBody>
          <a:bodyPr/>
          <a:lstStyle/>
          <a:p>
            <a:r>
              <a:rPr lang="fi-FI"/>
              <a:t>Pysäköintipaikat</a:t>
            </a:r>
          </a:p>
        </p:txBody>
      </p:sp>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p:txBody>
          <a:bodyPr/>
          <a:lstStyle/>
          <a:p>
            <a:r>
              <a:rPr lang="fi-FI"/>
              <a:t>Pysäköintipaikkojen riittämättömyys on tunnistettu ongelma Sipoonkorvessa. Tasakalliontie on kokemuksen mukaan alueen pysäköintipaikoista ruuhkaisin. Myös Kuusijärven ja Hakunilan urheilupuiston pysäköintialueet ovat varsin kuormitettuja, mutta näiden alueiden pysäköijät eivät kaikki ole asioimassa Sipoonkorvessa.</a:t>
            </a:r>
          </a:p>
          <a:p>
            <a:r>
              <a:rPr lang="fi-FI"/>
              <a:t>Palautetta on saatu myös yksityisen pysäköintitoimijan pysäköinninvalvonnasta, josta yksityisteiden tiekunnat ovat sopineet. Työn yhteydessä järjestetyssä kyselyssä tuotiin avoimissa vastauksissa esille Sipoonkorven pysäköintialueiden laatu, turvallisuus sekä riittävyys. Pysäköintialueiden riittämättömyys ja virheellisen pysäköinnin valvominen on ohjannut pysäköintiä kansallispuiston ruuhkaisimmilta alueilta jonkin verran Sipoonkorven muihin osiin.</a:t>
            </a:r>
          </a:p>
          <a:p>
            <a:r>
              <a:rPr lang="fi-FI"/>
              <a:t>Työssä tarkasteltiin Sipoonkorven pysäköintipaikkojen käyttöastetta kolmena eri vuoden 2022 kesäpäivänä laskemalla pysäköityjen autojen määrää la aamulla klo 9–11 sekä käyntimäärälaskurien mukaisena suosituimpana ajankohtana, heti puolenpäivän jälkeen. </a:t>
            </a:r>
          </a:p>
          <a:p>
            <a:endParaRPr lang="fi-FI"/>
          </a:p>
        </p:txBody>
      </p:sp>
      <p:pic>
        <p:nvPicPr>
          <p:cNvPr id="28" name="Kuva 27">
            <a:extLst>
              <a:ext uri="{FF2B5EF4-FFF2-40B4-BE49-F238E27FC236}">
                <a16:creationId xmlns:a16="http://schemas.microsoft.com/office/drawing/2014/main" id="{E7E46739-74E8-4D58-88AB-F40EB45562F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56" r="20738"/>
          <a:stretch/>
        </p:blipFill>
        <p:spPr>
          <a:xfrm>
            <a:off x="6386718" y="120656"/>
            <a:ext cx="3792774" cy="6602172"/>
          </a:xfrm>
          <a:prstGeom prst="rect">
            <a:avLst/>
          </a:prstGeom>
        </p:spPr>
      </p:pic>
      <p:pic>
        <p:nvPicPr>
          <p:cNvPr id="30" name="Kuva 29">
            <a:extLst>
              <a:ext uri="{FF2B5EF4-FFF2-40B4-BE49-F238E27FC236}">
                <a16:creationId xmlns:a16="http://schemas.microsoft.com/office/drawing/2014/main" id="{33A92CE1-1221-4CB8-B96A-68C7DA348D0D}"/>
              </a:ext>
            </a:extLst>
          </p:cNvPr>
          <p:cNvPicPr>
            <a:picLocks noChangeAspect="1"/>
          </p:cNvPicPr>
          <p:nvPr/>
        </p:nvPicPr>
        <p:blipFill>
          <a:blip r:embed="rId4"/>
          <a:stretch>
            <a:fillRect/>
          </a:stretch>
        </p:blipFill>
        <p:spPr>
          <a:xfrm>
            <a:off x="10235256" y="1836750"/>
            <a:ext cx="1763283" cy="4312189"/>
          </a:xfrm>
          <a:prstGeom prst="rect">
            <a:avLst/>
          </a:prstGeom>
        </p:spPr>
      </p:pic>
    </p:spTree>
    <p:extLst>
      <p:ext uri="{BB962C8B-B14F-4D97-AF65-F5344CB8AC3E}">
        <p14:creationId xmlns:p14="http://schemas.microsoft.com/office/powerpoint/2010/main" val="2785663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p:txBody>
          <a:bodyPr/>
          <a:lstStyle/>
          <a:p>
            <a:r>
              <a:rPr lang="fi-FI"/>
              <a:t>Pysäköintipaikkojen käyttö</a:t>
            </a:r>
          </a:p>
        </p:txBody>
      </p:sp>
      <p:pic>
        <p:nvPicPr>
          <p:cNvPr id="28" name="Kuva 27">
            <a:extLst>
              <a:ext uri="{FF2B5EF4-FFF2-40B4-BE49-F238E27FC236}">
                <a16:creationId xmlns:a16="http://schemas.microsoft.com/office/drawing/2014/main" id="{E7E46739-74E8-4D58-88AB-F40EB45562F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56" r="20738"/>
          <a:stretch/>
        </p:blipFill>
        <p:spPr>
          <a:xfrm>
            <a:off x="6386718" y="120656"/>
            <a:ext cx="3792774" cy="6602172"/>
          </a:xfrm>
          <a:prstGeom prst="rect">
            <a:avLst/>
          </a:prstGeom>
        </p:spPr>
      </p:pic>
      <p:graphicFrame>
        <p:nvGraphicFramePr>
          <p:cNvPr id="6" name="Taulukko 5">
            <a:extLst>
              <a:ext uri="{FF2B5EF4-FFF2-40B4-BE49-F238E27FC236}">
                <a16:creationId xmlns:a16="http://schemas.microsoft.com/office/drawing/2014/main" id="{3957E08C-3A93-4911-B631-8C9755219075}"/>
              </a:ext>
            </a:extLst>
          </p:cNvPr>
          <p:cNvGraphicFramePr>
            <a:graphicFrameLocks noGrp="1"/>
          </p:cNvGraphicFramePr>
          <p:nvPr>
            <p:extLst>
              <p:ext uri="{D42A27DB-BD31-4B8C-83A1-F6EECF244321}">
                <p14:modId xmlns:p14="http://schemas.microsoft.com/office/powerpoint/2010/main" val="1816133762"/>
              </p:ext>
            </p:extLst>
          </p:nvPr>
        </p:nvGraphicFramePr>
        <p:xfrm>
          <a:off x="1487475" y="2965866"/>
          <a:ext cx="4716000" cy="3583305"/>
        </p:xfrm>
        <a:graphic>
          <a:graphicData uri="http://schemas.openxmlformats.org/drawingml/2006/table">
            <a:tbl>
              <a:tblPr/>
              <a:tblGrid>
                <a:gridCol w="216000">
                  <a:extLst>
                    <a:ext uri="{9D8B030D-6E8A-4147-A177-3AD203B41FA5}">
                      <a16:colId xmlns:a16="http://schemas.microsoft.com/office/drawing/2014/main" val="2064060525"/>
                    </a:ext>
                  </a:extLst>
                </a:gridCol>
                <a:gridCol w="936000">
                  <a:extLst>
                    <a:ext uri="{9D8B030D-6E8A-4147-A177-3AD203B41FA5}">
                      <a16:colId xmlns:a16="http://schemas.microsoft.com/office/drawing/2014/main" val="1052156666"/>
                    </a:ext>
                  </a:extLst>
                </a:gridCol>
                <a:gridCol w="504000">
                  <a:extLst>
                    <a:ext uri="{9D8B030D-6E8A-4147-A177-3AD203B41FA5}">
                      <a16:colId xmlns:a16="http://schemas.microsoft.com/office/drawing/2014/main" val="243523565"/>
                    </a:ext>
                  </a:extLst>
                </a:gridCol>
                <a:gridCol w="576000">
                  <a:extLst>
                    <a:ext uri="{9D8B030D-6E8A-4147-A177-3AD203B41FA5}">
                      <a16:colId xmlns:a16="http://schemas.microsoft.com/office/drawing/2014/main" val="3252385288"/>
                    </a:ext>
                  </a:extLst>
                </a:gridCol>
                <a:gridCol w="576000">
                  <a:extLst>
                    <a:ext uri="{9D8B030D-6E8A-4147-A177-3AD203B41FA5}">
                      <a16:colId xmlns:a16="http://schemas.microsoft.com/office/drawing/2014/main" val="2651245922"/>
                    </a:ext>
                  </a:extLst>
                </a:gridCol>
                <a:gridCol w="576000">
                  <a:extLst>
                    <a:ext uri="{9D8B030D-6E8A-4147-A177-3AD203B41FA5}">
                      <a16:colId xmlns:a16="http://schemas.microsoft.com/office/drawing/2014/main" val="3806760167"/>
                    </a:ext>
                  </a:extLst>
                </a:gridCol>
                <a:gridCol w="576000">
                  <a:extLst>
                    <a:ext uri="{9D8B030D-6E8A-4147-A177-3AD203B41FA5}">
                      <a16:colId xmlns:a16="http://schemas.microsoft.com/office/drawing/2014/main" val="140101352"/>
                    </a:ext>
                  </a:extLst>
                </a:gridCol>
                <a:gridCol w="756000">
                  <a:extLst>
                    <a:ext uri="{9D8B030D-6E8A-4147-A177-3AD203B41FA5}">
                      <a16:colId xmlns:a16="http://schemas.microsoft.com/office/drawing/2014/main" val="2274031886"/>
                    </a:ext>
                  </a:extLst>
                </a:gridCol>
              </a:tblGrid>
              <a:tr h="190500">
                <a:tc>
                  <a:txBody>
                    <a:bodyPr/>
                    <a:lstStyle/>
                    <a:p>
                      <a:pPr algn="l" fontAlgn="b"/>
                      <a:endParaRPr lang="fi-FI"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gridSpan="5">
                  <a:txBody>
                    <a:bodyPr/>
                    <a:lstStyle/>
                    <a:p>
                      <a:pPr algn="ctr" fontAlgn="b"/>
                      <a:r>
                        <a:rPr lang="fi-FI" sz="1100" b="1" i="0" u="none" strike="noStrike">
                          <a:solidFill>
                            <a:srgbClr val="000000"/>
                          </a:solidFill>
                          <a:effectLst/>
                          <a:latin typeface="Calibri" panose="020F0502020204030204" pitchFamily="34" charset="0"/>
                        </a:rPr>
                        <a:t>Pysäköintipaikkojen täyttöaste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extLst>
                  <a:ext uri="{0D108BD9-81ED-4DB2-BD59-A6C34878D82A}">
                    <a16:rowId xmlns:a16="http://schemas.microsoft.com/office/drawing/2014/main" val="4064606209"/>
                  </a:ext>
                </a:extLst>
              </a:tr>
              <a:tr h="190500">
                <a:tc>
                  <a:txBody>
                    <a:bodyPr/>
                    <a:lstStyle/>
                    <a:p>
                      <a:pPr algn="l" fontAlgn="b"/>
                      <a:endParaRPr lang="fi-FI"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b"/>
                      <a:r>
                        <a:rPr lang="fi-FI" sz="1100" b="1" i="0" u="none" strike="noStrike">
                          <a:solidFill>
                            <a:srgbClr val="000000"/>
                          </a:solidFill>
                          <a:effectLst/>
                          <a:latin typeface="Calibri" panose="020F0502020204030204" pitchFamily="34" charset="0"/>
                        </a:rPr>
                        <a:t>la 18.6.2022</a:t>
                      </a:r>
                    </a:p>
                    <a:p>
                      <a:pPr algn="ctr" fontAlgn="b"/>
                      <a:r>
                        <a:rPr lang="fi-FI" sz="1100" b="1" i="0" u="none" strike="noStrike">
                          <a:solidFill>
                            <a:srgbClr val="000000"/>
                          </a:solidFill>
                          <a:effectLst/>
                          <a:latin typeface="Calibri" panose="020F0502020204030204" pitchFamily="34" charset="0"/>
                        </a:rPr>
                        <a:t>Sää sateinen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i-FI"/>
                    </a:p>
                  </a:txBody>
                  <a:tcPr/>
                </a:tc>
                <a:tc gridSpan="2">
                  <a:txBody>
                    <a:bodyPr/>
                    <a:lstStyle/>
                    <a:p>
                      <a:pPr algn="ctr" fontAlgn="b"/>
                      <a:r>
                        <a:rPr lang="fi-FI" sz="1100" b="1" i="0" u="none" strike="noStrike">
                          <a:solidFill>
                            <a:srgbClr val="000000"/>
                          </a:solidFill>
                          <a:effectLst/>
                          <a:latin typeface="Calibri" panose="020F0502020204030204" pitchFamily="34" charset="0"/>
                        </a:rPr>
                        <a:t>la 2.7.2022</a:t>
                      </a:r>
                    </a:p>
                    <a:p>
                      <a:pPr algn="ctr" fontAlgn="b"/>
                      <a:r>
                        <a:rPr lang="fi-FI" sz="1100" b="1" i="0" u="none" strike="noStrike">
                          <a:solidFill>
                            <a:srgbClr val="000000"/>
                          </a:solidFill>
                          <a:effectLst/>
                          <a:latin typeface="Calibri" panose="020F0502020204030204" pitchFamily="34" charset="0"/>
                        </a:rPr>
                        <a:t>Sää ok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i-FI"/>
                    </a:p>
                  </a:txBody>
                  <a:tcPr/>
                </a:tc>
                <a:tc>
                  <a:txBody>
                    <a:bodyPr/>
                    <a:lstStyle/>
                    <a:p>
                      <a:pPr algn="ctr" fontAlgn="b"/>
                      <a:r>
                        <a:rPr lang="fi-FI" sz="1100" b="1" i="0" u="none" strike="noStrike">
                          <a:solidFill>
                            <a:srgbClr val="000000"/>
                          </a:solidFill>
                          <a:effectLst/>
                          <a:latin typeface="Calibri" panose="020F0502020204030204" pitchFamily="34" charset="0"/>
                        </a:rPr>
                        <a:t>la 20.8.2022</a:t>
                      </a:r>
                    </a:p>
                    <a:p>
                      <a:pPr algn="ctr" fontAlgn="b"/>
                      <a:r>
                        <a:rPr lang="fi-FI" sz="1100" b="1" i="0" u="none" strike="noStrike">
                          <a:solidFill>
                            <a:srgbClr val="000000"/>
                          </a:solidFill>
                          <a:effectLst/>
                          <a:latin typeface="Calibri" panose="020F0502020204030204" pitchFamily="34" charset="0"/>
                        </a:rPr>
                        <a:t>Sää ok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2509877"/>
                  </a:ext>
                </a:extLst>
              </a:tr>
              <a:tr h="381000">
                <a:tc>
                  <a:txBody>
                    <a:bodyPr/>
                    <a:lstStyle/>
                    <a:p>
                      <a:pPr algn="l" fontAlgn="b"/>
                      <a:endParaRPr lang="fi-FI"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i-FI" sz="1100" b="1" i="0" u="none" strike="noStrike">
                          <a:solidFill>
                            <a:srgbClr val="000000"/>
                          </a:solidFill>
                          <a:effectLst/>
                          <a:latin typeface="Calibri" panose="020F0502020204030204" pitchFamily="34" charset="0"/>
                        </a:rPr>
                        <a:t>Pysäköintialue</a:t>
                      </a:r>
                    </a:p>
                  </a:txBody>
                  <a:tcPr marL="3600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1100" b="1" i="0" u="none" strike="noStrike" err="1">
                          <a:solidFill>
                            <a:srgbClr val="000000"/>
                          </a:solidFill>
                          <a:effectLst/>
                          <a:latin typeface="Calibri" panose="020F0502020204030204" pitchFamily="34" charset="0"/>
                        </a:rPr>
                        <a:t>Kapasi</a:t>
                      </a:r>
                      <a:r>
                        <a:rPr lang="fi-FI" sz="1100" b="1" i="0" u="none" strike="noStrike">
                          <a:solidFill>
                            <a:srgbClr val="000000"/>
                          </a:solidFill>
                          <a:effectLst/>
                          <a:latin typeface="Calibri" panose="020F0502020204030204" pitchFamily="34" charset="0"/>
                        </a:rPr>
                        <a:t>-teetti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klo 9-11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klo 12-14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klo 9-11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klo 12-14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klo 12-14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7259045"/>
                  </a:ext>
                </a:extLst>
              </a:tr>
              <a:tr h="381000">
                <a:tc>
                  <a:txBody>
                    <a:bodyPr/>
                    <a:lstStyle/>
                    <a:p>
                      <a:pPr algn="ctr" fontAlgn="b"/>
                      <a:r>
                        <a:rPr lang="fi-FI" sz="1100" b="1" i="0" u="none" strike="noStrike">
                          <a:solidFill>
                            <a:srgbClr val="000000"/>
                          </a:solidFill>
                          <a:effectLst/>
                          <a:latin typeface="Calibri" panose="020F050202020403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FAADC"/>
                    </a:solidFill>
                  </a:tcPr>
                </a:tc>
                <a:tc>
                  <a:txBody>
                    <a:bodyPr/>
                    <a:lstStyle/>
                    <a:p>
                      <a:pPr algn="l" fontAlgn="b"/>
                      <a:r>
                        <a:rPr lang="fi-FI" sz="1100" b="0" i="0" u="none" strike="noStrike">
                          <a:solidFill>
                            <a:srgbClr val="000000"/>
                          </a:solidFill>
                          <a:effectLst/>
                          <a:latin typeface="Calibri" panose="020F0502020204030204" pitchFamily="34" charset="0"/>
                        </a:rPr>
                        <a:t>Knutersin pysäköintialue</a:t>
                      </a:r>
                    </a:p>
                  </a:txBody>
                  <a:tcPr marL="36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160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1100" b="0" i="0" u="none" strike="noStrike">
                          <a:solidFill>
                            <a:srgbClr val="000000"/>
                          </a:solidFill>
                          <a:effectLst/>
                          <a:latin typeface="Calibri" panose="020F0502020204030204" pitchFamily="34" charset="0"/>
                        </a:rPr>
                        <a:t>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867367606"/>
                  </a:ext>
                </a:extLst>
              </a:tr>
              <a:tr h="190500">
                <a:tc>
                  <a:txBody>
                    <a:bodyPr/>
                    <a:lstStyle/>
                    <a:p>
                      <a:pPr algn="ctr" fontAlgn="b"/>
                      <a:r>
                        <a:rPr lang="fi-FI" sz="1100" b="1" i="0" u="none" strike="noStrike">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FAADC"/>
                    </a:solidFill>
                  </a:tcPr>
                </a:tc>
                <a:tc>
                  <a:txBody>
                    <a:bodyPr/>
                    <a:lstStyle/>
                    <a:p>
                      <a:pPr algn="l" fontAlgn="b"/>
                      <a:r>
                        <a:rPr lang="fi-FI" sz="1100" b="0" i="0" u="none" strike="noStrike">
                          <a:solidFill>
                            <a:srgbClr val="000000"/>
                          </a:solidFill>
                          <a:effectLst/>
                          <a:latin typeface="Calibri" panose="020F0502020204030204" pitchFamily="34" charset="0"/>
                        </a:rPr>
                        <a:t>Korvenportti</a:t>
                      </a:r>
                    </a:p>
                  </a:txBody>
                  <a:tcPr marL="36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1100" b="0" i="0" u="none" strike="noStrike">
                          <a:solidFill>
                            <a:srgbClr val="000000"/>
                          </a:solidFill>
                          <a:effectLst/>
                          <a:latin typeface="Calibri" panose="020F0502020204030204" pitchFamily="34" charset="0"/>
                        </a:rPr>
                        <a:t>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12 %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36 %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464651075"/>
                  </a:ext>
                </a:extLst>
              </a:tr>
              <a:tr h="190500">
                <a:tc>
                  <a:txBody>
                    <a:bodyPr/>
                    <a:lstStyle/>
                    <a:p>
                      <a:pPr algn="ctr" fontAlgn="b"/>
                      <a:r>
                        <a:rPr lang="fi-FI" sz="1100" b="1" i="0" u="none" strike="noStrike">
                          <a:solidFill>
                            <a:srgbClr val="000000"/>
                          </a:solidFill>
                          <a:effectLst/>
                          <a:latin typeface="Calibri" panose="020F0502020204030204" pitchFamily="34" charset="0"/>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FAADC"/>
                    </a:solidFill>
                  </a:tcPr>
                </a:tc>
                <a:tc>
                  <a:txBody>
                    <a:bodyPr/>
                    <a:lstStyle/>
                    <a:p>
                      <a:pPr algn="l" fontAlgn="b"/>
                      <a:r>
                        <a:rPr lang="fi-FI" sz="1100" b="0" i="0" u="none" strike="noStrike">
                          <a:solidFill>
                            <a:srgbClr val="000000"/>
                          </a:solidFill>
                          <a:effectLst/>
                          <a:latin typeface="Calibri" panose="020F0502020204030204" pitchFamily="34" charset="0"/>
                        </a:rPr>
                        <a:t>Bakunkärr</a:t>
                      </a:r>
                    </a:p>
                  </a:txBody>
                  <a:tcPr marL="36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1100" b="0" i="0" u="none" strike="noStrike">
                          <a:solidFill>
                            <a:srgbClr val="000000"/>
                          </a:solidFill>
                          <a:effectLst/>
                          <a:latin typeface="Calibri" panose="020F0502020204030204" pitchFamily="34" charset="0"/>
                        </a:rPr>
                        <a:t>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447899659"/>
                  </a:ext>
                </a:extLst>
              </a:tr>
              <a:tr h="190500">
                <a:tc>
                  <a:txBody>
                    <a:bodyPr/>
                    <a:lstStyle/>
                    <a:p>
                      <a:pPr algn="ctr" fontAlgn="b"/>
                      <a:r>
                        <a:rPr lang="fi-FI" sz="1100" b="1" i="0" u="none" strike="noStrike">
                          <a:solidFill>
                            <a:srgbClr val="000000"/>
                          </a:solidFill>
                          <a:effectLst/>
                          <a:latin typeface="Calibri" panose="020F0502020204030204" pitchFamily="34" charset="0"/>
                        </a:rPr>
                        <a:t>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FAADC"/>
                    </a:solidFill>
                  </a:tcPr>
                </a:tc>
                <a:tc>
                  <a:txBody>
                    <a:bodyPr/>
                    <a:lstStyle/>
                    <a:p>
                      <a:pPr algn="l" fontAlgn="b"/>
                      <a:r>
                        <a:rPr lang="fi-FI" sz="1100" b="0" i="0" u="none" strike="noStrike">
                          <a:solidFill>
                            <a:srgbClr val="000000"/>
                          </a:solidFill>
                          <a:effectLst/>
                          <a:latin typeface="Calibri" panose="020F0502020204030204" pitchFamily="34" charset="0"/>
                        </a:rPr>
                        <a:t>Byabäcken I</a:t>
                      </a:r>
                    </a:p>
                  </a:txBody>
                  <a:tcPr marL="36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1100" b="0" i="0" u="none" strike="noStrike">
                          <a:solidFill>
                            <a:srgbClr val="000000"/>
                          </a:solidFill>
                          <a:effectLst/>
                          <a:latin typeface="Calibri" panose="020F0502020204030204" pitchFamily="34" charset="0"/>
                        </a:rPr>
                        <a:t>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973262446"/>
                  </a:ext>
                </a:extLst>
              </a:tr>
              <a:tr h="190500">
                <a:tc>
                  <a:txBody>
                    <a:bodyPr/>
                    <a:lstStyle/>
                    <a:p>
                      <a:pPr algn="ctr" fontAlgn="b"/>
                      <a:r>
                        <a:rPr lang="fi-FI" sz="1100" b="1" i="0" u="none" strike="noStrike">
                          <a:solidFill>
                            <a:srgbClr val="000000"/>
                          </a:solidFill>
                          <a:effectLst/>
                          <a:latin typeface="Calibri" panose="020F0502020204030204" pitchFamily="34" charset="0"/>
                        </a:rPr>
                        <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FAADC"/>
                    </a:solidFill>
                  </a:tcPr>
                </a:tc>
                <a:tc>
                  <a:txBody>
                    <a:bodyPr/>
                    <a:lstStyle/>
                    <a:p>
                      <a:pPr algn="l" fontAlgn="b"/>
                      <a:r>
                        <a:rPr lang="fi-FI" sz="1100" b="0" i="0" u="none" strike="noStrike">
                          <a:solidFill>
                            <a:srgbClr val="000000"/>
                          </a:solidFill>
                          <a:effectLst/>
                          <a:latin typeface="Calibri" panose="020F0502020204030204" pitchFamily="34" charset="0"/>
                        </a:rPr>
                        <a:t>Byabäcken II</a:t>
                      </a:r>
                    </a:p>
                  </a:txBody>
                  <a:tcPr marL="36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1100" b="0" i="0" u="none" strike="noStrike">
                          <a:solidFill>
                            <a:srgbClr val="000000"/>
                          </a:solidFill>
                          <a:effectLst/>
                          <a:latin typeface="Calibri" panose="020F0502020204030204" pitchFamily="34" charset="0"/>
                        </a:rPr>
                        <a:t>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262502654"/>
                  </a:ext>
                </a:extLst>
              </a:tr>
              <a:tr h="381000">
                <a:tc>
                  <a:txBody>
                    <a:bodyPr/>
                    <a:lstStyle/>
                    <a:p>
                      <a:pPr algn="ctr" fontAlgn="b"/>
                      <a:r>
                        <a:rPr lang="fi-FI" sz="1100" b="1" i="0" u="none" strike="noStrike">
                          <a:solidFill>
                            <a:srgbClr val="000000"/>
                          </a:solidFill>
                          <a:effectLst/>
                          <a:latin typeface="Calibri" panose="020F0502020204030204" pitchFamily="34" charset="0"/>
                        </a:rPr>
                        <a:t>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FAADC"/>
                    </a:solidFill>
                  </a:tcPr>
                </a:tc>
                <a:tc>
                  <a:txBody>
                    <a:bodyPr/>
                    <a:lstStyle/>
                    <a:p>
                      <a:pPr algn="l" fontAlgn="b"/>
                      <a:r>
                        <a:rPr lang="fi-FI" sz="1100" b="0" i="0" u="none" strike="noStrike">
                          <a:solidFill>
                            <a:srgbClr val="000000"/>
                          </a:solidFill>
                          <a:effectLst/>
                          <a:latin typeface="Calibri" panose="020F0502020204030204" pitchFamily="34" charset="0"/>
                        </a:rPr>
                        <a:t>Kuusijärven ulkoilukeskus</a:t>
                      </a:r>
                    </a:p>
                  </a:txBody>
                  <a:tcPr marL="36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250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1100" b="0" i="0" u="none" strike="noStrike">
                          <a:solidFill>
                            <a:srgbClr val="000000"/>
                          </a:solidFill>
                          <a:effectLst/>
                          <a:latin typeface="Calibri" panose="020F0502020204030204" pitchFamily="34" charset="0"/>
                        </a:rPr>
                        <a:t>11 %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20 %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38 %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106 %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fi-FI" sz="1100" b="0" i="0" u="none" strike="noStrike">
                          <a:solidFill>
                            <a:srgbClr val="000000"/>
                          </a:solidFill>
                          <a:effectLst/>
                          <a:latin typeface="Calibri" panose="020F0502020204030204" pitchFamily="34" charset="0"/>
                        </a:rPr>
                        <a:t>65 %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127366282"/>
                  </a:ext>
                </a:extLst>
              </a:tr>
              <a:tr h="190500">
                <a:tc>
                  <a:txBody>
                    <a:bodyPr/>
                    <a:lstStyle/>
                    <a:p>
                      <a:pPr algn="ctr" fontAlgn="b"/>
                      <a:r>
                        <a:rPr lang="fi-FI" sz="1100" b="1" i="0" u="none" strike="noStrike">
                          <a:solidFill>
                            <a:srgbClr val="000000"/>
                          </a:solidFill>
                          <a:effectLst/>
                          <a:latin typeface="Calibri" panose="020F0502020204030204" pitchFamily="34" charset="0"/>
                        </a:rPr>
                        <a:t>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FAADC"/>
                    </a:solidFill>
                  </a:tcPr>
                </a:tc>
                <a:tc>
                  <a:txBody>
                    <a:bodyPr/>
                    <a:lstStyle/>
                    <a:p>
                      <a:pPr algn="l" fontAlgn="b"/>
                      <a:r>
                        <a:rPr lang="fi-FI" sz="1100" b="0" i="0" u="none" strike="noStrike">
                          <a:solidFill>
                            <a:srgbClr val="000000"/>
                          </a:solidFill>
                          <a:effectLst/>
                          <a:latin typeface="Calibri" panose="020F0502020204030204" pitchFamily="34" charset="0"/>
                        </a:rPr>
                        <a:t>Källängen</a:t>
                      </a:r>
                    </a:p>
                  </a:txBody>
                  <a:tcPr marL="36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1100" b="0" i="0" u="none" strike="noStrike">
                          <a:solidFill>
                            <a:srgbClr val="000000"/>
                          </a:solidFill>
                          <a:effectLst/>
                          <a:latin typeface="Calibri" panose="020F0502020204030204" pitchFamily="34" charset="0"/>
                        </a:rPr>
                        <a:t>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17 %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3880263"/>
                  </a:ext>
                </a:extLst>
              </a:tr>
              <a:tr h="381000">
                <a:tc>
                  <a:txBody>
                    <a:bodyPr/>
                    <a:lstStyle/>
                    <a:p>
                      <a:pPr algn="ctr" fontAlgn="b"/>
                      <a:r>
                        <a:rPr lang="fi-FI" sz="1100" b="1" i="0" u="none" strike="noStrike">
                          <a:solidFill>
                            <a:srgbClr val="000000"/>
                          </a:solidFill>
                          <a:effectLst/>
                          <a:latin typeface="Calibri" panose="020F0502020204030204" pitchFamily="34" charset="0"/>
                        </a:rPr>
                        <a: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FAADC"/>
                    </a:solidFill>
                  </a:tcPr>
                </a:tc>
                <a:tc>
                  <a:txBody>
                    <a:bodyPr/>
                    <a:lstStyle/>
                    <a:p>
                      <a:pPr algn="l" fontAlgn="b"/>
                      <a:r>
                        <a:rPr lang="fi-FI" sz="1100" b="0" i="0" u="none" strike="noStrike">
                          <a:solidFill>
                            <a:srgbClr val="000000"/>
                          </a:solidFill>
                          <a:effectLst/>
                          <a:latin typeface="Calibri" panose="020F0502020204030204" pitchFamily="34" charset="0"/>
                        </a:rPr>
                        <a:t>Flatberget / Tasakallio</a:t>
                      </a:r>
                    </a:p>
                  </a:txBody>
                  <a:tcPr marL="36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1100" b="0" i="0" u="none" strike="noStrike">
                          <a:solidFill>
                            <a:srgbClr val="000000"/>
                          </a:solidFill>
                          <a:effectLst/>
                          <a:latin typeface="Calibri" panose="020F0502020204030204" pitchFamily="34" charset="0"/>
                        </a:rPr>
                        <a:t>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36 %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10856256"/>
                  </a:ext>
                </a:extLst>
              </a:tr>
              <a:tr h="190500">
                <a:tc>
                  <a:txBody>
                    <a:bodyPr/>
                    <a:lstStyle/>
                    <a:p>
                      <a:pPr algn="ctr" fontAlgn="b"/>
                      <a:r>
                        <a:rPr lang="fi-FI" sz="1100" b="1" i="0" u="none" strike="noStrike">
                          <a:solidFill>
                            <a:srgbClr val="000000"/>
                          </a:solidFill>
                          <a:effectLst/>
                          <a:latin typeface="Calibri" panose="020F0502020204030204" pitchFamily="34" charset="0"/>
                        </a:rPr>
                        <a:t>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FAADC"/>
                    </a:solidFill>
                  </a:tcPr>
                </a:tc>
                <a:tc>
                  <a:txBody>
                    <a:bodyPr/>
                    <a:lstStyle/>
                    <a:p>
                      <a:pPr algn="l" fontAlgn="b"/>
                      <a:r>
                        <a:rPr lang="fi-FI" sz="1100" b="0" i="0" u="none" strike="noStrike">
                          <a:solidFill>
                            <a:srgbClr val="000000"/>
                          </a:solidFill>
                          <a:effectLst/>
                          <a:latin typeface="Calibri" panose="020F0502020204030204" pitchFamily="34" charset="0"/>
                        </a:rPr>
                        <a:t>Kalkkiuunintie</a:t>
                      </a:r>
                    </a:p>
                  </a:txBody>
                  <a:tcPr marL="36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1100" b="0" i="0" u="none" strike="noStrike">
                          <a:solidFill>
                            <a:srgbClr val="000000"/>
                          </a:solidFill>
                          <a:effectLst/>
                          <a:latin typeface="Calibri" panose="020F0502020204030204" pitchFamily="34" charset="0"/>
                        </a:rPr>
                        <a:t>11 %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11 %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50 %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606108512"/>
                  </a:ext>
                </a:extLst>
              </a:tr>
              <a:tr h="381000">
                <a:tc>
                  <a:txBody>
                    <a:bodyPr/>
                    <a:lstStyle/>
                    <a:p>
                      <a:pPr algn="ctr" fontAlgn="b"/>
                      <a:r>
                        <a:rPr lang="fi-FI" sz="1100" b="1" i="0" u="none" strike="noStrike">
                          <a:solidFill>
                            <a:srgbClr val="000000"/>
                          </a:solidFill>
                          <a:effectLst/>
                          <a:latin typeface="Calibri" panose="020F0502020204030204" pitchFamily="34" charset="0"/>
                        </a:rPr>
                        <a:t>J</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FAADC"/>
                    </a:solidFill>
                  </a:tcPr>
                </a:tc>
                <a:tc>
                  <a:txBody>
                    <a:bodyPr/>
                    <a:lstStyle/>
                    <a:p>
                      <a:pPr algn="l" fontAlgn="b"/>
                      <a:r>
                        <a:rPr lang="fi-FI" sz="1100" b="0" i="0" u="none" strike="noStrike">
                          <a:solidFill>
                            <a:srgbClr val="000000"/>
                          </a:solidFill>
                          <a:effectLst/>
                          <a:latin typeface="Calibri" panose="020F0502020204030204" pitchFamily="34" charset="0"/>
                        </a:rPr>
                        <a:t>Hakunilan urheilupuisto</a:t>
                      </a:r>
                    </a:p>
                  </a:txBody>
                  <a:tcPr marL="36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190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1100" b="0" i="0" u="none" strike="noStrike">
                          <a:solidFill>
                            <a:srgbClr val="000000"/>
                          </a:solidFill>
                          <a:effectLst/>
                          <a:latin typeface="Calibri" panose="020F0502020204030204" pitchFamily="34" charset="0"/>
                        </a:rPr>
                        <a:t>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fi-FI" sz="1100" b="0" i="0" u="none" strike="noStrike">
                          <a:solidFill>
                            <a:srgbClr val="000000"/>
                          </a:solidFill>
                          <a:effectLst/>
                          <a:latin typeface="Calibri" panose="020F0502020204030204" pitchFamily="34" charset="0"/>
                        </a:rPr>
                        <a:t>11 %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795766136"/>
                  </a:ext>
                </a:extLst>
              </a:tr>
            </a:tbl>
          </a:graphicData>
        </a:graphic>
      </p:graphicFrame>
      <p:sp>
        <p:nvSpPr>
          <p:cNvPr id="7" name="Suorakulmio 6">
            <a:extLst>
              <a:ext uri="{FF2B5EF4-FFF2-40B4-BE49-F238E27FC236}">
                <a16:creationId xmlns:a16="http://schemas.microsoft.com/office/drawing/2014/main" id="{67542F04-B776-4C50-8516-D0CDF661AAB7}"/>
              </a:ext>
            </a:extLst>
          </p:cNvPr>
          <p:cNvSpPr/>
          <p:nvPr/>
        </p:nvSpPr>
        <p:spPr>
          <a:xfrm>
            <a:off x="1513375" y="2349207"/>
            <a:ext cx="342900" cy="246185"/>
          </a:xfrm>
          <a:prstGeom prst="rect">
            <a:avLst/>
          </a:prstGeom>
          <a:solidFill>
            <a:srgbClr val="C5E0B4"/>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orakulmio 9">
            <a:extLst>
              <a:ext uri="{FF2B5EF4-FFF2-40B4-BE49-F238E27FC236}">
                <a16:creationId xmlns:a16="http://schemas.microsoft.com/office/drawing/2014/main" id="{802AF77A-5335-4B8E-AC11-BF287CA5444D}"/>
              </a:ext>
            </a:extLst>
          </p:cNvPr>
          <p:cNvSpPr/>
          <p:nvPr/>
        </p:nvSpPr>
        <p:spPr>
          <a:xfrm>
            <a:off x="1510263" y="2674522"/>
            <a:ext cx="342900" cy="246185"/>
          </a:xfrm>
          <a:prstGeom prst="rect">
            <a:avLst/>
          </a:prstGeom>
          <a:solidFill>
            <a:srgbClr val="FFFF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uorakulmio 10">
            <a:extLst>
              <a:ext uri="{FF2B5EF4-FFF2-40B4-BE49-F238E27FC236}">
                <a16:creationId xmlns:a16="http://schemas.microsoft.com/office/drawing/2014/main" id="{85957EB3-005F-44DA-B10D-83C542C37321}"/>
              </a:ext>
            </a:extLst>
          </p:cNvPr>
          <p:cNvSpPr/>
          <p:nvPr/>
        </p:nvSpPr>
        <p:spPr>
          <a:xfrm>
            <a:off x="1510996" y="2999837"/>
            <a:ext cx="342900" cy="246185"/>
          </a:xfrm>
          <a:prstGeom prst="rect">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ekstiruutu 7">
            <a:extLst>
              <a:ext uri="{FF2B5EF4-FFF2-40B4-BE49-F238E27FC236}">
                <a16:creationId xmlns:a16="http://schemas.microsoft.com/office/drawing/2014/main" id="{2BE0B328-B6F1-4D42-B9DF-3504CA5CE560}"/>
              </a:ext>
            </a:extLst>
          </p:cNvPr>
          <p:cNvSpPr txBox="1"/>
          <p:nvPr/>
        </p:nvSpPr>
        <p:spPr>
          <a:xfrm>
            <a:off x="1843942" y="2337118"/>
            <a:ext cx="1195387" cy="276999"/>
          </a:xfrm>
          <a:prstGeom prst="rect">
            <a:avLst/>
          </a:prstGeom>
          <a:noFill/>
        </p:spPr>
        <p:txBody>
          <a:bodyPr wrap="square" rtlCol="0">
            <a:spAutoFit/>
          </a:bodyPr>
          <a:lstStyle/>
          <a:p>
            <a:r>
              <a:rPr lang="fi-FI" sz="1200" i="1"/>
              <a:t>alle 50 %</a:t>
            </a:r>
          </a:p>
        </p:txBody>
      </p:sp>
      <p:sp>
        <p:nvSpPr>
          <p:cNvPr id="13" name="Tekstiruutu 12">
            <a:extLst>
              <a:ext uri="{FF2B5EF4-FFF2-40B4-BE49-F238E27FC236}">
                <a16:creationId xmlns:a16="http://schemas.microsoft.com/office/drawing/2014/main" id="{6C39F9DA-5A29-4F22-A776-E59E35E78BCD}"/>
              </a:ext>
            </a:extLst>
          </p:cNvPr>
          <p:cNvSpPr txBox="1"/>
          <p:nvPr/>
        </p:nvSpPr>
        <p:spPr>
          <a:xfrm>
            <a:off x="1433621" y="2079915"/>
            <a:ext cx="3406893" cy="276999"/>
          </a:xfrm>
          <a:prstGeom prst="rect">
            <a:avLst/>
          </a:prstGeom>
          <a:noFill/>
        </p:spPr>
        <p:txBody>
          <a:bodyPr wrap="square" rtlCol="0">
            <a:spAutoFit/>
          </a:bodyPr>
          <a:lstStyle/>
          <a:p>
            <a:r>
              <a:rPr lang="fi-FI" sz="1200" i="1"/>
              <a:t>Pysäköintipaikoista käytössä laskentahetkellä</a:t>
            </a:r>
          </a:p>
        </p:txBody>
      </p:sp>
      <p:sp>
        <p:nvSpPr>
          <p:cNvPr id="14" name="Tekstiruutu 13">
            <a:extLst>
              <a:ext uri="{FF2B5EF4-FFF2-40B4-BE49-F238E27FC236}">
                <a16:creationId xmlns:a16="http://schemas.microsoft.com/office/drawing/2014/main" id="{5BEC3754-BCE8-40A4-91D7-04C51A074472}"/>
              </a:ext>
            </a:extLst>
          </p:cNvPr>
          <p:cNvSpPr txBox="1"/>
          <p:nvPr/>
        </p:nvSpPr>
        <p:spPr>
          <a:xfrm>
            <a:off x="1856642" y="2660968"/>
            <a:ext cx="1195387" cy="276999"/>
          </a:xfrm>
          <a:prstGeom prst="rect">
            <a:avLst/>
          </a:prstGeom>
          <a:noFill/>
        </p:spPr>
        <p:txBody>
          <a:bodyPr wrap="square" rtlCol="0">
            <a:spAutoFit/>
          </a:bodyPr>
          <a:lstStyle/>
          <a:p>
            <a:r>
              <a:rPr lang="fi-FI" sz="1200" i="1"/>
              <a:t>50–80 %</a:t>
            </a:r>
          </a:p>
        </p:txBody>
      </p:sp>
      <p:sp>
        <p:nvSpPr>
          <p:cNvPr id="15" name="Tekstiruutu 14">
            <a:extLst>
              <a:ext uri="{FF2B5EF4-FFF2-40B4-BE49-F238E27FC236}">
                <a16:creationId xmlns:a16="http://schemas.microsoft.com/office/drawing/2014/main" id="{B3469F3F-7779-47DE-B34A-258D075BF220}"/>
              </a:ext>
            </a:extLst>
          </p:cNvPr>
          <p:cNvSpPr txBox="1"/>
          <p:nvPr/>
        </p:nvSpPr>
        <p:spPr>
          <a:xfrm>
            <a:off x="1869342" y="2972118"/>
            <a:ext cx="1195387" cy="276999"/>
          </a:xfrm>
          <a:prstGeom prst="rect">
            <a:avLst/>
          </a:prstGeom>
          <a:noFill/>
        </p:spPr>
        <p:txBody>
          <a:bodyPr wrap="square" rtlCol="0">
            <a:spAutoFit/>
          </a:bodyPr>
          <a:lstStyle/>
          <a:p>
            <a:r>
              <a:rPr lang="fi-FI" sz="1200" i="1"/>
              <a:t>yli 80 %</a:t>
            </a:r>
          </a:p>
        </p:txBody>
      </p:sp>
      <p:sp>
        <p:nvSpPr>
          <p:cNvPr id="19" name="Tekstin paikkamerkki 2">
            <a:extLst>
              <a:ext uri="{FF2B5EF4-FFF2-40B4-BE49-F238E27FC236}">
                <a16:creationId xmlns:a16="http://schemas.microsoft.com/office/drawing/2014/main" id="{115568CE-0037-42A9-95B7-BC9E71F75E9B}"/>
              </a:ext>
            </a:extLst>
          </p:cNvPr>
          <p:cNvSpPr>
            <a:spLocks noGrp="1"/>
          </p:cNvSpPr>
          <p:nvPr>
            <p:ph type="body" sz="quarter" idx="10"/>
          </p:nvPr>
        </p:nvSpPr>
        <p:spPr>
          <a:xfrm>
            <a:off x="1448118" y="1125997"/>
            <a:ext cx="4569505" cy="798219"/>
          </a:xfrm>
        </p:spPr>
        <p:txBody>
          <a:bodyPr/>
          <a:lstStyle/>
          <a:p>
            <a:r>
              <a:rPr lang="fi-FI"/>
              <a:t>Vaikka pysäköintipaikkojen riittämättömyys on noussut esiin palautteissa, ei pysäköintipaikkojen korkea käyttöaste enimmäkseen ollut havaittavissa, kun selvitystyön yhteydessä laskettiin alueen pysäköityjen autojen määrää. </a:t>
            </a:r>
          </a:p>
        </p:txBody>
      </p:sp>
    </p:spTree>
    <p:extLst>
      <p:ext uri="{BB962C8B-B14F-4D97-AF65-F5344CB8AC3E}">
        <p14:creationId xmlns:p14="http://schemas.microsoft.com/office/powerpoint/2010/main" val="235308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A08BEDCE-A347-4EFC-9DEC-5EF9E64F20A6}"/>
              </a:ext>
            </a:extLst>
          </p:cNvPr>
          <p:cNvSpPr>
            <a:spLocks noGrp="1"/>
          </p:cNvSpPr>
          <p:nvPr>
            <p:ph type="ctrTitle"/>
          </p:nvPr>
        </p:nvSpPr>
        <p:spPr/>
        <p:txBody>
          <a:bodyPr/>
          <a:lstStyle/>
          <a:p>
            <a:r>
              <a:rPr lang="fi-FI" sz="3600"/>
              <a:t>3. 	Kyselytutkimus</a:t>
            </a:r>
          </a:p>
        </p:txBody>
      </p:sp>
      <p:sp>
        <p:nvSpPr>
          <p:cNvPr id="6" name="Alaotsikko 5">
            <a:extLst>
              <a:ext uri="{FF2B5EF4-FFF2-40B4-BE49-F238E27FC236}">
                <a16:creationId xmlns:a16="http://schemas.microsoft.com/office/drawing/2014/main" id="{38891DA6-1B7E-4591-89DC-D33FDE6F808A}"/>
              </a:ext>
            </a:extLst>
          </p:cNvPr>
          <p:cNvSpPr>
            <a:spLocks noGrp="1"/>
          </p:cNvSpPr>
          <p:nvPr>
            <p:ph type="subTitle" idx="1"/>
          </p:nvPr>
        </p:nvSpPr>
        <p:spPr/>
        <p:txBody>
          <a:bodyPr/>
          <a:lstStyle/>
          <a:p>
            <a:endParaRPr lang="fi-FI"/>
          </a:p>
        </p:txBody>
      </p:sp>
    </p:spTree>
    <p:extLst>
      <p:ext uri="{BB962C8B-B14F-4D97-AF65-F5344CB8AC3E}">
        <p14:creationId xmlns:p14="http://schemas.microsoft.com/office/powerpoint/2010/main" val="1409924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7">
            <a:extLst>
              <a:ext uri="{FF2B5EF4-FFF2-40B4-BE49-F238E27FC236}">
                <a16:creationId xmlns:a16="http://schemas.microsoft.com/office/drawing/2014/main" id="{6CBD2A07-7CCA-494D-AE4F-AE6C645D82A3}"/>
              </a:ext>
            </a:extLst>
          </p:cNvPr>
          <p:cNvGraphicFramePr>
            <a:graphicFrameLocks/>
          </p:cNvGraphicFramePr>
          <p:nvPr>
            <p:extLst>
              <p:ext uri="{D42A27DB-BD31-4B8C-83A1-F6EECF244321}">
                <p14:modId xmlns:p14="http://schemas.microsoft.com/office/powerpoint/2010/main" val="79036403"/>
              </p:ext>
            </p:extLst>
          </p:nvPr>
        </p:nvGraphicFramePr>
        <p:xfrm>
          <a:off x="5769075" y="3028513"/>
          <a:ext cx="5487228" cy="3897606"/>
        </p:xfrm>
        <a:graphic>
          <a:graphicData uri="http://schemas.openxmlformats.org/drawingml/2006/chart">
            <c:chart xmlns:c="http://schemas.openxmlformats.org/drawingml/2006/chart" xmlns:r="http://schemas.openxmlformats.org/officeDocument/2006/relationships" r:id="rId2"/>
          </a:graphicData>
        </a:graphic>
      </p:graphicFrame>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p:txBody>
          <a:bodyPr/>
          <a:lstStyle/>
          <a:p>
            <a:r>
              <a:rPr lang="fi-FI"/>
              <a:t>Sipoonkorvessa käynnin useus</a:t>
            </a:r>
          </a:p>
        </p:txBody>
      </p:sp>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1448117" y="1125998"/>
            <a:ext cx="8819833" cy="1036178"/>
          </a:xfrm>
        </p:spPr>
        <p:txBody>
          <a:bodyPr/>
          <a:lstStyle/>
          <a:p>
            <a:r>
              <a:rPr lang="fi-FI"/>
              <a:t>Työssä järjestettiin kyselytutkimus, joka oli avoinna vastaajille 1.6.–31.7.2022. Kyselyn avulla haluttiin selvittää, mitkä olisivat parhaat keinot liikkumisen kehittämiseksi Sipoonkorvessa. Vastaajiksi pyrittiin saamaan niin henkilöauton käyttäjiä kuin kestäviä liikkumistapoja hyödyntäviä.</a:t>
            </a:r>
          </a:p>
          <a:p>
            <a:r>
              <a:rPr lang="fi-FI"/>
              <a:t>Kyselylinkkiä jaettiin Sipoon ja Vantaan sekä HSL:n ja Metsähallituksen sivuilla. Myös organisaatioiden somekanavia sekä Sipoonkorven Facebook-sivustoa hyödynnettiin. Vastauksia saatiin 113, joista 105 suomen kielellä ja 8 ruotsiksi.</a:t>
            </a:r>
          </a:p>
        </p:txBody>
      </p:sp>
      <p:pic>
        <p:nvPicPr>
          <p:cNvPr id="6" name="Kuva 5">
            <a:extLst>
              <a:ext uri="{FF2B5EF4-FFF2-40B4-BE49-F238E27FC236}">
                <a16:creationId xmlns:a16="http://schemas.microsoft.com/office/drawing/2014/main" id="{33DA3281-1FF6-4CD1-B8D4-C1F1239AC4C7}"/>
              </a:ext>
            </a:extLst>
          </p:cNvPr>
          <p:cNvPicPr>
            <a:picLocks noChangeAspect="1"/>
          </p:cNvPicPr>
          <p:nvPr/>
        </p:nvPicPr>
        <p:blipFill rotWithShape="1">
          <a:blip r:embed="rId3"/>
          <a:srcRect t="10198"/>
          <a:stretch/>
        </p:blipFill>
        <p:spPr>
          <a:xfrm>
            <a:off x="938576" y="3762376"/>
            <a:ext cx="4596571" cy="3200400"/>
          </a:xfrm>
          <a:prstGeom prst="rect">
            <a:avLst/>
          </a:prstGeom>
        </p:spPr>
      </p:pic>
      <p:sp>
        <p:nvSpPr>
          <p:cNvPr id="7" name="Tekstin paikkamerkki 3">
            <a:extLst>
              <a:ext uri="{FF2B5EF4-FFF2-40B4-BE49-F238E27FC236}">
                <a16:creationId xmlns:a16="http://schemas.microsoft.com/office/drawing/2014/main" id="{52D14A30-AB77-4503-8D6D-95CB2ECBADF7}"/>
              </a:ext>
            </a:extLst>
          </p:cNvPr>
          <p:cNvSpPr txBox="1">
            <a:spLocks/>
          </p:cNvSpPr>
          <p:nvPr/>
        </p:nvSpPr>
        <p:spPr>
          <a:xfrm>
            <a:off x="1448117" y="2528571"/>
            <a:ext cx="8920384" cy="69327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yriad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t>Lähes puolet vastaajista kertoo käyvänsä Sipoonkorvessa muutaman kerran vuodessa. Noin kolmasosa vastaajista käy Sipoonkorvessa vähintään kerran kuussa.</a:t>
            </a:r>
          </a:p>
        </p:txBody>
      </p:sp>
      <p:sp>
        <p:nvSpPr>
          <p:cNvPr id="9" name="Tekstin paikkamerkki 3">
            <a:extLst>
              <a:ext uri="{FF2B5EF4-FFF2-40B4-BE49-F238E27FC236}">
                <a16:creationId xmlns:a16="http://schemas.microsoft.com/office/drawing/2014/main" id="{FB94E85B-F126-4D2E-9B9D-A6182063CB3E}"/>
              </a:ext>
            </a:extLst>
          </p:cNvPr>
          <p:cNvSpPr txBox="1">
            <a:spLocks/>
          </p:cNvSpPr>
          <p:nvPr/>
        </p:nvSpPr>
        <p:spPr>
          <a:xfrm>
            <a:off x="1448117" y="2284391"/>
            <a:ext cx="9277032" cy="129809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yriad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t>Vastaajista noin kolme neljäsosaa oli työssäkäyviä tai yrittäjiä. Noin joka kuudes vastaaja oli eläkeläinen.</a:t>
            </a:r>
            <a:br>
              <a:rPr lang="fi-FI" dirty="0"/>
            </a:br>
            <a:endParaRPr lang="fi-FI" dirty="0"/>
          </a:p>
        </p:txBody>
      </p:sp>
      <p:sp>
        <p:nvSpPr>
          <p:cNvPr id="10" name="Tekstin paikkamerkki 3">
            <a:extLst>
              <a:ext uri="{FF2B5EF4-FFF2-40B4-BE49-F238E27FC236}">
                <a16:creationId xmlns:a16="http://schemas.microsoft.com/office/drawing/2014/main" id="{0E1CA6D5-54F8-4D59-84B2-4731894064DB}"/>
              </a:ext>
            </a:extLst>
          </p:cNvPr>
          <p:cNvSpPr txBox="1">
            <a:spLocks/>
          </p:cNvSpPr>
          <p:nvPr/>
        </p:nvSpPr>
        <p:spPr>
          <a:xfrm>
            <a:off x="6753885" y="3314862"/>
            <a:ext cx="3060071" cy="69327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yriad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i-FI"/>
              <a:t>Vastaukset kysymykseen</a:t>
            </a:r>
            <a:br>
              <a:rPr lang="fi-FI"/>
            </a:br>
            <a:r>
              <a:rPr lang="fi-FI" i="1"/>
              <a:t>”Kuinka usein käyt Sipoonkorvessa?”</a:t>
            </a:r>
            <a:endParaRPr lang="fi-FI"/>
          </a:p>
        </p:txBody>
      </p:sp>
      <p:sp>
        <p:nvSpPr>
          <p:cNvPr id="13" name="Tekstin paikkamerkki 3">
            <a:extLst>
              <a:ext uri="{FF2B5EF4-FFF2-40B4-BE49-F238E27FC236}">
                <a16:creationId xmlns:a16="http://schemas.microsoft.com/office/drawing/2014/main" id="{75F52B47-D216-4C51-82AB-F0AEBB22CB9D}"/>
              </a:ext>
            </a:extLst>
          </p:cNvPr>
          <p:cNvSpPr txBox="1">
            <a:spLocks/>
          </p:cNvSpPr>
          <p:nvPr/>
        </p:nvSpPr>
        <p:spPr>
          <a:xfrm>
            <a:off x="1722202" y="3282956"/>
            <a:ext cx="2804531" cy="51949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yriad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i-FI"/>
              <a:t>Vastaukset kysymykseen</a:t>
            </a:r>
            <a:br>
              <a:rPr lang="fi-FI"/>
            </a:br>
            <a:r>
              <a:rPr lang="fi-FI" i="1"/>
              <a:t>”Pääasiallinen toimintasi?”</a:t>
            </a:r>
            <a:br>
              <a:rPr lang="fi-FI"/>
            </a:br>
            <a:endParaRPr lang="fi-FI"/>
          </a:p>
        </p:txBody>
      </p:sp>
    </p:spTree>
    <p:extLst>
      <p:ext uri="{BB962C8B-B14F-4D97-AF65-F5344CB8AC3E}">
        <p14:creationId xmlns:p14="http://schemas.microsoft.com/office/powerpoint/2010/main" val="4290935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a:xfrm>
            <a:off x="1448118" y="468536"/>
            <a:ext cx="9277032" cy="642905"/>
          </a:xfrm>
        </p:spPr>
        <p:txBody>
          <a:bodyPr/>
          <a:lstStyle/>
          <a:p>
            <a:r>
              <a:rPr lang="fi-FI"/>
              <a:t>Vastaajien alueellinen </a:t>
            </a:r>
            <a:br>
              <a:rPr lang="fi-FI"/>
            </a:br>
            <a:r>
              <a:rPr lang="fi-FI"/>
              <a:t>jakautuminen</a:t>
            </a:r>
          </a:p>
        </p:txBody>
      </p:sp>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1448118" y="1439186"/>
            <a:ext cx="4491506" cy="4564738"/>
          </a:xfrm>
        </p:spPr>
        <p:txBody>
          <a:bodyPr/>
          <a:lstStyle/>
          <a:p>
            <a:pPr marL="0" indent="0"/>
            <a:r>
              <a:rPr lang="fi-FI"/>
              <a:t>Kysyttäessä yleisintä kulkutapaa matkalla Sipoonkorpeen, oli lähes kolmen neljästä vastaus henkilöauto. Vastaus­vaihtoehdossa ”jokin muu”, selkeästi yleisin avoin vastaus oli kävellen. Myös juosten-vastauksia oli muutama.</a:t>
            </a:r>
          </a:p>
          <a:p>
            <a:r>
              <a:rPr lang="fi-FI"/>
              <a:t>Vastaukset kysymykseen: </a:t>
            </a:r>
            <a:br>
              <a:rPr lang="fi-FI" i="1"/>
            </a:br>
            <a:r>
              <a:rPr lang="fi-FI" i="1"/>
              <a:t>” Millä kulkutavoilla matkustat nykyään yleisimmin Sipoonkorpeen?”</a:t>
            </a:r>
          </a:p>
        </p:txBody>
      </p:sp>
      <p:sp>
        <p:nvSpPr>
          <p:cNvPr id="4" name="Tekstin paikkamerkki 3">
            <a:extLst>
              <a:ext uri="{FF2B5EF4-FFF2-40B4-BE49-F238E27FC236}">
                <a16:creationId xmlns:a16="http://schemas.microsoft.com/office/drawing/2014/main" id="{D63DF0CE-F23A-4C4E-9B62-ABC8C1CAB474}"/>
              </a:ext>
            </a:extLst>
          </p:cNvPr>
          <p:cNvSpPr>
            <a:spLocks noGrp="1"/>
          </p:cNvSpPr>
          <p:nvPr>
            <p:ph type="body" sz="quarter" idx="11"/>
          </p:nvPr>
        </p:nvSpPr>
        <p:spPr/>
        <p:txBody>
          <a:bodyPr/>
          <a:lstStyle/>
          <a:p>
            <a:pPr algn="ctr"/>
            <a:endParaRPr lang="fi-FI"/>
          </a:p>
          <a:p>
            <a:pPr algn="ctr"/>
            <a:endParaRPr lang="fi-FI"/>
          </a:p>
          <a:p>
            <a:pPr algn="ctr"/>
            <a:endParaRPr lang="fi-FI"/>
          </a:p>
          <a:p>
            <a:pPr algn="ctr"/>
            <a:r>
              <a:rPr lang="fi-FI"/>
              <a:t>Vastaukset kysymykseen</a:t>
            </a:r>
            <a:br>
              <a:rPr lang="fi-FI"/>
            </a:br>
            <a:r>
              <a:rPr lang="fi-FI" i="1"/>
              <a:t>”Kuinka usein käyt Sipoonkorvessa?”</a:t>
            </a:r>
            <a:endParaRPr lang="fi-FI"/>
          </a:p>
        </p:txBody>
      </p:sp>
      <p:pic>
        <p:nvPicPr>
          <p:cNvPr id="5" name="Kuva 4">
            <a:extLst>
              <a:ext uri="{FF2B5EF4-FFF2-40B4-BE49-F238E27FC236}">
                <a16:creationId xmlns:a16="http://schemas.microsoft.com/office/drawing/2014/main" id="{D2C7959D-69D2-4584-9A58-B38C92789CFF}"/>
              </a:ext>
            </a:extLst>
          </p:cNvPr>
          <p:cNvPicPr>
            <a:picLocks noChangeAspect="1"/>
          </p:cNvPicPr>
          <p:nvPr/>
        </p:nvPicPr>
        <p:blipFill>
          <a:blip r:embed="rId2"/>
          <a:stretch>
            <a:fillRect/>
          </a:stretch>
        </p:blipFill>
        <p:spPr>
          <a:xfrm>
            <a:off x="127881" y="3001987"/>
            <a:ext cx="6163590" cy="3700593"/>
          </a:xfrm>
          <a:prstGeom prst="rect">
            <a:avLst/>
          </a:prstGeom>
        </p:spPr>
      </p:pic>
      <p:pic>
        <p:nvPicPr>
          <p:cNvPr id="9" name="Sisällön paikkamerkki 3">
            <a:extLst>
              <a:ext uri="{FF2B5EF4-FFF2-40B4-BE49-F238E27FC236}">
                <a16:creationId xmlns:a16="http://schemas.microsoft.com/office/drawing/2014/main" id="{D00D4031-595B-4924-AB89-0C4C945FD61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607534" y="742109"/>
            <a:ext cx="5584466" cy="6115890"/>
          </a:xfrm>
          <a:prstGeom prst="rect">
            <a:avLst/>
          </a:prstGeom>
        </p:spPr>
      </p:pic>
      <p:sp>
        <p:nvSpPr>
          <p:cNvPr id="13" name="Tekstiruutu 12">
            <a:extLst>
              <a:ext uri="{FF2B5EF4-FFF2-40B4-BE49-F238E27FC236}">
                <a16:creationId xmlns:a16="http://schemas.microsoft.com/office/drawing/2014/main" id="{EBEFBD3C-8A83-4A78-AD25-DDC0513AFA6A}"/>
              </a:ext>
            </a:extLst>
          </p:cNvPr>
          <p:cNvSpPr txBox="1"/>
          <p:nvPr/>
        </p:nvSpPr>
        <p:spPr>
          <a:xfrm>
            <a:off x="7278764" y="395324"/>
            <a:ext cx="4300939" cy="369332"/>
          </a:xfrm>
          <a:prstGeom prst="rect">
            <a:avLst/>
          </a:prstGeom>
          <a:noFill/>
        </p:spPr>
        <p:txBody>
          <a:bodyPr wrap="square">
            <a:spAutoFit/>
          </a:bodyPr>
          <a:lstStyle/>
          <a:p>
            <a:r>
              <a:rPr lang="fi-FI">
                <a:latin typeface="Myriad Pro" panose="020B0503030403020204" pitchFamily="34" charset="0"/>
              </a:rPr>
              <a:t>Vastaajien maantieteellinen jakautuminen</a:t>
            </a:r>
          </a:p>
        </p:txBody>
      </p:sp>
      <p:sp>
        <p:nvSpPr>
          <p:cNvPr id="14" name="Tekstin paikkamerkki 2">
            <a:extLst>
              <a:ext uri="{FF2B5EF4-FFF2-40B4-BE49-F238E27FC236}">
                <a16:creationId xmlns:a16="http://schemas.microsoft.com/office/drawing/2014/main" id="{55C02FB1-90B4-404F-A87D-B767A414AFF8}"/>
              </a:ext>
            </a:extLst>
          </p:cNvPr>
          <p:cNvSpPr txBox="1">
            <a:spLocks/>
          </p:cNvSpPr>
          <p:nvPr/>
        </p:nvSpPr>
        <p:spPr>
          <a:xfrm>
            <a:off x="8092035" y="858960"/>
            <a:ext cx="4099965" cy="2224105"/>
          </a:xfrm>
          <a:prstGeom prst="rect">
            <a:avLst/>
          </a:prstGeom>
          <a:solidFill>
            <a:srgbClr val="EDF0D3">
              <a:alpha val="63137"/>
            </a:srgbClr>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chemeClr val="tx1"/>
                </a:solidFill>
                <a:latin typeface="Myriad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1400"/>
              <a:t>Eniten vastaajia oli Sipoon postinumeroalueelta.</a:t>
            </a:r>
          </a:p>
          <a:p>
            <a:r>
              <a:rPr lang="fi-FI" sz="1400"/>
              <a:t>Huomattava osa vastaajista oli pääradan varrelta sekä muualta pääkaupunkiseudun itäosista. Pääkaupunkiseudun länsiosista vieraillaan oletettavasti useammin esim. Nuuksion kansallispuistossa.</a:t>
            </a:r>
          </a:p>
          <a:p>
            <a:r>
              <a:rPr lang="fi-FI" sz="1400"/>
              <a:t>Yksittäisiä kyselyn vastaajia oli kartan alueen ulkopuolelta lisäksi muualta Uudeltamaalta sekä Varsinais-Suomen, Päijät-Hämeen ja Keski-Suomen maakunnista.</a:t>
            </a:r>
          </a:p>
          <a:p>
            <a:pPr algn="ctr"/>
            <a:r>
              <a:rPr lang="fi-FI" i="1"/>
              <a:t>?”</a:t>
            </a:r>
          </a:p>
        </p:txBody>
      </p:sp>
    </p:spTree>
    <p:extLst>
      <p:ext uri="{BB962C8B-B14F-4D97-AF65-F5344CB8AC3E}">
        <p14:creationId xmlns:p14="http://schemas.microsoft.com/office/powerpoint/2010/main" val="2982739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uorakulmio 18">
            <a:extLst>
              <a:ext uri="{FF2B5EF4-FFF2-40B4-BE49-F238E27FC236}">
                <a16:creationId xmlns:a16="http://schemas.microsoft.com/office/drawing/2014/main" id="{A78B6723-EBAC-498E-A2D6-5A7242F3C9B5}"/>
              </a:ext>
            </a:extLst>
          </p:cNvPr>
          <p:cNvSpPr/>
          <p:nvPr/>
        </p:nvSpPr>
        <p:spPr>
          <a:xfrm>
            <a:off x="10114059" y="5836257"/>
            <a:ext cx="1892411" cy="914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p:txBody>
          <a:bodyPr/>
          <a:lstStyle/>
          <a:p>
            <a:r>
              <a:rPr lang="fi-FI"/>
              <a:t>Kyselytutkimus – vastaajien liikkumistavat</a:t>
            </a:r>
          </a:p>
        </p:txBody>
      </p:sp>
      <p:sp>
        <p:nvSpPr>
          <p:cNvPr id="15" name="Sisällön paikkamerkki 8">
            <a:extLst>
              <a:ext uri="{FF2B5EF4-FFF2-40B4-BE49-F238E27FC236}">
                <a16:creationId xmlns:a16="http://schemas.microsoft.com/office/drawing/2014/main" id="{51E3DB51-99CE-479A-B003-E45553C9B35E}"/>
              </a:ext>
            </a:extLst>
          </p:cNvPr>
          <p:cNvSpPr txBox="1">
            <a:spLocks/>
          </p:cNvSpPr>
          <p:nvPr/>
        </p:nvSpPr>
        <p:spPr>
          <a:xfrm>
            <a:off x="1466849" y="996008"/>
            <a:ext cx="9768343" cy="1368502"/>
          </a:xfrm>
          <a:prstGeom prst="rect">
            <a:avLst/>
          </a:prstGeom>
        </p:spPr>
        <p:txBody>
          <a:bodyPr vert="horz" lIns="91440" tIns="45720" rIns="91440" bIns="45720" rtlCol="0" anchor="t">
            <a:normAutofit/>
          </a:bodyPr>
          <a:lstStyle>
            <a:lvl1pPr marL="11113" indent="-11113" algn="l" defTabSz="914400" rtl="0" eaLnBrk="1" latinLnBrk="0" hangingPunct="1">
              <a:lnSpc>
                <a:spcPct val="120000"/>
              </a:lnSpc>
              <a:spcBef>
                <a:spcPts val="1000"/>
              </a:spcBef>
              <a:buSzPct val="60000"/>
              <a:buFontTx/>
              <a:buNone/>
              <a:tabLst/>
              <a:defRPr sz="1400" kern="1200">
                <a:solidFill>
                  <a:schemeClr val="tx1"/>
                </a:solidFill>
                <a:latin typeface="Montserrat" pitchFamily="2" charset="77"/>
                <a:ea typeface="+mn-ea"/>
                <a:cs typeface="+mn-cs"/>
              </a:defRPr>
            </a:lvl1pPr>
            <a:lvl2pPr marL="457200" indent="0" algn="l" defTabSz="914400" rtl="0" eaLnBrk="1" latinLnBrk="0" hangingPunct="1">
              <a:lnSpc>
                <a:spcPct val="120000"/>
              </a:lnSpc>
              <a:spcBef>
                <a:spcPts val="500"/>
              </a:spcBef>
              <a:buSzPct val="60000"/>
              <a:buFontTx/>
              <a:buNone/>
              <a:defRPr sz="1200" b="0" i="0" kern="1200">
                <a:solidFill>
                  <a:schemeClr val="tx1"/>
                </a:solidFill>
                <a:latin typeface="Montserrat Light" pitchFamily="2" charset="77"/>
                <a:ea typeface="+mn-ea"/>
                <a:cs typeface="+mn-cs"/>
              </a:defRPr>
            </a:lvl2pPr>
            <a:lvl3pPr marL="9144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3pPr>
            <a:lvl4pPr marL="13716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4pPr>
            <a:lvl5pPr marL="18288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fontAlgn="auto">
              <a:lnSpc>
                <a:spcPct val="90000"/>
              </a:lnSpc>
              <a:spcAft>
                <a:spcPts val="0"/>
              </a:spcAft>
              <a:buClrTx/>
              <a:buSzPct val="60000"/>
              <a:tabLst/>
              <a:defRPr/>
            </a:pPr>
            <a:r>
              <a:rPr lang="fi-FI">
                <a:latin typeface="Myriad Pro" panose="020B0503030403020204" pitchFamily="34" charset="0"/>
              </a:rPr>
              <a:t>Kyselyyn vastanneista 85 % ilmoitti omistavansa ajokortin. Edelleen ajokortin omistajista 79 % ilmoitti, että heillä on henkilöauto käytettävissään päivittäin tai lähes päivittäin.</a:t>
            </a:r>
          </a:p>
          <a:p>
            <a:pPr marL="0" marR="0" lvl="0" indent="0" fontAlgn="auto">
              <a:lnSpc>
                <a:spcPct val="90000"/>
              </a:lnSpc>
              <a:spcAft>
                <a:spcPts val="0"/>
              </a:spcAft>
              <a:buClrTx/>
              <a:buSzPct val="60000"/>
              <a:tabLst/>
              <a:defRPr/>
            </a:pPr>
            <a:r>
              <a:rPr lang="fi-FI">
                <a:latin typeface="Myriad Pro" panose="020B0503030403020204" pitchFamily="34" charset="0"/>
              </a:rPr>
              <a:t>Alla olevissa kaavioissa on vastaajien jakaumat siitä, kuinka usein käyttävät a) henkilöautoa, b) joukkoliikennettä, c) polkupyörää. Henkilöautolla liikkuminen oli kyselyyn vastanneiden kesken selkeästi yleisempää kuin kestävien liikkumistapojen käyttäminen</a:t>
            </a:r>
          </a:p>
        </p:txBody>
      </p:sp>
      <p:graphicFrame>
        <p:nvGraphicFramePr>
          <p:cNvPr id="16" name="Chart 13">
            <a:extLst>
              <a:ext uri="{FF2B5EF4-FFF2-40B4-BE49-F238E27FC236}">
                <a16:creationId xmlns:a16="http://schemas.microsoft.com/office/drawing/2014/main" id="{14573E10-B68C-4B7E-B126-20E43E764DC5}"/>
              </a:ext>
            </a:extLst>
          </p:cNvPr>
          <p:cNvGraphicFramePr>
            <a:graphicFrameLocks/>
          </p:cNvGraphicFramePr>
          <p:nvPr>
            <p:extLst>
              <p:ext uri="{D42A27DB-BD31-4B8C-83A1-F6EECF244321}">
                <p14:modId xmlns:p14="http://schemas.microsoft.com/office/powerpoint/2010/main" val="811388708"/>
              </p:ext>
            </p:extLst>
          </p:nvPr>
        </p:nvGraphicFramePr>
        <p:xfrm>
          <a:off x="922417" y="2457450"/>
          <a:ext cx="3640058" cy="41140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Chart 14">
            <a:extLst>
              <a:ext uri="{FF2B5EF4-FFF2-40B4-BE49-F238E27FC236}">
                <a16:creationId xmlns:a16="http://schemas.microsoft.com/office/drawing/2014/main" id="{DF54B7E9-EB45-4608-A19B-120EFB574DC0}"/>
              </a:ext>
            </a:extLst>
          </p:cNvPr>
          <p:cNvGraphicFramePr>
            <a:graphicFrameLocks/>
          </p:cNvGraphicFramePr>
          <p:nvPr>
            <p:extLst>
              <p:ext uri="{D42A27DB-BD31-4B8C-83A1-F6EECF244321}">
                <p14:modId xmlns:p14="http://schemas.microsoft.com/office/powerpoint/2010/main" val="828381942"/>
              </p:ext>
            </p:extLst>
          </p:nvPr>
        </p:nvGraphicFramePr>
        <p:xfrm>
          <a:off x="4999519" y="2428874"/>
          <a:ext cx="3170037" cy="44291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5">
            <a:extLst>
              <a:ext uri="{FF2B5EF4-FFF2-40B4-BE49-F238E27FC236}">
                <a16:creationId xmlns:a16="http://schemas.microsoft.com/office/drawing/2014/main" id="{31448F8A-BEC2-48A2-AF89-BFE24EC36179}"/>
              </a:ext>
            </a:extLst>
          </p:cNvPr>
          <p:cNvGraphicFramePr>
            <a:graphicFrameLocks/>
          </p:cNvGraphicFramePr>
          <p:nvPr>
            <p:extLst>
              <p:ext uri="{D42A27DB-BD31-4B8C-83A1-F6EECF244321}">
                <p14:modId xmlns:p14="http://schemas.microsoft.com/office/powerpoint/2010/main" val="30605600"/>
              </p:ext>
            </p:extLst>
          </p:nvPr>
        </p:nvGraphicFramePr>
        <p:xfrm>
          <a:off x="8169556" y="2438400"/>
          <a:ext cx="3170037" cy="44195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99138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uorakulmio 18">
            <a:extLst>
              <a:ext uri="{FF2B5EF4-FFF2-40B4-BE49-F238E27FC236}">
                <a16:creationId xmlns:a16="http://schemas.microsoft.com/office/drawing/2014/main" id="{A78B6723-EBAC-498E-A2D6-5A7242F3C9B5}"/>
              </a:ext>
            </a:extLst>
          </p:cNvPr>
          <p:cNvSpPr/>
          <p:nvPr/>
        </p:nvSpPr>
        <p:spPr>
          <a:xfrm>
            <a:off x="10114059" y="5836257"/>
            <a:ext cx="1892411" cy="914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a:xfrm>
            <a:off x="963793" y="468536"/>
            <a:ext cx="9761357" cy="574333"/>
          </a:xfrm>
        </p:spPr>
        <p:txBody>
          <a:bodyPr/>
          <a:lstStyle/>
          <a:p>
            <a:r>
              <a:rPr lang="fi-FI"/>
              <a:t>Kyselytutkimus – vierailut Sipoonkorvessa</a:t>
            </a:r>
          </a:p>
        </p:txBody>
      </p:sp>
      <p:sp>
        <p:nvSpPr>
          <p:cNvPr id="10" name="Sisällön paikkamerkki 8">
            <a:extLst>
              <a:ext uri="{FF2B5EF4-FFF2-40B4-BE49-F238E27FC236}">
                <a16:creationId xmlns:a16="http://schemas.microsoft.com/office/drawing/2014/main" id="{FE3E975C-3D8C-48B6-ACDD-ED58BE31EA27}"/>
              </a:ext>
            </a:extLst>
          </p:cNvPr>
          <p:cNvSpPr txBox="1">
            <a:spLocks/>
          </p:cNvSpPr>
          <p:nvPr/>
        </p:nvSpPr>
        <p:spPr>
          <a:xfrm>
            <a:off x="963793" y="996007"/>
            <a:ext cx="5094108" cy="5861993"/>
          </a:xfrm>
          <a:prstGeom prst="rect">
            <a:avLst/>
          </a:prstGeom>
        </p:spPr>
        <p:txBody>
          <a:bodyPr vert="horz" lIns="91440" tIns="45720" rIns="91440" bIns="45720" rtlCol="0" anchor="t">
            <a:normAutofit/>
          </a:bodyPr>
          <a:lstStyle>
            <a:lvl1pPr marL="11113" indent="-11113" algn="l" defTabSz="914400" rtl="0" eaLnBrk="1" latinLnBrk="0" hangingPunct="1">
              <a:lnSpc>
                <a:spcPct val="120000"/>
              </a:lnSpc>
              <a:spcBef>
                <a:spcPts val="1000"/>
              </a:spcBef>
              <a:buSzPct val="60000"/>
              <a:buFontTx/>
              <a:buNone/>
              <a:tabLst/>
              <a:defRPr sz="1400" kern="1200">
                <a:solidFill>
                  <a:schemeClr val="tx1"/>
                </a:solidFill>
                <a:latin typeface="Montserrat" pitchFamily="2" charset="77"/>
                <a:ea typeface="+mn-ea"/>
                <a:cs typeface="+mn-cs"/>
              </a:defRPr>
            </a:lvl1pPr>
            <a:lvl2pPr marL="457200" indent="0" algn="l" defTabSz="914400" rtl="0" eaLnBrk="1" latinLnBrk="0" hangingPunct="1">
              <a:lnSpc>
                <a:spcPct val="120000"/>
              </a:lnSpc>
              <a:spcBef>
                <a:spcPts val="500"/>
              </a:spcBef>
              <a:buSzPct val="60000"/>
              <a:buFontTx/>
              <a:buNone/>
              <a:defRPr sz="1200" b="0" i="0" kern="1200">
                <a:solidFill>
                  <a:schemeClr val="tx1"/>
                </a:solidFill>
                <a:latin typeface="Montserrat Light" pitchFamily="2" charset="77"/>
                <a:ea typeface="+mn-ea"/>
                <a:cs typeface="+mn-cs"/>
              </a:defRPr>
            </a:lvl2pPr>
            <a:lvl3pPr marL="9144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3pPr>
            <a:lvl4pPr marL="13716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4pPr>
            <a:lvl5pPr marL="18288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defRPr/>
            </a:pPr>
            <a:r>
              <a:rPr lang="fi-FI">
                <a:latin typeface="Myriad Pro" panose="020B0503030403020204" pitchFamily="34" charset="0"/>
              </a:rPr>
              <a:t>Kysyttäessä kulkemisesta Sipoonkorvessa, vastaajista 42 % ilmoitti kulkevansa Sipoonkorvessa merkittyjä reittejä pitkin, 39 % sekä merkityillä reiteillä että merkittyjen reittien ulkopuolella ja loput ainoastaan merkittyjen reittien ulkopuolella.</a:t>
            </a:r>
          </a:p>
          <a:p>
            <a:pPr marL="0" indent="0">
              <a:lnSpc>
                <a:spcPct val="90000"/>
              </a:lnSpc>
              <a:defRPr/>
            </a:pPr>
            <a:r>
              <a:rPr lang="fi-FI">
                <a:latin typeface="Myriad Pro" panose="020B0503030403020204" pitchFamily="34" charset="0"/>
              </a:rPr>
              <a:t>Sipoonkorven vierailijoista 26 % käy yksin ja 40 % kävijöistä kahden hengen seurueessa. Joka neljännellä seurueella oli mukana ainakin yksi alaikäinen. Seurueen keskimääräinen koko on 2,8 henkeä. </a:t>
            </a:r>
          </a:p>
          <a:p>
            <a:pPr marL="285750" marR="0" lvl="0" indent="-285750" algn="l" defTabSz="914400" rtl="0" eaLnBrk="1" fontAlgn="auto" latinLnBrk="0" hangingPunct="1">
              <a:lnSpc>
                <a:spcPct val="120000"/>
              </a:lnSpc>
              <a:spcBef>
                <a:spcPts val="300"/>
              </a:spcBef>
              <a:spcAft>
                <a:spcPts val="0"/>
              </a:spcAft>
              <a:buClrTx/>
              <a:buSzPct val="60000"/>
              <a:buFont typeface="Arial" panose="020B0604020202020204" pitchFamily="34" charset="0"/>
              <a:buChar char="•"/>
              <a:tabLst/>
              <a:defRPr/>
            </a:pPr>
            <a:r>
              <a:rPr kumimoji="0" lang="fi-FI" sz="1400" b="0" i="0" u="none" strike="noStrike" kern="1200" cap="none" spc="0" normalizeH="0" baseline="0" noProof="0">
                <a:ln>
                  <a:noFill/>
                </a:ln>
                <a:solidFill>
                  <a:srgbClr val="1E242B"/>
                </a:solidFill>
                <a:effectLst/>
                <a:uLnTx/>
                <a:uFillTx/>
                <a:latin typeface="Myriad Pro" panose="020B0503030403020204" pitchFamily="34" charset="0"/>
              </a:rPr>
              <a:t>Sipoonkorvessa vierailujen kesto on yleisimmin 2–4 h. </a:t>
            </a:r>
          </a:p>
          <a:p>
            <a:pPr marL="285750" marR="0" lvl="0" indent="-285750" algn="l" defTabSz="914400" rtl="0" eaLnBrk="1" fontAlgn="auto" latinLnBrk="0" hangingPunct="1">
              <a:lnSpc>
                <a:spcPct val="120000"/>
              </a:lnSpc>
              <a:spcBef>
                <a:spcPts val="300"/>
              </a:spcBef>
              <a:spcAft>
                <a:spcPts val="0"/>
              </a:spcAft>
              <a:buClrTx/>
              <a:buSzPct val="60000"/>
              <a:buFont typeface="Arial" panose="020B0604020202020204" pitchFamily="34" charset="0"/>
              <a:buChar char="•"/>
              <a:tabLst/>
              <a:defRPr/>
            </a:pPr>
            <a:r>
              <a:rPr kumimoji="0" lang="fi-FI" sz="1400" b="0" i="0" u="none" strike="noStrike" kern="1200" cap="none" spc="0" normalizeH="0" baseline="0" noProof="0">
                <a:ln>
                  <a:noFill/>
                </a:ln>
                <a:solidFill>
                  <a:srgbClr val="1E242B"/>
                </a:solidFill>
                <a:effectLst/>
                <a:uLnTx/>
                <a:uFillTx/>
                <a:latin typeface="Myriad Pro" panose="020B0503030403020204" pitchFamily="34" charset="0"/>
              </a:rPr>
              <a:t>Kävellen ja juosten Sipoonkorvessa tehdään keskimäärin 7 km pituisia matkoja</a:t>
            </a:r>
            <a:endParaRPr lang="fi-FI">
              <a:solidFill>
                <a:srgbClr val="1E242B"/>
              </a:solidFill>
              <a:latin typeface="Myriad Pro" panose="020B0503030403020204" pitchFamily="34" charset="0"/>
            </a:endParaRPr>
          </a:p>
          <a:p>
            <a:pPr marL="285750" marR="0" lvl="0" indent="-285750" algn="l" defTabSz="914400" rtl="0" eaLnBrk="1" fontAlgn="auto" latinLnBrk="0" hangingPunct="1">
              <a:lnSpc>
                <a:spcPct val="120000"/>
              </a:lnSpc>
              <a:spcBef>
                <a:spcPts val="300"/>
              </a:spcBef>
              <a:spcAft>
                <a:spcPts val="0"/>
              </a:spcAft>
              <a:buClrTx/>
              <a:buSzPct val="60000"/>
              <a:buFont typeface="Arial" panose="020B0604020202020204" pitchFamily="34" charset="0"/>
              <a:buChar char="•"/>
              <a:tabLst/>
              <a:defRPr/>
            </a:pPr>
            <a:r>
              <a:rPr kumimoji="0" lang="fi-FI" sz="1400" b="0" i="0" u="none" strike="noStrike" kern="1200" cap="none" spc="0" normalizeH="0" baseline="0" noProof="0">
                <a:ln>
                  <a:noFill/>
                </a:ln>
                <a:solidFill>
                  <a:srgbClr val="1E242B"/>
                </a:solidFill>
                <a:effectLst/>
                <a:uLnTx/>
                <a:uFillTx/>
                <a:latin typeface="Myriad Pro" panose="020B0503030403020204" pitchFamily="34" charset="0"/>
              </a:rPr>
              <a:t>pyörällä matkojen pituus on keskimäärin</a:t>
            </a:r>
            <a:br>
              <a:rPr kumimoji="0" lang="fi-FI" sz="1400" b="0" i="0" u="none" strike="noStrike" kern="1200" cap="none" spc="0" normalizeH="0" baseline="0" noProof="0">
                <a:ln>
                  <a:noFill/>
                </a:ln>
                <a:solidFill>
                  <a:srgbClr val="1E242B"/>
                </a:solidFill>
                <a:effectLst/>
                <a:uLnTx/>
                <a:uFillTx/>
                <a:latin typeface="Myriad Pro" panose="020B0503030403020204" pitchFamily="34" charset="0"/>
              </a:rPr>
            </a:br>
            <a:r>
              <a:rPr kumimoji="0" lang="fi-FI" sz="1400" b="0" i="0" u="none" strike="noStrike" kern="1200" cap="none" spc="0" normalizeH="0" baseline="0" noProof="0">
                <a:ln>
                  <a:noFill/>
                </a:ln>
                <a:solidFill>
                  <a:srgbClr val="1E242B"/>
                </a:solidFill>
                <a:effectLst/>
                <a:uLnTx/>
                <a:uFillTx/>
                <a:latin typeface="Myriad Pro" panose="020B0503030403020204" pitchFamily="34" charset="0"/>
              </a:rPr>
              <a:t>12 km.</a:t>
            </a:r>
          </a:p>
          <a:p>
            <a:pPr marL="285750" marR="0" lvl="0" indent="-285750" algn="l" defTabSz="914400" rtl="0" eaLnBrk="1" fontAlgn="auto" latinLnBrk="0" hangingPunct="1">
              <a:lnSpc>
                <a:spcPct val="120000"/>
              </a:lnSpc>
              <a:spcBef>
                <a:spcPts val="1000"/>
              </a:spcBef>
              <a:spcAft>
                <a:spcPts val="0"/>
              </a:spcAft>
              <a:buClrTx/>
              <a:buSzPct val="60000"/>
              <a:buFont typeface="Arial" panose="020B0604020202020204" pitchFamily="34" charset="0"/>
              <a:buChar char="•"/>
              <a:tabLst/>
              <a:defRPr/>
            </a:pPr>
            <a:endParaRPr kumimoji="0" lang="fi-FI" sz="1400" b="0" i="0" u="none" strike="noStrike" kern="1200" cap="none" spc="0" normalizeH="0" baseline="0" noProof="0">
              <a:ln>
                <a:noFill/>
              </a:ln>
              <a:solidFill>
                <a:srgbClr val="1E242B"/>
              </a:solidFill>
              <a:effectLst/>
              <a:uLnTx/>
              <a:uFillTx/>
              <a:latin typeface="Montserrat" pitchFamily="2" charset="77"/>
              <a:ea typeface="+mn-ea"/>
              <a:cs typeface="+mn-cs"/>
            </a:endParaRPr>
          </a:p>
          <a:p>
            <a:pPr marL="285750" marR="0" lvl="0" indent="-285750" algn="l" defTabSz="914400" rtl="0" eaLnBrk="1" fontAlgn="auto" latinLnBrk="0" hangingPunct="1">
              <a:lnSpc>
                <a:spcPct val="120000"/>
              </a:lnSpc>
              <a:spcBef>
                <a:spcPts val="1000"/>
              </a:spcBef>
              <a:spcAft>
                <a:spcPts val="0"/>
              </a:spcAft>
              <a:buClrTx/>
              <a:buSzPct val="60000"/>
              <a:buFont typeface="Arial" panose="020B0604020202020204" pitchFamily="34" charset="0"/>
              <a:buChar char="•"/>
              <a:tabLst/>
              <a:defRPr/>
            </a:pPr>
            <a:endParaRPr kumimoji="0" lang="fi-FI" sz="1400" b="0" i="0" u="none" strike="noStrike" kern="1200" cap="none" spc="0" normalizeH="0" baseline="0" noProof="0">
              <a:ln>
                <a:noFill/>
              </a:ln>
              <a:solidFill>
                <a:srgbClr val="1E242B"/>
              </a:solidFill>
              <a:effectLst/>
              <a:uLnTx/>
              <a:uFillTx/>
              <a:latin typeface="Montserrat" pitchFamily="2" charset="77"/>
              <a:ea typeface="+mn-ea"/>
              <a:cs typeface="+mn-cs"/>
            </a:endParaRPr>
          </a:p>
          <a:p>
            <a:pPr marL="0" marR="0" lvl="0" indent="0" algn="l" defTabSz="914400" rtl="0" eaLnBrk="1" fontAlgn="auto" latinLnBrk="0" hangingPunct="1">
              <a:lnSpc>
                <a:spcPct val="120000"/>
              </a:lnSpc>
              <a:spcBef>
                <a:spcPts val="1000"/>
              </a:spcBef>
              <a:spcAft>
                <a:spcPts val="0"/>
              </a:spcAft>
              <a:buClrTx/>
              <a:buSzPct val="60000"/>
              <a:buFontTx/>
              <a:buNone/>
              <a:tabLst/>
              <a:defRPr/>
            </a:pPr>
            <a:endParaRPr kumimoji="0" lang="fi-FI" sz="1400" b="0" i="0" u="none" strike="noStrike" kern="1200" cap="none" spc="0" normalizeH="0" baseline="0" noProof="0">
              <a:ln>
                <a:noFill/>
              </a:ln>
              <a:solidFill>
                <a:srgbClr val="1E242B"/>
              </a:solidFill>
              <a:effectLst/>
              <a:uLnTx/>
              <a:uFillTx/>
              <a:latin typeface="Montserrat" pitchFamily="2" charset="77"/>
              <a:ea typeface="+mn-ea"/>
              <a:cs typeface="+mn-cs"/>
            </a:endParaRPr>
          </a:p>
          <a:p>
            <a:pPr marL="0" marR="0" lvl="0" indent="0" algn="l" defTabSz="914400" rtl="0" eaLnBrk="1" fontAlgn="auto" latinLnBrk="0" hangingPunct="1">
              <a:lnSpc>
                <a:spcPct val="120000"/>
              </a:lnSpc>
              <a:spcBef>
                <a:spcPts val="1000"/>
              </a:spcBef>
              <a:spcAft>
                <a:spcPts val="0"/>
              </a:spcAft>
              <a:buClrTx/>
              <a:buSzPct val="60000"/>
              <a:buFontTx/>
              <a:buNone/>
              <a:tabLst/>
              <a:defRPr/>
            </a:pPr>
            <a:endParaRPr kumimoji="0" lang="fi-FI" sz="1400" b="0" i="0" u="none" strike="noStrike" kern="1200" cap="none" spc="0" normalizeH="0" baseline="0" noProof="0">
              <a:ln>
                <a:noFill/>
              </a:ln>
              <a:solidFill>
                <a:srgbClr val="1E242B"/>
              </a:solidFill>
              <a:effectLst/>
              <a:uLnTx/>
              <a:uFillTx/>
              <a:latin typeface="Montserrat" pitchFamily="2" charset="77"/>
              <a:ea typeface="+mn-ea"/>
              <a:cs typeface="+mn-cs"/>
            </a:endParaRPr>
          </a:p>
        </p:txBody>
      </p:sp>
      <p:graphicFrame>
        <p:nvGraphicFramePr>
          <p:cNvPr id="11" name="Chart 10">
            <a:extLst>
              <a:ext uri="{FF2B5EF4-FFF2-40B4-BE49-F238E27FC236}">
                <a16:creationId xmlns:a16="http://schemas.microsoft.com/office/drawing/2014/main" id="{F71B2218-647A-460D-9FAD-960637C07F60}"/>
              </a:ext>
            </a:extLst>
          </p:cNvPr>
          <p:cNvGraphicFramePr>
            <a:graphicFrameLocks/>
          </p:cNvGraphicFramePr>
          <p:nvPr>
            <p:extLst>
              <p:ext uri="{D42A27DB-BD31-4B8C-83A1-F6EECF244321}">
                <p14:modId xmlns:p14="http://schemas.microsoft.com/office/powerpoint/2010/main" val="3636117109"/>
              </p:ext>
            </p:extLst>
          </p:nvPr>
        </p:nvGraphicFramePr>
        <p:xfrm>
          <a:off x="7213599" y="1280139"/>
          <a:ext cx="4167367" cy="55778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Kaavio 5">
            <a:extLst>
              <a:ext uri="{FF2B5EF4-FFF2-40B4-BE49-F238E27FC236}">
                <a16:creationId xmlns:a16="http://schemas.microsoft.com/office/drawing/2014/main" id="{4B86BB28-1BD9-4E36-BD91-620C79FA9FE1}"/>
              </a:ext>
            </a:extLst>
          </p:cNvPr>
          <p:cNvGraphicFramePr>
            <a:graphicFrameLocks/>
          </p:cNvGraphicFramePr>
          <p:nvPr>
            <p:extLst>
              <p:ext uri="{D42A27DB-BD31-4B8C-83A1-F6EECF244321}">
                <p14:modId xmlns:p14="http://schemas.microsoft.com/office/powerpoint/2010/main" val="2375609136"/>
              </p:ext>
            </p:extLst>
          </p:nvPr>
        </p:nvGraphicFramePr>
        <p:xfrm>
          <a:off x="1843266" y="4584700"/>
          <a:ext cx="4164282" cy="21304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61271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1448119" y="1125997"/>
            <a:ext cx="4141648" cy="4877927"/>
          </a:xfrm>
        </p:spPr>
        <p:txBody>
          <a:bodyPr/>
          <a:lstStyle/>
          <a:p>
            <a:pPr marL="0" indent="0"/>
            <a:r>
              <a:rPr lang="fi-FI" sz="1400"/>
              <a:t>Eniten suosiota Sipoonkorven kohteista on saanut Fiskträskin kierros sekä Kalkinpolttajanpolku. Myös Byabäckenin luontopolku ja Bisajärven alue olivat lähes yhtä suosittuja.</a:t>
            </a:r>
          </a:p>
        </p:txBody>
      </p:sp>
      <p:pic>
        <p:nvPicPr>
          <p:cNvPr id="32" name="Kuva 31">
            <a:extLst>
              <a:ext uri="{FF2B5EF4-FFF2-40B4-BE49-F238E27FC236}">
                <a16:creationId xmlns:a16="http://schemas.microsoft.com/office/drawing/2014/main" id="{2A929DA6-D44E-44B0-AB1C-06A96DE725E3}"/>
              </a:ext>
            </a:extLst>
          </p:cNvPr>
          <p:cNvPicPr>
            <a:picLocks noChangeAspect="1"/>
          </p:cNvPicPr>
          <p:nvPr/>
        </p:nvPicPr>
        <p:blipFill>
          <a:blip r:embed="rId2"/>
          <a:stretch>
            <a:fillRect/>
          </a:stretch>
        </p:blipFill>
        <p:spPr>
          <a:xfrm>
            <a:off x="6292059" y="28575"/>
            <a:ext cx="5899941" cy="6858000"/>
          </a:xfrm>
          <a:prstGeom prst="rect">
            <a:avLst/>
          </a:prstGeom>
        </p:spPr>
      </p:pic>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a:xfrm>
            <a:off x="1448118" y="468536"/>
            <a:ext cx="4843941" cy="574333"/>
          </a:xfrm>
          <a:solidFill>
            <a:srgbClr val="FFFFFF"/>
          </a:solidFill>
        </p:spPr>
        <p:txBody>
          <a:bodyPr/>
          <a:lstStyle/>
          <a:p>
            <a:r>
              <a:rPr lang="fi-FI"/>
              <a:t>Kyselytutkimus - vierailukohteet</a:t>
            </a:r>
          </a:p>
        </p:txBody>
      </p:sp>
      <p:graphicFrame>
        <p:nvGraphicFramePr>
          <p:cNvPr id="7" name="Chart 26">
            <a:extLst>
              <a:ext uri="{FF2B5EF4-FFF2-40B4-BE49-F238E27FC236}">
                <a16:creationId xmlns:a16="http://schemas.microsoft.com/office/drawing/2014/main" id="{21E032C3-1989-46FF-97EC-8374637D8E0D}"/>
              </a:ext>
            </a:extLst>
          </p:cNvPr>
          <p:cNvGraphicFramePr>
            <a:graphicFrameLocks/>
          </p:cNvGraphicFramePr>
          <p:nvPr>
            <p:extLst>
              <p:ext uri="{D42A27DB-BD31-4B8C-83A1-F6EECF244321}">
                <p14:modId xmlns:p14="http://schemas.microsoft.com/office/powerpoint/2010/main" val="1097079010"/>
              </p:ext>
            </p:extLst>
          </p:nvPr>
        </p:nvGraphicFramePr>
        <p:xfrm>
          <a:off x="1296477" y="1980072"/>
          <a:ext cx="4293290" cy="48779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75915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uorakulmio 17">
            <a:extLst>
              <a:ext uri="{FF2B5EF4-FFF2-40B4-BE49-F238E27FC236}">
                <a16:creationId xmlns:a16="http://schemas.microsoft.com/office/drawing/2014/main" id="{E92F31BB-6828-4530-8427-83BF0E4EE184}"/>
              </a:ext>
            </a:extLst>
          </p:cNvPr>
          <p:cNvSpPr/>
          <p:nvPr/>
        </p:nvSpPr>
        <p:spPr>
          <a:xfrm>
            <a:off x="10122010" y="5868063"/>
            <a:ext cx="1789044" cy="7951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p:txBody>
          <a:bodyPr/>
          <a:lstStyle/>
          <a:p>
            <a:r>
              <a:rPr lang="fi-FI"/>
              <a:t>Kyselytutkimus  –  Hop-On Hop-Off</a:t>
            </a:r>
          </a:p>
        </p:txBody>
      </p:sp>
      <p:graphicFrame>
        <p:nvGraphicFramePr>
          <p:cNvPr id="14" name="Chart 28">
            <a:extLst>
              <a:ext uri="{FF2B5EF4-FFF2-40B4-BE49-F238E27FC236}">
                <a16:creationId xmlns:a16="http://schemas.microsoft.com/office/drawing/2014/main" id="{88E04A9E-9938-4248-80C9-1A6B88504C87}"/>
              </a:ext>
            </a:extLst>
          </p:cNvPr>
          <p:cNvGraphicFramePr>
            <a:graphicFrameLocks/>
          </p:cNvGraphicFramePr>
          <p:nvPr>
            <p:extLst>
              <p:ext uri="{D42A27DB-BD31-4B8C-83A1-F6EECF244321}">
                <p14:modId xmlns:p14="http://schemas.microsoft.com/office/powerpoint/2010/main" val="444684571"/>
              </p:ext>
            </p:extLst>
          </p:nvPr>
        </p:nvGraphicFramePr>
        <p:xfrm>
          <a:off x="262494" y="2628236"/>
          <a:ext cx="5495635" cy="41243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29">
            <a:extLst>
              <a:ext uri="{FF2B5EF4-FFF2-40B4-BE49-F238E27FC236}">
                <a16:creationId xmlns:a16="http://schemas.microsoft.com/office/drawing/2014/main" id="{9F74BD9F-8F3B-4A03-B287-0B7D5DAEF611}"/>
              </a:ext>
            </a:extLst>
          </p:cNvPr>
          <p:cNvGraphicFramePr>
            <a:graphicFrameLocks/>
          </p:cNvGraphicFramePr>
          <p:nvPr>
            <p:extLst>
              <p:ext uri="{D42A27DB-BD31-4B8C-83A1-F6EECF244321}">
                <p14:modId xmlns:p14="http://schemas.microsoft.com/office/powerpoint/2010/main" val="3562920892"/>
              </p:ext>
            </p:extLst>
          </p:nvPr>
        </p:nvGraphicFramePr>
        <p:xfrm>
          <a:off x="6164809" y="2631018"/>
          <a:ext cx="4743451" cy="4048125"/>
        </p:xfrm>
        <a:graphic>
          <a:graphicData uri="http://schemas.openxmlformats.org/drawingml/2006/chart">
            <c:chart xmlns:c="http://schemas.openxmlformats.org/drawingml/2006/chart" xmlns:r="http://schemas.openxmlformats.org/officeDocument/2006/relationships" r:id="rId3"/>
          </a:graphicData>
        </a:graphic>
      </p:graphicFrame>
      <p:sp>
        <p:nvSpPr>
          <p:cNvPr id="8" name="Tekstin paikkamerkki 2">
            <a:extLst>
              <a:ext uri="{FF2B5EF4-FFF2-40B4-BE49-F238E27FC236}">
                <a16:creationId xmlns:a16="http://schemas.microsoft.com/office/drawing/2014/main" id="{1D62BB28-B4D4-493A-BF48-0425876C1B39}"/>
              </a:ext>
            </a:extLst>
          </p:cNvPr>
          <p:cNvSpPr>
            <a:spLocks noGrp="1"/>
          </p:cNvSpPr>
          <p:nvPr>
            <p:ph type="body" sz="quarter" idx="10"/>
          </p:nvPr>
        </p:nvSpPr>
        <p:spPr>
          <a:xfrm>
            <a:off x="1448118" y="1125997"/>
            <a:ext cx="3823597" cy="1299703"/>
          </a:xfrm>
        </p:spPr>
        <p:txBody>
          <a:bodyPr/>
          <a:lstStyle/>
          <a:p>
            <a:r>
              <a:rPr lang="fi-FI"/>
              <a:t>Hop-On Hop-Off on varsin hyvin tunnettu kyselyyn vastanneiden keskuudessa. 82 % vastaajista tunsi palvelun entuudestaan. Useimmat vastaajat olivat kuulleet palvelusta Facebookista. Myös kuntien nettisivustot ja paikallislehdet ovat tärkeitä tiedonjakokanavia.</a:t>
            </a:r>
          </a:p>
        </p:txBody>
      </p:sp>
      <p:sp>
        <p:nvSpPr>
          <p:cNvPr id="9" name="Tekstin paikkamerkki 2">
            <a:extLst>
              <a:ext uri="{FF2B5EF4-FFF2-40B4-BE49-F238E27FC236}">
                <a16:creationId xmlns:a16="http://schemas.microsoft.com/office/drawing/2014/main" id="{5E68B660-21FD-48AB-996F-4E57713B5277}"/>
              </a:ext>
            </a:extLst>
          </p:cNvPr>
          <p:cNvSpPr txBox="1">
            <a:spLocks/>
          </p:cNvSpPr>
          <p:nvPr/>
        </p:nvSpPr>
        <p:spPr>
          <a:xfrm>
            <a:off x="6375718" y="1100597"/>
            <a:ext cx="4302125" cy="129970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chemeClr val="tx1"/>
                </a:solidFill>
                <a:latin typeface="Myriad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a:t>Hop-On Hop-Offin sellaisista ominaisuuksista, jotka saisivat vastaajia lisäämään palvelun käyttöä, koettiin tärkeimmiksi liikennöinti tiheämmillä vuoroväleillä ja liikennöinti myös arkisin sekä lippujen kelpoisuus HSL-liikenteessä. Hinta sinänsä ei ollut juuri kenellekään vastaajista kynnyskysymys käyttää palvelua.</a:t>
            </a:r>
          </a:p>
          <a:p>
            <a:r>
              <a:rPr lang="fi-FI"/>
              <a:t> </a:t>
            </a:r>
          </a:p>
        </p:txBody>
      </p:sp>
    </p:spTree>
    <p:extLst>
      <p:ext uri="{BB962C8B-B14F-4D97-AF65-F5344CB8AC3E}">
        <p14:creationId xmlns:p14="http://schemas.microsoft.com/office/powerpoint/2010/main" val="2885957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p:txBody>
          <a:bodyPr/>
          <a:lstStyle/>
          <a:p>
            <a:r>
              <a:rPr lang="fi-FI"/>
              <a:t>Tiivistelmä</a:t>
            </a:r>
          </a:p>
        </p:txBody>
      </p:sp>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1448118" y="1125997"/>
            <a:ext cx="4904882" cy="4877927"/>
          </a:xfrm>
        </p:spPr>
        <p:txBody>
          <a:bodyPr/>
          <a:lstStyle/>
          <a:p>
            <a:r>
              <a:rPr lang="fi-FI" dirty="0"/>
              <a:t>Sipoonkorven kansallispuisto on keskeinen luontokohde Sipoon ja Vantaan alueilla. Sipoonkorven suosio on viime vuosina kasvanut.</a:t>
            </a:r>
          </a:p>
          <a:p>
            <a:r>
              <a:rPr lang="fi-FI" dirty="0"/>
              <a:t>Sipoonkorvessa käydään vuosittain noin 150 000 kertaa. Koronpandemian aikana käyntimäärät ovat olleet suurempia. Sesonkina on ollut noin 10 000–15 000 käyntiä/ kuukausi. Vilkkaimpina päivinä Sipoonkorvessa on noin 900 käyntiä. Talvikaudella käyntejä on vähemmän. Talvella joillakin Sipoonkorven alueilla käydään hiihtämässä, mikä näkyy käyntimäärän kasvuna vuoden alkukuukausina.</a:t>
            </a:r>
          </a:p>
          <a:p>
            <a:r>
              <a:rPr lang="fi-FI" dirty="0"/>
              <a:t>Pääosa Sipoonkorvessa kävijöistä saapuu kansallispuistoon autolla. Viime vuosina pysäköintialueita on laajennettu, mikä on vähentänyt pysäköintialueiden ruuhkaisuutta.</a:t>
            </a:r>
          </a:p>
          <a:p>
            <a:r>
              <a:rPr lang="fi-FI" dirty="0"/>
              <a:t>Vuosina 2021 ja 2022 Sipoonkorpeen on liikennöity Hop-On Hop-</a:t>
            </a:r>
            <a:r>
              <a:rPr lang="fi-FI" dirty="0" err="1"/>
              <a:t>Off</a:t>
            </a:r>
            <a:r>
              <a:rPr lang="fi-FI" dirty="0"/>
              <a:t> -bussia. Tunnettuus on kasvanut markkinoinnin myötä ja vuonna 2022 matkustajamäärät ovat olleet kasvussa. Heikkoutena on kuitenkin harva, 3–4 tunnin vuoroväli. Linjaa liikennöidään sesonkina ja vain viikonloppuisin. </a:t>
            </a:r>
          </a:p>
          <a:p>
            <a:r>
              <a:rPr lang="fi-FI" dirty="0"/>
              <a:t>Työssä toteutetun kyselytutkimuksen tarkoituksena on ollut saada tietoa, millä tavoin liikkumispalveluita Sipoonkorpeen olisi hyvä kehittää, jotta kestävien kulkutapojen käyttö lisääntyisi. Mikäli Hop-On Hop-</a:t>
            </a:r>
            <a:r>
              <a:rPr lang="fi-FI" dirty="0" err="1"/>
              <a:t>Off</a:t>
            </a:r>
            <a:r>
              <a:rPr lang="fi-FI" dirty="0"/>
              <a:t> -bussin liikennöintiä jatkettaisiin, moni toivoisi vuorovälin tihentämistä, liikennöintiä myös arkisin ja HSL:n lippujen kelpoisuutta linjalla. </a:t>
            </a:r>
          </a:p>
          <a:p>
            <a:endParaRPr lang="fi-FI" dirty="0"/>
          </a:p>
        </p:txBody>
      </p:sp>
      <p:sp>
        <p:nvSpPr>
          <p:cNvPr id="4" name="Tekstin paikkamerkki 3">
            <a:extLst>
              <a:ext uri="{FF2B5EF4-FFF2-40B4-BE49-F238E27FC236}">
                <a16:creationId xmlns:a16="http://schemas.microsoft.com/office/drawing/2014/main" id="{D63DF0CE-F23A-4C4E-9B62-ABC8C1CAB474}"/>
              </a:ext>
            </a:extLst>
          </p:cNvPr>
          <p:cNvSpPr>
            <a:spLocks noGrp="1"/>
          </p:cNvSpPr>
          <p:nvPr>
            <p:ph type="body" sz="quarter" idx="11"/>
          </p:nvPr>
        </p:nvSpPr>
        <p:spPr>
          <a:xfrm>
            <a:off x="6512118" y="1125997"/>
            <a:ext cx="4815789" cy="4870307"/>
          </a:xfrm>
        </p:spPr>
        <p:txBody>
          <a:bodyPr/>
          <a:lstStyle/>
          <a:p>
            <a:r>
              <a:rPr lang="fi-FI" dirty="0"/>
              <a:t>Enemmistö olisi tyytyväinen HSL:n palveluiden parantamiseen, mutta monet olisivat tyytyväisiä myös Hop-On Hop-</a:t>
            </a:r>
            <a:r>
              <a:rPr lang="fi-FI" dirty="0" err="1"/>
              <a:t>Off</a:t>
            </a:r>
            <a:r>
              <a:rPr lang="fi-FI" dirty="0"/>
              <a:t> -bussin palvelutason parantamiseen. Noin 2/3 vastaajista olisi tyytyväinen tunnin vuoroväliin.</a:t>
            </a:r>
          </a:p>
          <a:p>
            <a:r>
              <a:rPr lang="fi-FI" dirty="0"/>
              <a:t>Työssä on muodostettu tavoitteet kestävien kulkutapojen lisäämiseksi Sipoonkorpeen liikuttaessa. Tavoitteiksi on asetettu joukkoliikenteen kehittäminen, kestävien kulkutapojen käytön lisääminen ja retkeilijän polun tunnistaminen. Tavoitteita tukemaan on koottu toimenpidevalikoima. Eräänä toimenpiteenä on tarkasteltu linjastokokeilua, jossa Sipoonkorpeen ja Kuusijärvelle olisi HSL:n liikennettä.</a:t>
            </a:r>
          </a:p>
          <a:p>
            <a:r>
              <a:rPr lang="fi-FI" dirty="0"/>
              <a:t>HSL aloittaa osan vuodesta viikonloppuisin liikennöitävän linjan 712 Tikkurilasta Kuusijärvelle. Linjaa liikennöidään kesäkuusta lokakuulle. Hop-On Hop-</a:t>
            </a:r>
            <a:r>
              <a:rPr lang="fi-FI" dirty="0" err="1"/>
              <a:t>Off</a:t>
            </a:r>
            <a:r>
              <a:rPr lang="fi-FI" dirty="0"/>
              <a:t> -liikenne täydentää tavanomaista HSL:n bussiliikennettä. Pitkällä aikavälillä tavoitteena on HSL:n liikenteen lisääminen, minkä myötä mahdollisesti Hop-On Hop-</a:t>
            </a:r>
            <a:r>
              <a:rPr lang="fi-FI" dirty="0" err="1"/>
              <a:t>Off</a:t>
            </a:r>
            <a:r>
              <a:rPr lang="fi-FI" dirty="0"/>
              <a:t> -liikenteestä voidaan luopua.</a:t>
            </a:r>
          </a:p>
          <a:p>
            <a:r>
              <a:rPr lang="fi-FI" dirty="0"/>
              <a:t>Työssä on tarkasteltu joihinkin muihin luontokohteisiin toteutettuja kestävän liikkumisen palveluita. Nuuksio on hyvin saavutettavissa myös joukkoliikenteellä. Fölin alueella on toteutettu liikennettä Kuhankuonoon ja palvelua on markkinoitu paljon. Kouvolassa Repoveden kansallispuistoon pääsee paikallisliikenteen linjan lisäksi kesäisin kaukoliikenteen junalla. </a:t>
            </a:r>
          </a:p>
        </p:txBody>
      </p:sp>
    </p:spTree>
    <p:extLst>
      <p:ext uri="{BB962C8B-B14F-4D97-AF65-F5344CB8AC3E}">
        <p14:creationId xmlns:p14="http://schemas.microsoft.com/office/powerpoint/2010/main" val="1920782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7005327" y="1397602"/>
            <a:ext cx="4141648" cy="1291278"/>
          </a:xfrm>
        </p:spPr>
        <p:txBody>
          <a:bodyPr/>
          <a:lstStyle/>
          <a:p>
            <a:pPr marL="0" indent="0"/>
            <a:r>
              <a:rPr lang="fi-FI" sz="1400" i="1"/>
              <a:t>Vastaukset kysymykseen</a:t>
            </a:r>
            <a:br>
              <a:rPr lang="fi-FI" sz="1400" i="1"/>
            </a:br>
            <a:r>
              <a:rPr lang="fi-FI" sz="1400" i="1"/>
              <a:t>”Minkä yhteyksien tai palvelujen parantaminen helpottaisi ja/tai lisäisi käyntikertojasi tulevaisuudessa Sipoonkorvessa”</a:t>
            </a:r>
          </a:p>
        </p:txBody>
      </p:sp>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p:txBody>
          <a:bodyPr/>
          <a:lstStyle/>
          <a:p>
            <a:r>
              <a:rPr lang="fi-FI"/>
              <a:t>Toiveet liikkumisyhteyksien parantamisesta</a:t>
            </a:r>
          </a:p>
        </p:txBody>
      </p:sp>
      <p:sp>
        <p:nvSpPr>
          <p:cNvPr id="6" name="Tekstin paikkamerkki 2">
            <a:extLst>
              <a:ext uri="{FF2B5EF4-FFF2-40B4-BE49-F238E27FC236}">
                <a16:creationId xmlns:a16="http://schemas.microsoft.com/office/drawing/2014/main" id="{92CD5651-AEAD-4F94-8911-32C960F9E8D2}"/>
              </a:ext>
            </a:extLst>
          </p:cNvPr>
          <p:cNvSpPr txBox="1">
            <a:spLocks/>
          </p:cNvSpPr>
          <p:nvPr/>
        </p:nvSpPr>
        <p:spPr>
          <a:xfrm>
            <a:off x="1448118" y="1125997"/>
            <a:ext cx="3823597" cy="129970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chemeClr val="tx1"/>
                </a:solidFill>
                <a:latin typeface="Myriad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a:t>Kysyttäessä yhteyksien ja palvelujen paranta­misesta Sipoonkorven käynteihin liittyen, yli puolet vastaajista mainitsi Sipoonkorvessa käymistä helpottavaksi tekijäksi HSL-bussien yhteyksien paremman tarjonnan. Lähes kaksi viidestä vastaajasta koki myös Hop-On Hop-Off bussien paremman tarjonnan Sipoonkorvessa käyntiä helpottavaksi asiaksi.</a:t>
            </a:r>
          </a:p>
          <a:p>
            <a:r>
              <a:rPr lang="fi-FI"/>
              <a:t>Pysäköintialueiden laajentaminen (35 %) ja uusien pysäköintialueiden toteuttaminen (25 %) toistuivat myös useissa vastauksissa. Kutsuohjatun joukkoliikenteen tarjoamista ei koettu kovinkaan tärkeäksi tekijäksi Sipoonkorvessa käyntiä ajatellen. </a:t>
            </a:r>
          </a:p>
          <a:p>
            <a:r>
              <a:rPr lang="fi-FI"/>
              <a:t>Muina käyntikertoja lisäävinä tekijöinä oli mainittu </a:t>
            </a:r>
          </a:p>
          <a:p>
            <a:pPr marL="171450" indent="-171450">
              <a:buFont typeface="Arial" panose="020B0604020202020204" pitchFamily="34" charset="0"/>
              <a:buChar char="•"/>
            </a:pPr>
            <a:r>
              <a:rPr lang="fi-FI" sz="1400" i="1"/>
              <a:t>Pysäköintialueiden vartiointi (kolme mainintaa)</a:t>
            </a:r>
          </a:p>
          <a:p>
            <a:pPr marL="171450" indent="-171450">
              <a:buFont typeface="Arial" panose="020B0604020202020204" pitchFamily="34" charset="0"/>
              <a:buChar char="•"/>
            </a:pPr>
            <a:r>
              <a:rPr lang="fi-FI" sz="1400" i="1"/>
              <a:t>Pysäköintialueiden laadun, opastuksen ja palveluiden parantaminen</a:t>
            </a:r>
          </a:p>
          <a:p>
            <a:pPr marL="171450" indent="-171450">
              <a:buFont typeface="Arial" panose="020B0604020202020204" pitchFamily="34" charset="0"/>
              <a:buChar char="•"/>
            </a:pPr>
            <a:r>
              <a:rPr lang="fi-FI" sz="1400" i="1"/>
              <a:t>Vaellusreitti Nikkilästä</a:t>
            </a:r>
          </a:p>
          <a:p>
            <a:pPr marL="171450" indent="-171450">
              <a:buFont typeface="Arial" panose="020B0604020202020204" pitchFamily="34" charset="0"/>
              <a:buChar char="•"/>
            </a:pPr>
            <a:r>
              <a:rPr lang="fi-FI" sz="1400" i="1"/>
              <a:t>Suora yhteys Helsingistä</a:t>
            </a:r>
          </a:p>
          <a:p>
            <a:endParaRPr lang="fi-FI"/>
          </a:p>
        </p:txBody>
      </p:sp>
      <p:graphicFrame>
        <p:nvGraphicFramePr>
          <p:cNvPr id="10" name="Chart 31">
            <a:extLst>
              <a:ext uri="{FF2B5EF4-FFF2-40B4-BE49-F238E27FC236}">
                <a16:creationId xmlns:a16="http://schemas.microsoft.com/office/drawing/2014/main" id="{5A8ED347-6373-4024-AD3A-B5AABAEBB685}"/>
              </a:ext>
            </a:extLst>
          </p:cNvPr>
          <p:cNvGraphicFramePr>
            <a:graphicFrameLocks/>
          </p:cNvGraphicFramePr>
          <p:nvPr>
            <p:extLst>
              <p:ext uri="{D42A27DB-BD31-4B8C-83A1-F6EECF244321}">
                <p14:modId xmlns:p14="http://schemas.microsoft.com/office/powerpoint/2010/main" val="1849239770"/>
              </p:ext>
            </p:extLst>
          </p:nvPr>
        </p:nvGraphicFramePr>
        <p:xfrm>
          <a:off x="5730844" y="2713759"/>
          <a:ext cx="6255944" cy="26865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29771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p:txBody>
          <a:bodyPr/>
          <a:lstStyle/>
          <a:p>
            <a:r>
              <a:rPr lang="fi-FI"/>
              <a:t>Toiveet paikoista, joista joukkoliikennettä haluttaisiin lisätä Sipoonkorpeen</a:t>
            </a:r>
          </a:p>
        </p:txBody>
      </p:sp>
      <p:graphicFrame>
        <p:nvGraphicFramePr>
          <p:cNvPr id="11" name="Chart 32">
            <a:extLst>
              <a:ext uri="{FF2B5EF4-FFF2-40B4-BE49-F238E27FC236}">
                <a16:creationId xmlns:a16="http://schemas.microsoft.com/office/drawing/2014/main" id="{10BD96BF-39E3-4F57-A62A-1E2F36EDA5D8}"/>
              </a:ext>
            </a:extLst>
          </p:cNvPr>
          <p:cNvGraphicFramePr>
            <a:graphicFrameLocks/>
          </p:cNvGraphicFramePr>
          <p:nvPr>
            <p:extLst>
              <p:ext uri="{D42A27DB-BD31-4B8C-83A1-F6EECF244321}">
                <p14:modId xmlns:p14="http://schemas.microsoft.com/office/powerpoint/2010/main" val="3804466548"/>
              </p:ext>
            </p:extLst>
          </p:nvPr>
        </p:nvGraphicFramePr>
        <p:xfrm>
          <a:off x="7431111" y="2014956"/>
          <a:ext cx="3923352" cy="3997323"/>
        </p:xfrm>
        <a:graphic>
          <a:graphicData uri="http://schemas.openxmlformats.org/drawingml/2006/chart">
            <c:chart xmlns:c="http://schemas.openxmlformats.org/drawingml/2006/chart" xmlns:r="http://schemas.openxmlformats.org/officeDocument/2006/relationships" r:id="rId2"/>
          </a:graphicData>
        </a:graphic>
      </p:graphicFrame>
      <p:sp>
        <p:nvSpPr>
          <p:cNvPr id="12" name="Otsikko 6">
            <a:extLst>
              <a:ext uri="{FF2B5EF4-FFF2-40B4-BE49-F238E27FC236}">
                <a16:creationId xmlns:a16="http://schemas.microsoft.com/office/drawing/2014/main" id="{3308EE14-D4BC-495A-A04B-42DA71CFA036}"/>
              </a:ext>
            </a:extLst>
          </p:cNvPr>
          <p:cNvSpPr txBox="1">
            <a:spLocks/>
          </p:cNvSpPr>
          <p:nvPr/>
        </p:nvSpPr>
        <p:spPr>
          <a:xfrm>
            <a:off x="7239000" y="1298220"/>
            <a:ext cx="4304249" cy="863600"/>
          </a:xfrm>
          <a:prstGeom prst="rect">
            <a:avLst/>
          </a:prstGeom>
        </p:spPr>
        <p:txBody>
          <a:bodyPr>
            <a:noAutofit/>
          </a:bodyPr>
          <a:lstStyle>
            <a:lvl1pPr algn="l" defTabSz="914400" rtl="0" eaLnBrk="1" latinLnBrk="0" hangingPunct="1">
              <a:lnSpc>
                <a:spcPct val="90000"/>
              </a:lnSpc>
              <a:spcBef>
                <a:spcPct val="0"/>
              </a:spcBef>
              <a:buNone/>
              <a:defRPr sz="2800" kern="1200">
                <a:solidFill>
                  <a:schemeClr val="accent4"/>
                </a:solidFill>
                <a:latin typeface="+mj-lt"/>
                <a:ea typeface="+mj-ea"/>
                <a:cs typeface="+mj-cs"/>
              </a:defRPr>
            </a:lvl1pPr>
          </a:lstStyle>
          <a:p>
            <a:r>
              <a:rPr lang="fi-FI" sz="1400" i="1">
                <a:solidFill>
                  <a:schemeClr val="tx1"/>
                </a:solidFill>
                <a:latin typeface="+mn-lt"/>
              </a:rPr>
              <a:t>”Jos joukkoliikenneyhteyksiä parannettaisiin, mistä joukkoliikenteen solmupisteistä olisi mielestäsi eniten tarvetta yhteyksille Sipoonkorpeen?”</a:t>
            </a:r>
            <a:br>
              <a:rPr lang="fi-FI" sz="1400" i="1">
                <a:solidFill>
                  <a:schemeClr val="tx1"/>
                </a:solidFill>
              </a:rPr>
            </a:br>
            <a:endParaRPr lang="fi-FI" sz="1400" i="1">
              <a:solidFill>
                <a:schemeClr val="tx1"/>
              </a:solidFill>
            </a:endParaRPr>
          </a:p>
        </p:txBody>
      </p:sp>
      <p:sp>
        <p:nvSpPr>
          <p:cNvPr id="6" name="Tekstin paikkamerkki 2">
            <a:extLst>
              <a:ext uri="{FF2B5EF4-FFF2-40B4-BE49-F238E27FC236}">
                <a16:creationId xmlns:a16="http://schemas.microsoft.com/office/drawing/2014/main" id="{F148F5C8-9083-493E-A3DF-93B8BF7C30C8}"/>
              </a:ext>
            </a:extLst>
          </p:cNvPr>
          <p:cNvSpPr txBox="1">
            <a:spLocks/>
          </p:cNvSpPr>
          <p:nvPr/>
        </p:nvSpPr>
        <p:spPr>
          <a:xfrm>
            <a:off x="1448118" y="1298221"/>
            <a:ext cx="5666556" cy="293088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chemeClr val="tx1"/>
                </a:solidFill>
                <a:latin typeface="Myriad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t>Hop-On Hop-</a:t>
            </a:r>
            <a:r>
              <a:rPr lang="fi-FI" dirty="0" err="1"/>
              <a:t>Off</a:t>
            </a:r>
            <a:r>
              <a:rPr lang="fi-FI" dirty="0"/>
              <a:t> -linja on täydentänyt Sipoonkorven joukkoliikennetarjontaa ja vuonna 2022 palvelu on löydetty entistäkin paremmin.</a:t>
            </a:r>
          </a:p>
          <a:p>
            <a:r>
              <a:rPr lang="fi-FI" dirty="0"/>
              <a:t>Säännöllistä HSL-liikennettä on Sipoonkorven alueelle tarjolla varsin rajallisesti ja kysyttäessä, mistä joukkoliikenteen solmupisteistä sitä erityisesti olisi tarpeen järjestää, olivat suosituimmat vaihtoehdot Itäkeskus, Tikkurila ja Helsingin keskusta. Myös Sipoon puolelta Nikkilästä ja Söderkullasta sekä Vantaan Korsosta.</a:t>
            </a:r>
          </a:p>
          <a:p>
            <a:r>
              <a:rPr lang="fi-FI" dirty="0"/>
              <a:t>”Jokin muu”  -vastauksissa mainintoja saivat lisäksi Pasila (3x) ja Kerava (2x)</a:t>
            </a:r>
          </a:p>
        </p:txBody>
      </p:sp>
      <p:pic>
        <p:nvPicPr>
          <p:cNvPr id="4" name="Picture 3" descr="A group of sheep in a barn&#10;&#10;Description automatically generated with medium confidence">
            <a:extLst>
              <a:ext uri="{FF2B5EF4-FFF2-40B4-BE49-F238E27FC236}">
                <a16:creationId xmlns:a16="http://schemas.microsoft.com/office/drawing/2014/main" id="{85937839-55FE-4756-BB1C-8A487D297B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563"/>
          <a:stretch/>
        </p:blipFill>
        <p:spPr>
          <a:xfrm>
            <a:off x="1448118" y="3517236"/>
            <a:ext cx="5790882" cy="2793209"/>
          </a:xfrm>
          <a:prstGeom prst="rect">
            <a:avLst/>
          </a:prstGeom>
        </p:spPr>
      </p:pic>
    </p:spTree>
    <p:extLst>
      <p:ext uri="{BB962C8B-B14F-4D97-AF65-F5344CB8AC3E}">
        <p14:creationId xmlns:p14="http://schemas.microsoft.com/office/powerpoint/2010/main" val="1357537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p:txBody>
          <a:bodyPr/>
          <a:lstStyle/>
          <a:p>
            <a:r>
              <a:rPr lang="fi-FI"/>
              <a:t>Pysäköintipaikkojen riittävyys – ristiinvertailu</a:t>
            </a:r>
          </a:p>
        </p:txBody>
      </p:sp>
      <p:graphicFrame>
        <p:nvGraphicFramePr>
          <p:cNvPr id="10" name="Kaavio 9">
            <a:extLst>
              <a:ext uri="{FF2B5EF4-FFF2-40B4-BE49-F238E27FC236}">
                <a16:creationId xmlns:a16="http://schemas.microsoft.com/office/drawing/2014/main" id="{FE068C26-4938-4529-9E48-025FC5E5EF15}"/>
              </a:ext>
            </a:extLst>
          </p:cNvPr>
          <p:cNvGraphicFramePr>
            <a:graphicFrameLocks/>
          </p:cNvGraphicFramePr>
          <p:nvPr>
            <p:extLst>
              <p:ext uri="{D42A27DB-BD31-4B8C-83A1-F6EECF244321}">
                <p14:modId xmlns:p14="http://schemas.microsoft.com/office/powerpoint/2010/main" val="2217929278"/>
              </p:ext>
            </p:extLst>
          </p:nvPr>
        </p:nvGraphicFramePr>
        <p:xfrm>
          <a:off x="113211" y="2403566"/>
          <a:ext cx="10476411" cy="4454434"/>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in paikkamerkki 2">
            <a:extLst>
              <a:ext uri="{FF2B5EF4-FFF2-40B4-BE49-F238E27FC236}">
                <a16:creationId xmlns:a16="http://schemas.microsoft.com/office/drawing/2014/main" id="{B114E10A-87AB-4A85-8548-6BB27581B861}"/>
              </a:ext>
            </a:extLst>
          </p:cNvPr>
          <p:cNvSpPr>
            <a:spLocks noGrp="1"/>
          </p:cNvSpPr>
          <p:nvPr>
            <p:ph type="body" sz="quarter" idx="10"/>
          </p:nvPr>
        </p:nvSpPr>
        <p:spPr>
          <a:xfrm>
            <a:off x="1448117" y="1125997"/>
            <a:ext cx="4386626" cy="546049"/>
          </a:xfrm>
        </p:spPr>
        <p:txBody>
          <a:bodyPr/>
          <a:lstStyle/>
          <a:p>
            <a:r>
              <a:rPr lang="fi-FI"/>
              <a:t>Kyselyn vastauksia tutkittiin ristiin vertaamalla vastaajien suosikkikohteita sekä vastaajien vastauksia tarpeista pysäköintialueiden laajentamiselle tai uusien pysäköinti­alueiden toteuttamiselle. Voitiin havainnoida, että Sipoonkorven kävijät, jotka kokivat tarvetta joko nykyisten pysäköinti­alueiden laajentamiselle tai uusien pysäköintialueiden toteuttamiselle, olivat keskimääräistä</a:t>
            </a:r>
          </a:p>
        </p:txBody>
      </p:sp>
      <p:sp>
        <p:nvSpPr>
          <p:cNvPr id="5" name="Tekstin paikkamerkki 2">
            <a:extLst>
              <a:ext uri="{FF2B5EF4-FFF2-40B4-BE49-F238E27FC236}">
                <a16:creationId xmlns:a16="http://schemas.microsoft.com/office/drawing/2014/main" id="{55E408D9-A652-44BF-BF3F-B95CBEEAF783}"/>
              </a:ext>
            </a:extLst>
          </p:cNvPr>
          <p:cNvSpPr txBox="1">
            <a:spLocks/>
          </p:cNvSpPr>
          <p:nvPr/>
        </p:nvSpPr>
        <p:spPr>
          <a:xfrm>
            <a:off x="6175426" y="1100597"/>
            <a:ext cx="4135523" cy="129970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chemeClr val="tx1"/>
                </a:solidFill>
                <a:latin typeface="Myriad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a:t>useammin kävijöitä, jotka ilmoittivat suosikki­kohteikseen Tasakallio-Storträskin esteettömän reitin, Sudentassu/Sipoonkorven silta/ Kuusijärven, Bakunkärrin kierroksen tai Byabäckenin luontopolun. Vähiten tarpeita uusille pysäköintipaikoille oli kävijöillä, jotka vierailivat mielellään Korvenportin tai Byträskin alueilla.</a:t>
            </a:r>
          </a:p>
          <a:p>
            <a:endParaRPr lang="fi-FI"/>
          </a:p>
          <a:p>
            <a:r>
              <a:rPr lang="fi-FI"/>
              <a:t> </a:t>
            </a:r>
          </a:p>
        </p:txBody>
      </p:sp>
    </p:spTree>
    <p:extLst>
      <p:ext uri="{BB962C8B-B14F-4D97-AF65-F5344CB8AC3E}">
        <p14:creationId xmlns:p14="http://schemas.microsoft.com/office/powerpoint/2010/main" val="33025539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7164224" y="1648862"/>
            <a:ext cx="4209731" cy="913269"/>
          </a:xfrm>
        </p:spPr>
        <p:txBody>
          <a:bodyPr/>
          <a:lstStyle/>
          <a:p>
            <a:r>
              <a:rPr lang="fi-FI" sz="1400" i="1"/>
              <a:t>” Mitkä parannukset nykyisessä tavanomaisessa (HSL-) joukkoliikenteessä saisivat sinut käyttämään enemmän busseja kulkiessasi Sipoonkorpeen?</a:t>
            </a:r>
          </a:p>
          <a:p>
            <a:pPr marL="0" indent="0"/>
            <a:endParaRPr lang="fi-FI" sz="1400"/>
          </a:p>
        </p:txBody>
      </p:sp>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p:txBody>
          <a:bodyPr/>
          <a:lstStyle/>
          <a:p>
            <a:r>
              <a:rPr lang="fi-FI"/>
              <a:t>Toiveet, millä tavoin liikkumisyhteyksiä tulisi kehittää</a:t>
            </a:r>
          </a:p>
        </p:txBody>
      </p:sp>
      <p:graphicFrame>
        <p:nvGraphicFramePr>
          <p:cNvPr id="8" name="Kaavio 7">
            <a:extLst>
              <a:ext uri="{FF2B5EF4-FFF2-40B4-BE49-F238E27FC236}">
                <a16:creationId xmlns:a16="http://schemas.microsoft.com/office/drawing/2014/main" id="{F48907B5-6BE0-4AF7-B3B4-4BD106B4E0CB}"/>
              </a:ext>
            </a:extLst>
          </p:cNvPr>
          <p:cNvGraphicFramePr>
            <a:graphicFrameLocks/>
          </p:cNvGraphicFramePr>
          <p:nvPr>
            <p:extLst>
              <p:ext uri="{D42A27DB-BD31-4B8C-83A1-F6EECF244321}">
                <p14:modId xmlns:p14="http://schemas.microsoft.com/office/powerpoint/2010/main" val="1403568768"/>
              </p:ext>
            </p:extLst>
          </p:nvPr>
        </p:nvGraphicFramePr>
        <p:xfrm>
          <a:off x="6156356" y="2578261"/>
          <a:ext cx="6035644" cy="306480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kstin paikkamerkki 2">
            <a:extLst>
              <a:ext uri="{FF2B5EF4-FFF2-40B4-BE49-F238E27FC236}">
                <a16:creationId xmlns:a16="http://schemas.microsoft.com/office/drawing/2014/main" id="{93B533C9-3229-422F-8066-D3710DAD1F58}"/>
              </a:ext>
            </a:extLst>
          </p:cNvPr>
          <p:cNvSpPr txBox="1">
            <a:spLocks/>
          </p:cNvSpPr>
          <p:nvPr/>
        </p:nvSpPr>
        <p:spPr>
          <a:xfrm>
            <a:off x="1448117" y="1557196"/>
            <a:ext cx="4386626" cy="124264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chemeClr val="tx1"/>
                </a:solidFill>
                <a:latin typeface="Myriad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a:t>Kysyttäessä nykyisestä (HSL-)joukkoliikenteestä, mitkä parannukset saisivat käyttämään enemmän busseja Sipoonkorpeen kulkiessa, oli selkeästi eniten tarvetta mahdollisuudelle liikkua kaikkina viikonpäivinä. Vastaus on sikäli ristiriitainen, että käyntilaskentojen mukaan Sipoonkorven käynneistä yli puolet sijoittuu lauantaille ja sunnuntaille, lukuun ottamatta heinäkuuta.</a:t>
            </a:r>
          </a:p>
          <a:p>
            <a:r>
              <a:rPr lang="fi-FI"/>
              <a:t>Melkein puolet vastaajista kaipasi lisäksi lipputuotteiden yhteensopivuutta HSL-lippujen ja Hop-On Hop-Off –lippujen välillä. </a:t>
            </a:r>
          </a:p>
          <a:p>
            <a:r>
              <a:rPr lang="fi-FI"/>
              <a:t>Nykyistä edullisempi lipun hinta (5 %) tai esteettömyys­kysymykset (4 %) olivat hyvin harvalla vastaajalla tärkeitä.</a:t>
            </a:r>
          </a:p>
          <a:p>
            <a:r>
              <a:rPr lang="fi-FI"/>
              <a:t>Muita yksittäisiä vastauksia tuli mm. polkupyörän saamisesta mukaan bussiin sekä yhteyksistä Itäkeskuksesta, Söderkullasta ja Helsingin keskustasta.</a:t>
            </a:r>
          </a:p>
        </p:txBody>
      </p:sp>
    </p:spTree>
    <p:extLst>
      <p:ext uri="{BB962C8B-B14F-4D97-AF65-F5344CB8AC3E}">
        <p14:creationId xmlns:p14="http://schemas.microsoft.com/office/powerpoint/2010/main" val="1704842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p:txBody>
          <a:bodyPr/>
          <a:lstStyle/>
          <a:p>
            <a:r>
              <a:rPr lang="fi-FI"/>
              <a:t>Toiveet joukkoliikenteen vuorovälistä</a:t>
            </a:r>
            <a:br>
              <a:rPr lang="fi-FI"/>
            </a:br>
            <a:endParaRPr lang="fi-FI"/>
          </a:p>
        </p:txBody>
      </p:sp>
      <p:sp>
        <p:nvSpPr>
          <p:cNvPr id="5" name="Sisällön paikkamerkki 8">
            <a:extLst>
              <a:ext uri="{FF2B5EF4-FFF2-40B4-BE49-F238E27FC236}">
                <a16:creationId xmlns:a16="http://schemas.microsoft.com/office/drawing/2014/main" id="{1D31E6D6-47B9-4DB9-8F5E-A027A49F273F}"/>
              </a:ext>
            </a:extLst>
          </p:cNvPr>
          <p:cNvSpPr txBox="1">
            <a:spLocks/>
          </p:cNvSpPr>
          <p:nvPr/>
        </p:nvSpPr>
        <p:spPr>
          <a:xfrm>
            <a:off x="1524000" y="1636412"/>
            <a:ext cx="4778219" cy="4023360"/>
          </a:xfrm>
          <a:prstGeom prst="rect">
            <a:avLst/>
          </a:prstGeom>
        </p:spPr>
        <p:txBody>
          <a:bodyPr vert="horz" lIns="91440" tIns="45720" rIns="91440" bIns="45720" rtlCol="0" anchor="t">
            <a:noAutofit/>
          </a:bodyPr>
          <a:lstStyle>
            <a:lvl1pPr marL="11113" indent="-11113" algn="l" defTabSz="914400" rtl="0" eaLnBrk="1" latinLnBrk="0" hangingPunct="1">
              <a:lnSpc>
                <a:spcPct val="120000"/>
              </a:lnSpc>
              <a:spcBef>
                <a:spcPts val="1000"/>
              </a:spcBef>
              <a:buSzPct val="60000"/>
              <a:buFontTx/>
              <a:buNone/>
              <a:tabLst/>
              <a:defRPr sz="1400" kern="1200">
                <a:solidFill>
                  <a:schemeClr val="tx1"/>
                </a:solidFill>
                <a:latin typeface="Montserrat" pitchFamily="2" charset="77"/>
                <a:ea typeface="+mn-ea"/>
                <a:cs typeface="+mn-cs"/>
              </a:defRPr>
            </a:lvl1pPr>
            <a:lvl2pPr marL="457200" indent="0" algn="l" defTabSz="914400" rtl="0" eaLnBrk="1" latinLnBrk="0" hangingPunct="1">
              <a:lnSpc>
                <a:spcPct val="120000"/>
              </a:lnSpc>
              <a:spcBef>
                <a:spcPts val="500"/>
              </a:spcBef>
              <a:buSzPct val="60000"/>
              <a:buFontTx/>
              <a:buNone/>
              <a:defRPr sz="1200" b="0" i="0" kern="1200">
                <a:solidFill>
                  <a:schemeClr val="tx1"/>
                </a:solidFill>
                <a:latin typeface="Montserrat Light" pitchFamily="2" charset="77"/>
                <a:ea typeface="+mn-ea"/>
                <a:cs typeface="+mn-cs"/>
              </a:defRPr>
            </a:lvl2pPr>
            <a:lvl3pPr marL="9144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3pPr>
            <a:lvl4pPr marL="13716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4pPr>
            <a:lvl5pPr marL="18288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defRPr/>
            </a:pPr>
            <a:r>
              <a:rPr lang="fi-FI" dirty="0">
                <a:latin typeface="Myriad Pro" panose="020B0503030403020204" pitchFamily="34" charset="0"/>
              </a:rPr>
              <a:t>Kyselyssä selvitettiin, millaiseen palvelutasoon ja vuoroväliin vastaajat olisivat tyytyväisiä, jotta käyttäisivät joukkoliikennettä. Kaaviossa on esitetty vastaukset kysymykseen: ”Mikä olisi sinulle riittävä joukkoliikenteen vuoroväli, jotta voisit harkita palvelun käyttöä?”</a:t>
            </a:r>
          </a:p>
          <a:p>
            <a:pPr marL="0" indent="0">
              <a:lnSpc>
                <a:spcPct val="90000"/>
              </a:lnSpc>
              <a:defRPr/>
            </a:pPr>
            <a:r>
              <a:rPr lang="fi-FI" dirty="0">
                <a:latin typeface="Myriad Pro" panose="020B0503030403020204" pitchFamily="34" charset="0"/>
              </a:rPr>
              <a:t>Sopivimmaksi vuoroväliksi joukkoliikenteelle nähtiin 60 min, jotta joukkoliikenne nähdään varteenotettavana vaihtoehtona matkustaa Sipoonkorpeen. Vastaajista ¾ olisi tyytyväisiä, jos vuoroväli olisi enimmillään 60 min. 1,5 tunnin vuoroväliin olisi tyytyväinen selvästi harvempi, enää vain noin viidennes. </a:t>
            </a:r>
            <a:br>
              <a:rPr lang="fi-FI" dirty="0">
                <a:latin typeface="Myriad Pro" panose="020B0503030403020204" pitchFamily="34" charset="0"/>
              </a:rPr>
            </a:br>
            <a:r>
              <a:rPr lang="fi-FI" dirty="0">
                <a:latin typeface="Myriad Pro" panose="020B0503030403020204" pitchFamily="34" charset="0"/>
              </a:rPr>
              <a:t>30 min vuoroväli ei lisäisi enää merkittävästi tyytyväisyyttä tunnin vuoroväliin nähden – vain 11 % toivoo liikennöitävän 30 min vuorovälillä.</a:t>
            </a:r>
          </a:p>
          <a:p>
            <a:pPr marL="0" indent="0">
              <a:lnSpc>
                <a:spcPct val="90000"/>
              </a:lnSpc>
              <a:defRPr/>
            </a:pPr>
            <a:r>
              <a:rPr lang="fi-FI" dirty="0">
                <a:latin typeface="Myriad Pro" panose="020B0503030403020204" pitchFamily="34" charset="0"/>
              </a:rPr>
              <a:t>Pitkiä vuorovälejä ei koettu houkuttelevaksi. Hop-on Hop-</a:t>
            </a:r>
            <a:r>
              <a:rPr lang="fi-FI" dirty="0" err="1">
                <a:latin typeface="Myriad Pro" panose="020B0503030403020204" pitchFamily="34" charset="0"/>
              </a:rPr>
              <a:t>off</a:t>
            </a:r>
            <a:r>
              <a:rPr lang="fi-FI" dirty="0">
                <a:latin typeface="Myriad Pro" panose="020B0503030403020204" pitchFamily="34" charset="0"/>
              </a:rPr>
              <a:t> –bussin vuoroväli on nykyisin 3–4 tuntia. Vain 3 % on tyytyväinen kolmen tunnin vuoroväliin.</a:t>
            </a:r>
          </a:p>
        </p:txBody>
      </p:sp>
      <p:graphicFrame>
        <p:nvGraphicFramePr>
          <p:cNvPr id="6" name="Chart 5">
            <a:extLst>
              <a:ext uri="{FF2B5EF4-FFF2-40B4-BE49-F238E27FC236}">
                <a16:creationId xmlns:a16="http://schemas.microsoft.com/office/drawing/2014/main" id="{18238378-4076-4EAB-94EC-9415E2CCDF6E}"/>
              </a:ext>
            </a:extLst>
          </p:cNvPr>
          <p:cNvGraphicFramePr>
            <a:graphicFrameLocks/>
          </p:cNvGraphicFramePr>
          <p:nvPr>
            <p:extLst>
              <p:ext uri="{D42A27DB-BD31-4B8C-83A1-F6EECF244321}">
                <p14:modId xmlns:p14="http://schemas.microsoft.com/office/powerpoint/2010/main" val="1590732420"/>
              </p:ext>
            </p:extLst>
          </p:nvPr>
        </p:nvGraphicFramePr>
        <p:xfrm>
          <a:off x="6302219" y="1345030"/>
          <a:ext cx="4983332" cy="4191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43404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p:txBody>
          <a:bodyPr/>
          <a:lstStyle/>
          <a:p>
            <a:r>
              <a:rPr lang="fi-FI"/>
              <a:t>Toiveet kutsuohjauksisesta joukkoliikenteestä</a:t>
            </a:r>
            <a:br>
              <a:rPr lang="fi-FI"/>
            </a:br>
            <a:endParaRPr lang="fi-FI"/>
          </a:p>
        </p:txBody>
      </p:sp>
      <p:graphicFrame>
        <p:nvGraphicFramePr>
          <p:cNvPr id="8" name="Chart 10">
            <a:extLst>
              <a:ext uri="{FF2B5EF4-FFF2-40B4-BE49-F238E27FC236}">
                <a16:creationId xmlns:a16="http://schemas.microsoft.com/office/drawing/2014/main" id="{E79FE23A-F4C8-477F-8787-908D0723613B}"/>
              </a:ext>
            </a:extLst>
          </p:cNvPr>
          <p:cNvGraphicFramePr>
            <a:graphicFrameLocks/>
          </p:cNvGraphicFramePr>
          <p:nvPr>
            <p:extLst>
              <p:ext uri="{D42A27DB-BD31-4B8C-83A1-F6EECF244321}">
                <p14:modId xmlns:p14="http://schemas.microsoft.com/office/powerpoint/2010/main" val="4230152960"/>
              </p:ext>
            </p:extLst>
          </p:nvPr>
        </p:nvGraphicFramePr>
        <p:xfrm>
          <a:off x="5984910" y="1622067"/>
          <a:ext cx="5536330" cy="3546402"/>
        </p:xfrm>
        <a:graphic>
          <a:graphicData uri="http://schemas.openxmlformats.org/drawingml/2006/chart">
            <c:chart xmlns:c="http://schemas.openxmlformats.org/drawingml/2006/chart" xmlns:r="http://schemas.openxmlformats.org/officeDocument/2006/relationships" r:id="rId2"/>
          </a:graphicData>
        </a:graphic>
      </p:graphicFrame>
      <p:sp>
        <p:nvSpPr>
          <p:cNvPr id="9" name="Sisällön paikkamerkki 8">
            <a:extLst>
              <a:ext uri="{FF2B5EF4-FFF2-40B4-BE49-F238E27FC236}">
                <a16:creationId xmlns:a16="http://schemas.microsoft.com/office/drawing/2014/main" id="{77D85798-4071-46EE-A3E4-78795AAAC751}"/>
              </a:ext>
            </a:extLst>
          </p:cNvPr>
          <p:cNvSpPr txBox="1">
            <a:spLocks/>
          </p:cNvSpPr>
          <p:nvPr/>
        </p:nvSpPr>
        <p:spPr>
          <a:xfrm>
            <a:off x="1496529" y="1042869"/>
            <a:ext cx="5818671" cy="4578207"/>
          </a:xfrm>
          <a:prstGeom prst="rect">
            <a:avLst/>
          </a:prstGeom>
        </p:spPr>
        <p:txBody>
          <a:bodyPr vert="horz" lIns="91440" tIns="45720" rIns="91440" bIns="45720" rtlCol="0" anchor="t">
            <a:noAutofit/>
          </a:bodyPr>
          <a:lstStyle>
            <a:lvl1pPr marL="11113" indent="-11113" algn="l" defTabSz="914400" rtl="0" eaLnBrk="1" latinLnBrk="0" hangingPunct="1">
              <a:lnSpc>
                <a:spcPct val="120000"/>
              </a:lnSpc>
              <a:spcBef>
                <a:spcPts val="1000"/>
              </a:spcBef>
              <a:buSzPct val="60000"/>
              <a:buFontTx/>
              <a:buNone/>
              <a:tabLst/>
              <a:defRPr sz="1400" kern="1200">
                <a:solidFill>
                  <a:schemeClr val="tx1"/>
                </a:solidFill>
                <a:latin typeface="Montserrat" pitchFamily="2" charset="77"/>
                <a:ea typeface="+mn-ea"/>
                <a:cs typeface="+mn-cs"/>
              </a:defRPr>
            </a:lvl1pPr>
            <a:lvl2pPr marL="457200" indent="0" algn="l" defTabSz="914400" rtl="0" eaLnBrk="1" latinLnBrk="0" hangingPunct="1">
              <a:lnSpc>
                <a:spcPct val="120000"/>
              </a:lnSpc>
              <a:spcBef>
                <a:spcPts val="500"/>
              </a:spcBef>
              <a:buSzPct val="60000"/>
              <a:buFontTx/>
              <a:buNone/>
              <a:defRPr sz="1200" b="0" i="0" kern="1200">
                <a:solidFill>
                  <a:schemeClr val="tx1"/>
                </a:solidFill>
                <a:latin typeface="Montserrat Light" pitchFamily="2" charset="77"/>
                <a:ea typeface="+mn-ea"/>
                <a:cs typeface="+mn-cs"/>
              </a:defRPr>
            </a:lvl2pPr>
            <a:lvl3pPr marL="9144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3pPr>
            <a:lvl4pPr marL="13716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4pPr>
            <a:lvl5pPr marL="18288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fontAlgn="auto">
              <a:lnSpc>
                <a:spcPct val="90000"/>
              </a:lnSpc>
              <a:spcAft>
                <a:spcPts val="0"/>
              </a:spcAft>
              <a:buClrTx/>
              <a:defRPr/>
            </a:pPr>
            <a:r>
              <a:rPr lang="fi-FI">
                <a:latin typeface="Myriad Pro" panose="020B0503030403020204" pitchFamily="34" charset="0"/>
              </a:rPr>
              <a:t>Kyselyssä selvitettiin kutsuohjauksisen joukkoliikenteen tarpeellisuutta. Kaaviossa on vastaukset kysymykseen: ”Olisiko sinulla tarvetta kutsuohjauksiselle joukkoliikenteelle, jossa matka tilataan ennakkoon sovelluksella/netissä/ puhelimitse?”</a:t>
            </a:r>
          </a:p>
          <a:p>
            <a:pPr marL="0" marR="0" lvl="0" indent="0" fontAlgn="auto">
              <a:lnSpc>
                <a:spcPct val="90000"/>
              </a:lnSpc>
              <a:spcAft>
                <a:spcPts val="0"/>
              </a:spcAft>
              <a:buClrTx/>
              <a:defRPr/>
            </a:pPr>
            <a:r>
              <a:rPr lang="fi-FI">
                <a:latin typeface="Myriad Pro" panose="020B0503030403020204" pitchFamily="34" charset="0"/>
              </a:rPr>
              <a:t>Hieman yli puolet vastaajista ei koe tarvetta kutsuohjatulle joukkoliikenteelle. Tarpeelliseksi kutsujoukkoliikenteen näkee vain 8 % vastaajista.</a:t>
            </a:r>
          </a:p>
          <a:p>
            <a:pPr marL="0" marR="0" lvl="0" indent="0" fontAlgn="auto">
              <a:lnSpc>
                <a:spcPct val="90000"/>
              </a:lnSpc>
              <a:spcAft>
                <a:spcPts val="0"/>
              </a:spcAft>
              <a:buClrTx/>
              <a:defRPr/>
            </a:pPr>
            <a:r>
              <a:rPr lang="fi-FI">
                <a:latin typeface="Myriad Pro" panose="020B0503030403020204" pitchFamily="34" charset="0"/>
              </a:rPr>
              <a:t>Kutsuperusteisen joukkoliikenteen houkuttelevina tekijöinä nähdään eniten joustavat ja itselleen sopivat matkustusajat. Toisena houkuttelevana tekijänä nähdään suorien reittien saaminen solmupisteisiin.</a:t>
            </a:r>
          </a:p>
          <a:p>
            <a:pPr marL="0" indent="0">
              <a:lnSpc>
                <a:spcPct val="90000"/>
              </a:lnSpc>
              <a:defRPr/>
            </a:pPr>
            <a:r>
              <a:rPr lang="fi-FI">
                <a:latin typeface="Myriad Pro" panose="020B0503030403020204" pitchFamily="34" charset="0"/>
              </a:rPr>
              <a:t>Vastauksiin ovat voineet vaikuttaa myös vähäiset kokemukset kutsujoukkoliikenteestä. Todennäköisesti ainakin osa on saattanut olla tietoinen kutsujoukkoliikenteestä, koska HSL on kokeillut kutsujoukkoliikennettä Kutsuplus-palveluna. </a:t>
            </a:r>
          </a:p>
          <a:p>
            <a:pPr marL="0" marR="0" lvl="0" indent="0" fontAlgn="auto">
              <a:lnSpc>
                <a:spcPct val="90000"/>
              </a:lnSpc>
              <a:spcAft>
                <a:spcPts val="0"/>
              </a:spcAft>
              <a:buClrTx/>
              <a:defRPr/>
            </a:pPr>
            <a:r>
              <a:rPr lang="fi-FI">
                <a:latin typeface="Myriad Pro" panose="020B0503030403020204" pitchFamily="34" charset="0"/>
              </a:rPr>
              <a:t>Kutsuohjauksisen joukkoliikenteen järjestämisen haastavuutena on, että ajoneuvoja tulisi olla riittävästi, jotta kutsuohjauksisesta joukkoliikenteestä olisi hyötyä. Muutoin todennäköisesti palvelua ei ole saatavissa silloin, kun sitä haluttaisiin, mikä vähentää palvelun houkuttelevuutta. </a:t>
            </a:r>
          </a:p>
        </p:txBody>
      </p:sp>
    </p:spTree>
    <p:extLst>
      <p:ext uri="{BB962C8B-B14F-4D97-AF65-F5344CB8AC3E}">
        <p14:creationId xmlns:p14="http://schemas.microsoft.com/office/powerpoint/2010/main" val="4090793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p:txBody>
          <a:bodyPr/>
          <a:lstStyle/>
          <a:p>
            <a:r>
              <a:rPr lang="fi-FI"/>
              <a:t>Toiveet kutsuohjauksisesta joukkoliikenteestä</a:t>
            </a:r>
          </a:p>
        </p:txBody>
      </p:sp>
      <p:graphicFrame>
        <p:nvGraphicFramePr>
          <p:cNvPr id="11" name="Chart 14">
            <a:extLst>
              <a:ext uri="{FF2B5EF4-FFF2-40B4-BE49-F238E27FC236}">
                <a16:creationId xmlns:a16="http://schemas.microsoft.com/office/drawing/2014/main" id="{E2404BC2-88E0-4822-BAEC-27AF3F87320E}"/>
              </a:ext>
            </a:extLst>
          </p:cNvPr>
          <p:cNvGraphicFramePr>
            <a:graphicFrameLocks/>
          </p:cNvGraphicFramePr>
          <p:nvPr>
            <p:extLst>
              <p:ext uri="{D42A27DB-BD31-4B8C-83A1-F6EECF244321}">
                <p14:modId xmlns:p14="http://schemas.microsoft.com/office/powerpoint/2010/main" val="4137090775"/>
              </p:ext>
            </p:extLst>
          </p:nvPr>
        </p:nvGraphicFramePr>
        <p:xfrm>
          <a:off x="4684419" y="4685943"/>
          <a:ext cx="6206248" cy="1940924"/>
        </p:xfrm>
        <a:graphic>
          <a:graphicData uri="http://schemas.openxmlformats.org/drawingml/2006/chart">
            <c:chart xmlns:c="http://schemas.openxmlformats.org/drawingml/2006/chart" xmlns:r="http://schemas.openxmlformats.org/officeDocument/2006/relationships" r:id="rId2"/>
          </a:graphicData>
        </a:graphic>
      </p:graphicFrame>
      <p:sp>
        <p:nvSpPr>
          <p:cNvPr id="13" name="Sisällön paikkamerkki 8">
            <a:extLst>
              <a:ext uri="{FF2B5EF4-FFF2-40B4-BE49-F238E27FC236}">
                <a16:creationId xmlns:a16="http://schemas.microsoft.com/office/drawing/2014/main" id="{CFF27BC1-6BAC-494B-8D2F-9E70713ED817}"/>
              </a:ext>
            </a:extLst>
          </p:cNvPr>
          <p:cNvSpPr txBox="1">
            <a:spLocks/>
          </p:cNvSpPr>
          <p:nvPr/>
        </p:nvSpPr>
        <p:spPr>
          <a:xfrm>
            <a:off x="844731" y="1393081"/>
            <a:ext cx="3926052" cy="5194570"/>
          </a:xfrm>
          <a:prstGeom prst="rect">
            <a:avLst/>
          </a:prstGeom>
        </p:spPr>
        <p:txBody>
          <a:bodyPr vert="horz" lIns="91440" tIns="45720" rIns="91440" bIns="45720" rtlCol="0" anchor="t">
            <a:normAutofit/>
          </a:bodyPr>
          <a:lstStyle>
            <a:lvl1pPr marL="11113" indent="-11113" algn="l" defTabSz="914400" rtl="0" eaLnBrk="1" latinLnBrk="0" hangingPunct="1">
              <a:lnSpc>
                <a:spcPct val="120000"/>
              </a:lnSpc>
              <a:spcBef>
                <a:spcPts val="1000"/>
              </a:spcBef>
              <a:buSzPct val="60000"/>
              <a:buFontTx/>
              <a:buNone/>
              <a:tabLst/>
              <a:defRPr sz="1400" kern="1200">
                <a:solidFill>
                  <a:schemeClr val="tx1"/>
                </a:solidFill>
                <a:latin typeface="Montserrat" pitchFamily="2" charset="77"/>
                <a:ea typeface="+mn-ea"/>
                <a:cs typeface="+mn-cs"/>
              </a:defRPr>
            </a:lvl1pPr>
            <a:lvl2pPr marL="457200" indent="0" algn="l" defTabSz="914400" rtl="0" eaLnBrk="1" latinLnBrk="0" hangingPunct="1">
              <a:lnSpc>
                <a:spcPct val="120000"/>
              </a:lnSpc>
              <a:spcBef>
                <a:spcPts val="500"/>
              </a:spcBef>
              <a:buSzPct val="60000"/>
              <a:buFontTx/>
              <a:buNone/>
              <a:defRPr sz="1200" b="0" i="0" kern="1200">
                <a:solidFill>
                  <a:schemeClr val="tx1"/>
                </a:solidFill>
                <a:latin typeface="Montserrat Light" pitchFamily="2" charset="77"/>
                <a:ea typeface="+mn-ea"/>
                <a:cs typeface="+mn-cs"/>
              </a:defRPr>
            </a:lvl2pPr>
            <a:lvl3pPr marL="9144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3pPr>
            <a:lvl4pPr marL="13716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4pPr>
            <a:lvl5pPr marL="18288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fontAlgn="auto">
              <a:lnSpc>
                <a:spcPct val="90000"/>
              </a:lnSpc>
              <a:spcAft>
                <a:spcPts val="0"/>
              </a:spcAft>
              <a:buClrTx/>
              <a:defRPr/>
            </a:pPr>
            <a:r>
              <a:rPr lang="fi-FI" dirty="0">
                <a:latin typeface="Myriad Pro" panose="020B0503030403020204" pitchFamily="34" charset="0"/>
              </a:rPr>
              <a:t>Kyselyn kysymys: </a:t>
            </a:r>
            <a:br>
              <a:rPr lang="fi-FI" dirty="0">
                <a:latin typeface="Myriad Pro" panose="020B0503030403020204" pitchFamily="34" charset="0"/>
              </a:rPr>
            </a:br>
            <a:r>
              <a:rPr lang="fi-FI" dirty="0">
                <a:latin typeface="Myriad Pro" panose="020B0503030403020204" pitchFamily="34" charset="0"/>
              </a:rPr>
              <a:t>”Arvioi kuinka tärkeitä ovat seuraavat osatekijät tehdessäsi mahdollista valintaa kutsuohjauksisen joukkoliikenteen käyttämisestä”</a:t>
            </a:r>
          </a:p>
          <a:p>
            <a:pPr marL="285750" marR="0" lvl="0" indent="-285750" algn="l" defTabSz="914400" rtl="0" eaLnBrk="1" fontAlgn="auto" latinLnBrk="0" hangingPunct="1">
              <a:lnSpc>
                <a:spcPct val="100000"/>
              </a:lnSpc>
              <a:spcBef>
                <a:spcPts val="1000"/>
              </a:spcBef>
              <a:spcAft>
                <a:spcPts val="0"/>
              </a:spcAft>
              <a:buClrTx/>
              <a:buSzPct val="60000"/>
              <a:buFont typeface="Arial" panose="020B0604020202020204" pitchFamily="34" charset="0"/>
              <a:buChar char="•"/>
              <a:tabLst/>
              <a:defRPr/>
            </a:pPr>
            <a:r>
              <a:rPr kumimoji="0" lang="fi-FI" sz="1400" b="0" i="0" u="none" strike="noStrike" kern="1200" cap="none" spc="0" normalizeH="0" baseline="0" noProof="0" dirty="0">
                <a:ln>
                  <a:noFill/>
                </a:ln>
                <a:solidFill>
                  <a:srgbClr val="1E242B"/>
                </a:solidFill>
                <a:effectLst/>
                <a:uLnTx/>
                <a:uFillTx/>
                <a:latin typeface="+mn-lt"/>
                <a:ea typeface="+mn-ea"/>
                <a:cs typeface="+mn-cs"/>
              </a:rPr>
              <a:t>Kutsuperusteisen joukkoliikenteen houkuttelevina tekijöinä nähdään eniten joustavat ja itselleen sopivat matkustusajat (40 %). Toisena houkuttelevana tekijänä nähdään suorien reittien saaminen solmupisteisiin (37 %).</a:t>
            </a:r>
          </a:p>
          <a:p>
            <a:pPr marL="285750" marR="0" lvl="0" indent="-285750" algn="l" defTabSz="914400" rtl="0" eaLnBrk="1" fontAlgn="auto" latinLnBrk="0" hangingPunct="1">
              <a:lnSpc>
                <a:spcPct val="100000"/>
              </a:lnSpc>
              <a:spcBef>
                <a:spcPts val="1000"/>
              </a:spcBef>
              <a:spcAft>
                <a:spcPts val="0"/>
              </a:spcAft>
              <a:buClrTx/>
              <a:buSzPct val="60000"/>
              <a:buFont typeface="Arial" panose="020B0604020202020204" pitchFamily="34" charset="0"/>
              <a:buChar char="•"/>
              <a:tabLst/>
              <a:defRPr/>
            </a:pPr>
            <a:r>
              <a:rPr kumimoji="0" lang="fi-FI" sz="1400" b="0" i="0" u="none" strike="noStrike" kern="1200" cap="none" spc="0" normalizeH="0" baseline="0" noProof="0" dirty="0">
                <a:ln>
                  <a:noFill/>
                </a:ln>
                <a:solidFill>
                  <a:srgbClr val="1E242B"/>
                </a:solidFill>
                <a:effectLst/>
                <a:uLnTx/>
                <a:uFillTx/>
                <a:latin typeface="+mn-lt"/>
                <a:ea typeface="+mn-ea"/>
                <a:cs typeface="+mn-cs"/>
              </a:rPr>
              <a:t>Vähiten houkuttelevana tekijänä nähdään suurten tavaroiden kuljetusmahdollisuus. 37 % vastaajista ei näe tällä palvelulla mitään vaikutusta kutsujoukkoliikenteen käyttöön.</a:t>
            </a:r>
          </a:p>
        </p:txBody>
      </p:sp>
      <p:graphicFrame>
        <p:nvGraphicFramePr>
          <p:cNvPr id="14" name="Chart 13">
            <a:extLst>
              <a:ext uri="{FF2B5EF4-FFF2-40B4-BE49-F238E27FC236}">
                <a16:creationId xmlns:a16="http://schemas.microsoft.com/office/drawing/2014/main" id="{81291503-A63B-4887-8523-10F7FFF55B2D}"/>
              </a:ext>
            </a:extLst>
          </p:cNvPr>
          <p:cNvGraphicFramePr>
            <a:graphicFrameLocks/>
          </p:cNvGraphicFramePr>
          <p:nvPr>
            <p:extLst>
              <p:ext uri="{D42A27DB-BD31-4B8C-83A1-F6EECF244321}">
                <p14:modId xmlns:p14="http://schemas.microsoft.com/office/powerpoint/2010/main" val="2287918901"/>
              </p:ext>
            </p:extLst>
          </p:nvPr>
        </p:nvGraphicFramePr>
        <p:xfrm>
          <a:off x="4742785" y="2108112"/>
          <a:ext cx="6128427" cy="1736645"/>
        </p:xfrm>
        <a:graphic>
          <a:graphicData uri="http://schemas.openxmlformats.org/drawingml/2006/chart">
            <c:chart xmlns:c="http://schemas.openxmlformats.org/drawingml/2006/chart" xmlns:r="http://schemas.openxmlformats.org/officeDocument/2006/relationships" r:id="rId3"/>
          </a:graphicData>
        </a:graphic>
      </p:graphicFrame>
      <p:sp>
        <p:nvSpPr>
          <p:cNvPr id="15" name="Suorakulmio 14">
            <a:extLst>
              <a:ext uri="{FF2B5EF4-FFF2-40B4-BE49-F238E27FC236}">
                <a16:creationId xmlns:a16="http://schemas.microsoft.com/office/drawing/2014/main" id="{8F388254-AF36-49D6-A318-7666A42047CE}"/>
              </a:ext>
            </a:extLst>
          </p:cNvPr>
          <p:cNvSpPr/>
          <p:nvPr/>
        </p:nvSpPr>
        <p:spPr>
          <a:xfrm>
            <a:off x="4890398" y="4281839"/>
            <a:ext cx="1475568" cy="408562"/>
          </a:xfrm>
          <a:prstGeom prst="rect">
            <a:avLst/>
          </a:prstGeom>
          <a:solidFill>
            <a:srgbClr val="F9413A">
              <a:lumMod val="20000"/>
              <a:lumOff val="80000"/>
            </a:srgbClr>
          </a:solidFill>
          <a:ln w="12700" cap="flat" cmpd="sng" algn="ctr">
            <a:solidFill>
              <a:srgbClr val="333C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050" b="0" i="0" u="none" strike="noStrike" kern="0" cap="none" spc="0" normalizeH="0" baseline="0" noProof="0">
                <a:ln>
                  <a:noFill/>
                </a:ln>
                <a:solidFill>
                  <a:srgbClr val="1E242B"/>
                </a:solidFill>
                <a:effectLst/>
                <a:uLnTx/>
                <a:uFillTx/>
                <a:latin typeface="Montserrat" panose="00000500000000000000" pitchFamily="2" charset="0"/>
                <a:ea typeface="+mn-ea"/>
                <a:cs typeface="+mn-cs"/>
              </a:rPr>
              <a:t>Ei vaikutusta palvelun käyttöön</a:t>
            </a:r>
          </a:p>
        </p:txBody>
      </p:sp>
      <p:sp>
        <p:nvSpPr>
          <p:cNvPr id="16" name="Suorakulmio 15">
            <a:extLst>
              <a:ext uri="{FF2B5EF4-FFF2-40B4-BE49-F238E27FC236}">
                <a16:creationId xmlns:a16="http://schemas.microsoft.com/office/drawing/2014/main" id="{0B8DC2B9-2841-4BB5-9B9D-C66307F142B5}"/>
              </a:ext>
            </a:extLst>
          </p:cNvPr>
          <p:cNvSpPr/>
          <p:nvPr/>
        </p:nvSpPr>
        <p:spPr>
          <a:xfrm>
            <a:off x="9230480" y="4281839"/>
            <a:ext cx="1640732" cy="408562"/>
          </a:xfrm>
          <a:prstGeom prst="rect">
            <a:avLst/>
          </a:prstGeom>
          <a:solidFill>
            <a:srgbClr val="F9413A">
              <a:lumMod val="50000"/>
            </a:srgbClr>
          </a:solidFill>
          <a:ln w="12700" cap="flat" cmpd="sng" algn="ctr">
            <a:solidFill>
              <a:srgbClr val="333C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050" b="0" i="0" u="none" strike="noStrike" kern="0" cap="none" spc="0" normalizeH="0" baseline="0" noProof="0">
                <a:ln>
                  <a:noFill/>
                </a:ln>
                <a:solidFill>
                  <a:srgbClr val="FFFFFF"/>
                </a:solidFill>
                <a:effectLst/>
                <a:uLnTx/>
                <a:uFillTx/>
                <a:latin typeface="Montserrat" panose="00000500000000000000" pitchFamily="2" charset="0"/>
                <a:ea typeface="+mn-ea"/>
                <a:cs typeface="+mn-cs"/>
              </a:rPr>
              <a:t>Lisäisi huomattavasti palvelun käyttöä</a:t>
            </a:r>
          </a:p>
        </p:txBody>
      </p:sp>
      <p:sp>
        <p:nvSpPr>
          <p:cNvPr id="17" name="Suorakulmio 16">
            <a:extLst>
              <a:ext uri="{FF2B5EF4-FFF2-40B4-BE49-F238E27FC236}">
                <a16:creationId xmlns:a16="http://schemas.microsoft.com/office/drawing/2014/main" id="{53427E89-62A7-4ED0-B779-D015D119F5F4}"/>
              </a:ext>
            </a:extLst>
          </p:cNvPr>
          <p:cNvSpPr/>
          <p:nvPr/>
        </p:nvSpPr>
        <p:spPr>
          <a:xfrm>
            <a:off x="4890399" y="1720884"/>
            <a:ext cx="1536527" cy="408562"/>
          </a:xfrm>
          <a:prstGeom prst="rect">
            <a:avLst/>
          </a:prstGeom>
          <a:solidFill>
            <a:srgbClr val="F9413A">
              <a:lumMod val="20000"/>
              <a:lumOff val="80000"/>
            </a:srgbClr>
          </a:solidFill>
          <a:ln w="12700" cap="flat" cmpd="sng" algn="ctr">
            <a:solidFill>
              <a:srgbClr val="333C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050" b="0" i="0" u="none" strike="noStrike" kern="0" cap="none" spc="0" normalizeH="0" baseline="0" noProof="0">
                <a:ln>
                  <a:noFill/>
                </a:ln>
                <a:solidFill>
                  <a:srgbClr val="1E242B"/>
                </a:solidFill>
                <a:effectLst/>
                <a:uLnTx/>
                <a:uFillTx/>
                <a:latin typeface="Montserrat" panose="00000500000000000000" pitchFamily="2" charset="0"/>
                <a:ea typeface="+mn-ea"/>
                <a:cs typeface="+mn-cs"/>
              </a:rPr>
              <a:t>Ei vaikutusta palvelun käyttöön</a:t>
            </a:r>
          </a:p>
        </p:txBody>
      </p:sp>
      <p:sp>
        <p:nvSpPr>
          <p:cNvPr id="18" name="Suorakulmio 17">
            <a:extLst>
              <a:ext uri="{FF2B5EF4-FFF2-40B4-BE49-F238E27FC236}">
                <a16:creationId xmlns:a16="http://schemas.microsoft.com/office/drawing/2014/main" id="{85960C92-B931-4B06-919A-627AB3145054}"/>
              </a:ext>
            </a:extLst>
          </p:cNvPr>
          <p:cNvSpPr/>
          <p:nvPr/>
        </p:nvSpPr>
        <p:spPr>
          <a:xfrm>
            <a:off x="9230480" y="1720884"/>
            <a:ext cx="1640732" cy="408562"/>
          </a:xfrm>
          <a:prstGeom prst="rect">
            <a:avLst/>
          </a:prstGeom>
          <a:solidFill>
            <a:srgbClr val="F9413A">
              <a:lumMod val="50000"/>
            </a:srgbClr>
          </a:solidFill>
          <a:ln w="12700" cap="flat" cmpd="sng" algn="ctr">
            <a:solidFill>
              <a:srgbClr val="333C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050" b="0" i="0" u="none" strike="noStrike" kern="0" cap="none" spc="0" normalizeH="0" baseline="0" noProof="0">
                <a:ln>
                  <a:noFill/>
                </a:ln>
                <a:solidFill>
                  <a:srgbClr val="FFFFFF"/>
                </a:solidFill>
                <a:effectLst/>
                <a:uLnTx/>
                <a:uFillTx/>
                <a:latin typeface="Montserrat" panose="00000500000000000000" pitchFamily="2" charset="0"/>
                <a:ea typeface="+mn-ea"/>
                <a:cs typeface="+mn-cs"/>
              </a:rPr>
              <a:t>Lisäisi huomattavasti palvelun käyttöä</a:t>
            </a:r>
          </a:p>
        </p:txBody>
      </p:sp>
    </p:spTree>
    <p:extLst>
      <p:ext uri="{BB962C8B-B14F-4D97-AF65-F5344CB8AC3E}">
        <p14:creationId xmlns:p14="http://schemas.microsoft.com/office/powerpoint/2010/main" val="3569417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p:txBody>
          <a:bodyPr/>
          <a:lstStyle/>
          <a:p>
            <a:r>
              <a:rPr lang="fi-FI"/>
              <a:t>Kyselytutkimus – kutsujoukkoliikenne</a:t>
            </a:r>
            <a:br>
              <a:rPr lang="fi-FI"/>
            </a:br>
            <a:endParaRPr lang="fi-FI"/>
          </a:p>
        </p:txBody>
      </p:sp>
      <p:graphicFrame>
        <p:nvGraphicFramePr>
          <p:cNvPr id="27" name="Chart 17">
            <a:extLst>
              <a:ext uri="{FF2B5EF4-FFF2-40B4-BE49-F238E27FC236}">
                <a16:creationId xmlns:a16="http://schemas.microsoft.com/office/drawing/2014/main" id="{4563233A-0654-4569-AE8F-E32243F5D266}"/>
              </a:ext>
            </a:extLst>
          </p:cNvPr>
          <p:cNvGraphicFramePr>
            <a:graphicFrameLocks/>
          </p:cNvGraphicFramePr>
          <p:nvPr>
            <p:extLst>
              <p:ext uri="{D42A27DB-BD31-4B8C-83A1-F6EECF244321}">
                <p14:modId xmlns:p14="http://schemas.microsoft.com/office/powerpoint/2010/main" val="4052787318"/>
              </p:ext>
            </p:extLst>
          </p:nvPr>
        </p:nvGraphicFramePr>
        <p:xfrm>
          <a:off x="4182976" y="4743450"/>
          <a:ext cx="6280594" cy="187135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8" name="Chart 15">
            <a:extLst>
              <a:ext uri="{FF2B5EF4-FFF2-40B4-BE49-F238E27FC236}">
                <a16:creationId xmlns:a16="http://schemas.microsoft.com/office/drawing/2014/main" id="{AF0F6E3F-E2E7-4008-B05B-566F676BF6BE}"/>
              </a:ext>
            </a:extLst>
          </p:cNvPr>
          <p:cNvGraphicFramePr>
            <a:graphicFrameLocks/>
          </p:cNvGraphicFramePr>
          <p:nvPr>
            <p:extLst>
              <p:ext uri="{D42A27DB-BD31-4B8C-83A1-F6EECF244321}">
                <p14:modId xmlns:p14="http://schemas.microsoft.com/office/powerpoint/2010/main" val="2870318082"/>
              </p:ext>
            </p:extLst>
          </p:nvPr>
        </p:nvGraphicFramePr>
        <p:xfrm>
          <a:off x="4114882" y="1254867"/>
          <a:ext cx="6280594" cy="1585581"/>
        </p:xfrm>
        <a:graphic>
          <a:graphicData uri="http://schemas.openxmlformats.org/drawingml/2006/chart">
            <c:chart xmlns:c="http://schemas.openxmlformats.org/drawingml/2006/chart" xmlns:r="http://schemas.openxmlformats.org/officeDocument/2006/relationships" r:id="rId3"/>
          </a:graphicData>
        </a:graphic>
      </p:graphicFrame>
      <p:sp>
        <p:nvSpPr>
          <p:cNvPr id="30" name="Suorakulmio 29">
            <a:extLst>
              <a:ext uri="{FF2B5EF4-FFF2-40B4-BE49-F238E27FC236}">
                <a16:creationId xmlns:a16="http://schemas.microsoft.com/office/drawing/2014/main" id="{86314BC2-02C7-41B0-83C9-E1D769C3A387}"/>
              </a:ext>
            </a:extLst>
          </p:cNvPr>
          <p:cNvSpPr/>
          <p:nvPr/>
        </p:nvSpPr>
        <p:spPr>
          <a:xfrm>
            <a:off x="4348343" y="5243209"/>
            <a:ext cx="1464060" cy="408562"/>
          </a:xfrm>
          <a:prstGeom prst="rect">
            <a:avLst/>
          </a:prstGeom>
          <a:solidFill>
            <a:srgbClr val="F9413A">
              <a:lumMod val="20000"/>
              <a:lumOff val="80000"/>
            </a:srgbClr>
          </a:solidFill>
          <a:ln w="12700" cap="flat" cmpd="sng" algn="ctr">
            <a:solidFill>
              <a:srgbClr val="333C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050" b="0" i="0" u="none" strike="noStrike" kern="0" cap="none" spc="0" normalizeH="0" baseline="0" noProof="0">
                <a:ln>
                  <a:noFill/>
                </a:ln>
                <a:solidFill>
                  <a:srgbClr val="1E242B"/>
                </a:solidFill>
                <a:effectLst/>
                <a:uLnTx/>
                <a:uFillTx/>
                <a:latin typeface="Montserrat" panose="00000500000000000000" pitchFamily="2" charset="0"/>
                <a:ea typeface="+mn-ea"/>
                <a:cs typeface="+mn-cs"/>
              </a:rPr>
              <a:t>Ei vaikutusta palvelun käyttöön</a:t>
            </a:r>
          </a:p>
        </p:txBody>
      </p:sp>
      <p:sp>
        <p:nvSpPr>
          <p:cNvPr id="31" name="Suorakulmio 30">
            <a:extLst>
              <a:ext uri="{FF2B5EF4-FFF2-40B4-BE49-F238E27FC236}">
                <a16:creationId xmlns:a16="http://schemas.microsoft.com/office/drawing/2014/main" id="{A4917936-24DD-4FDA-8717-82F9BC058DD7}"/>
              </a:ext>
            </a:extLst>
          </p:cNvPr>
          <p:cNvSpPr/>
          <p:nvPr/>
        </p:nvSpPr>
        <p:spPr>
          <a:xfrm>
            <a:off x="8751732" y="5243209"/>
            <a:ext cx="1559670" cy="408562"/>
          </a:xfrm>
          <a:prstGeom prst="rect">
            <a:avLst/>
          </a:prstGeom>
          <a:solidFill>
            <a:srgbClr val="F9413A">
              <a:lumMod val="50000"/>
            </a:srgbClr>
          </a:solidFill>
          <a:ln w="12700" cap="flat" cmpd="sng" algn="ctr">
            <a:solidFill>
              <a:srgbClr val="333C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050" b="0" i="0" u="none" strike="noStrike" kern="0" cap="none" spc="0" normalizeH="0" baseline="0" noProof="0">
                <a:ln>
                  <a:noFill/>
                </a:ln>
                <a:solidFill>
                  <a:srgbClr val="FFFFFF"/>
                </a:solidFill>
                <a:effectLst/>
                <a:uLnTx/>
                <a:uFillTx/>
                <a:latin typeface="Montserrat" panose="00000500000000000000" pitchFamily="2" charset="0"/>
                <a:ea typeface="+mn-ea"/>
                <a:cs typeface="+mn-cs"/>
              </a:rPr>
              <a:t>Lisäisi huomattavasti palvelun käyttöä</a:t>
            </a:r>
          </a:p>
        </p:txBody>
      </p:sp>
      <p:sp>
        <p:nvSpPr>
          <p:cNvPr id="32" name="Suorakulmio 31">
            <a:extLst>
              <a:ext uri="{FF2B5EF4-FFF2-40B4-BE49-F238E27FC236}">
                <a16:creationId xmlns:a16="http://schemas.microsoft.com/office/drawing/2014/main" id="{B4884C41-AFAE-4D95-AC5D-8C09CFCB906E}"/>
              </a:ext>
            </a:extLst>
          </p:cNvPr>
          <p:cNvSpPr/>
          <p:nvPr/>
        </p:nvSpPr>
        <p:spPr>
          <a:xfrm>
            <a:off x="4289978" y="1254867"/>
            <a:ext cx="1449422" cy="408562"/>
          </a:xfrm>
          <a:prstGeom prst="rect">
            <a:avLst/>
          </a:prstGeom>
          <a:solidFill>
            <a:srgbClr val="F9413A">
              <a:lumMod val="20000"/>
              <a:lumOff val="80000"/>
            </a:srgbClr>
          </a:solidFill>
          <a:ln w="12700" cap="flat" cmpd="sng" algn="ctr">
            <a:solidFill>
              <a:srgbClr val="333C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050" b="0" i="0" u="none" strike="noStrike" kern="0" cap="none" spc="0" normalizeH="0" baseline="0" noProof="0">
                <a:ln>
                  <a:noFill/>
                </a:ln>
                <a:solidFill>
                  <a:srgbClr val="1E242B"/>
                </a:solidFill>
                <a:effectLst/>
                <a:uLnTx/>
                <a:uFillTx/>
                <a:latin typeface="Montserrat" panose="00000500000000000000" pitchFamily="2" charset="0"/>
                <a:ea typeface="+mn-ea"/>
                <a:cs typeface="+mn-cs"/>
              </a:rPr>
              <a:t>Ei vaikutusta palvelun käyttöön</a:t>
            </a:r>
          </a:p>
        </p:txBody>
      </p:sp>
      <p:sp>
        <p:nvSpPr>
          <p:cNvPr id="33" name="Suorakulmio 32">
            <a:extLst>
              <a:ext uri="{FF2B5EF4-FFF2-40B4-BE49-F238E27FC236}">
                <a16:creationId xmlns:a16="http://schemas.microsoft.com/office/drawing/2014/main" id="{8C4CB353-E00A-4FE5-80E6-1C82A6C104A6}"/>
              </a:ext>
            </a:extLst>
          </p:cNvPr>
          <p:cNvSpPr/>
          <p:nvPr/>
        </p:nvSpPr>
        <p:spPr>
          <a:xfrm>
            <a:off x="8751732" y="1254867"/>
            <a:ext cx="1559670" cy="408562"/>
          </a:xfrm>
          <a:prstGeom prst="rect">
            <a:avLst/>
          </a:prstGeom>
          <a:solidFill>
            <a:srgbClr val="F9413A">
              <a:lumMod val="50000"/>
            </a:srgbClr>
          </a:solidFill>
          <a:ln w="12700" cap="flat" cmpd="sng" algn="ctr">
            <a:solidFill>
              <a:srgbClr val="333C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050" b="0" i="0" u="none" strike="noStrike" kern="0" cap="none" spc="0" normalizeH="0" baseline="0" noProof="0">
                <a:ln>
                  <a:noFill/>
                </a:ln>
                <a:solidFill>
                  <a:srgbClr val="FFFFFF"/>
                </a:solidFill>
                <a:effectLst/>
                <a:uLnTx/>
                <a:uFillTx/>
                <a:latin typeface="Montserrat" panose="00000500000000000000" pitchFamily="2" charset="0"/>
                <a:ea typeface="+mn-ea"/>
                <a:cs typeface="+mn-cs"/>
              </a:rPr>
              <a:t>Lisäisi huomattavasti palvelun käyttöä</a:t>
            </a:r>
          </a:p>
        </p:txBody>
      </p:sp>
      <p:graphicFrame>
        <p:nvGraphicFramePr>
          <p:cNvPr id="34" name="Chart 16">
            <a:extLst>
              <a:ext uri="{FF2B5EF4-FFF2-40B4-BE49-F238E27FC236}">
                <a16:creationId xmlns:a16="http://schemas.microsoft.com/office/drawing/2014/main" id="{ADEFA2D8-2827-4EF0-AAEE-67C9C3E9EE63}"/>
              </a:ext>
            </a:extLst>
          </p:cNvPr>
          <p:cNvGraphicFramePr>
            <a:graphicFrameLocks/>
          </p:cNvGraphicFramePr>
          <p:nvPr>
            <p:extLst>
              <p:ext uri="{D42A27DB-BD31-4B8C-83A1-F6EECF244321}">
                <p14:modId xmlns:p14="http://schemas.microsoft.com/office/powerpoint/2010/main" val="4089235483"/>
              </p:ext>
            </p:extLst>
          </p:nvPr>
        </p:nvGraphicFramePr>
        <p:xfrm>
          <a:off x="4163520" y="2695575"/>
          <a:ext cx="6280594" cy="1944521"/>
        </p:xfrm>
        <a:graphic>
          <a:graphicData uri="http://schemas.openxmlformats.org/drawingml/2006/chart">
            <c:chart xmlns:c="http://schemas.openxmlformats.org/drawingml/2006/chart" xmlns:r="http://schemas.openxmlformats.org/officeDocument/2006/relationships" r:id="rId4"/>
          </a:graphicData>
        </a:graphic>
      </p:graphicFrame>
      <p:sp>
        <p:nvSpPr>
          <p:cNvPr id="35" name="Suorakulmio 34">
            <a:extLst>
              <a:ext uri="{FF2B5EF4-FFF2-40B4-BE49-F238E27FC236}">
                <a16:creationId xmlns:a16="http://schemas.microsoft.com/office/drawing/2014/main" id="{4E9927EA-3EB0-4A06-9676-2BDB81023CC5}"/>
              </a:ext>
            </a:extLst>
          </p:cNvPr>
          <p:cNvSpPr/>
          <p:nvPr/>
        </p:nvSpPr>
        <p:spPr>
          <a:xfrm>
            <a:off x="4337602" y="3305834"/>
            <a:ext cx="1401798" cy="408562"/>
          </a:xfrm>
          <a:prstGeom prst="rect">
            <a:avLst/>
          </a:prstGeom>
          <a:solidFill>
            <a:srgbClr val="F9413A">
              <a:lumMod val="20000"/>
              <a:lumOff val="80000"/>
            </a:srgbClr>
          </a:solidFill>
          <a:ln w="12700" cap="flat" cmpd="sng" algn="ctr">
            <a:solidFill>
              <a:srgbClr val="333C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050" b="0" i="0" u="none" strike="noStrike" kern="0" cap="none" spc="0" normalizeH="0" baseline="0" noProof="0">
                <a:ln>
                  <a:noFill/>
                </a:ln>
                <a:solidFill>
                  <a:srgbClr val="1E242B"/>
                </a:solidFill>
                <a:effectLst/>
                <a:uLnTx/>
                <a:uFillTx/>
                <a:latin typeface="Montserrat" panose="00000500000000000000" pitchFamily="2" charset="0"/>
                <a:ea typeface="+mn-ea"/>
                <a:cs typeface="+mn-cs"/>
              </a:rPr>
              <a:t>Ei vaikutusta palvelun käyttöön</a:t>
            </a:r>
          </a:p>
        </p:txBody>
      </p:sp>
      <p:sp>
        <p:nvSpPr>
          <p:cNvPr id="36" name="Suorakulmio 35">
            <a:extLst>
              <a:ext uri="{FF2B5EF4-FFF2-40B4-BE49-F238E27FC236}">
                <a16:creationId xmlns:a16="http://schemas.microsoft.com/office/drawing/2014/main" id="{00E473EA-91C6-42E4-A896-8A550649C2B4}"/>
              </a:ext>
            </a:extLst>
          </p:cNvPr>
          <p:cNvSpPr/>
          <p:nvPr/>
        </p:nvSpPr>
        <p:spPr>
          <a:xfrm>
            <a:off x="8713632" y="3316781"/>
            <a:ext cx="1559669" cy="408562"/>
          </a:xfrm>
          <a:prstGeom prst="rect">
            <a:avLst/>
          </a:prstGeom>
          <a:solidFill>
            <a:srgbClr val="F9413A">
              <a:lumMod val="50000"/>
            </a:srgbClr>
          </a:solidFill>
          <a:ln w="12700" cap="flat" cmpd="sng" algn="ctr">
            <a:solidFill>
              <a:srgbClr val="333C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050" b="0" i="0" u="none" strike="noStrike" kern="0" cap="none" spc="0" normalizeH="0" baseline="0" noProof="0">
                <a:ln>
                  <a:noFill/>
                </a:ln>
                <a:solidFill>
                  <a:srgbClr val="FFFFFF"/>
                </a:solidFill>
                <a:effectLst/>
                <a:uLnTx/>
                <a:uFillTx/>
                <a:latin typeface="Montserrat" panose="00000500000000000000" pitchFamily="2" charset="0"/>
                <a:ea typeface="+mn-ea"/>
                <a:cs typeface="+mn-cs"/>
              </a:rPr>
              <a:t>Lisäisi huomattavasti palvelun käyttöä</a:t>
            </a:r>
          </a:p>
        </p:txBody>
      </p:sp>
      <p:sp>
        <p:nvSpPr>
          <p:cNvPr id="37" name="Tekstiruutu 36">
            <a:extLst>
              <a:ext uri="{FF2B5EF4-FFF2-40B4-BE49-F238E27FC236}">
                <a16:creationId xmlns:a16="http://schemas.microsoft.com/office/drawing/2014/main" id="{0DCBCAE2-A32A-4EB1-B8AE-A4F5065B6822}"/>
              </a:ext>
            </a:extLst>
          </p:cNvPr>
          <p:cNvSpPr txBox="1"/>
          <p:nvPr/>
        </p:nvSpPr>
        <p:spPr>
          <a:xfrm>
            <a:off x="1156762" y="1278716"/>
            <a:ext cx="3083117" cy="1061829"/>
          </a:xfrm>
          <a:prstGeom prst="rect">
            <a:avLst/>
          </a:prstGeom>
          <a:noFill/>
        </p:spPr>
        <p:txBody>
          <a:bodyPr wrap="square">
            <a:spAutoFit/>
          </a:bodyPr>
          <a:lstStyle/>
          <a:p>
            <a:pPr marR="0" lvl="0" fontAlgn="auto">
              <a:lnSpc>
                <a:spcPct val="90000"/>
              </a:lnSpc>
              <a:spcBef>
                <a:spcPts val="1000"/>
              </a:spcBef>
              <a:spcAft>
                <a:spcPts val="0"/>
              </a:spcAft>
              <a:buClrTx/>
              <a:buSzPct val="60000"/>
              <a:defRPr/>
            </a:pPr>
            <a:r>
              <a:rPr lang="fi-FI" sz="1400">
                <a:latin typeface="Myriad Pro" panose="020B0503030403020204" pitchFamily="34" charset="0"/>
              </a:rPr>
              <a:t>Kyselyn kysymys: </a:t>
            </a:r>
            <a:br>
              <a:rPr lang="fi-FI" sz="1400">
                <a:latin typeface="Myriad Pro" panose="020B0503030403020204" pitchFamily="34" charset="0"/>
              </a:rPr>
            </a:br>
            <a:r>
              <a:rPr lang="fi-FI" sz="1400">
                <a:latin typeface="Myriad Pro" panose="020B0503030403020204" pitchFamily="34" charset="0"/>
              </a:rPr>
              <a:t>”Arvioi kuinka tärkeitä ovat seuraavat osatekijät tehdessäsi mahdollista valintaa kutsuohjauksisen joukkoliikenteen käyttämisestä”</a:t>
            </a:r>
          </a:p>
        </p:txBody>
      </p:sp>
    </p:spTree>
    <p:extLst>
      <p:ext uri="{BB962C8B-B14F-4D97-AF65-F5344CB8AC3E}">
        <p14:creationId xmlns:p14="http://schemas.microsoft.com/office/powerpoint/2010/main" val="19059374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p:txBody>
          <a:bodyPr/>
          <a:lstStyle/>
          <a:p>
            <a:r>
              <a:rPr lang="fi-FI"/>
              <a:t>Tiedonsaanti</a:t>
            </a:r>
            <a:br>
              <a:rPr lang="fi-FI"/>
            </a:br>
            <a:endParaRPr lang="fi-FI"/>
          </a:p>
        </p:txBody>
      </p:sp>
      <p:sp>
        <p:nvSpPr>
          <p:cNvPr id="13" name="Sisällön paikkamerkki 4">
            <a:extLst>
              <a:ext uri="{FF2B5EF4-FFF2-40B4-BE49-F238E27FC236}">
                <a16:creationId xmlns:a16="http://schemas.microsoft.com/office/drawing/2014/main" id="{7A6200E6-B908-4D17-87BD-87027C1B46CD}"/>
              </a:ext>
            </a:extLst>
          </p:cNvPr>
          <p:cNvSpPr txBox="1">
            <a:spLocks/>
          </p:cNvSpPr>
          <p:nvPr/>
        </p:nvSpPr>
        <p:spPr>
          <a:xfrm>
            <a:off x="896479" y="898110"/>
            <a:ext cx="6405245" cy="5769390"/>
          </a:xfrm>
          <a:prstGeom prst="rect">
            <a:avLst/>
          </a:prstGeom>
        </p:spPr>
        <p:txBody>
          <a:bodyPr vert="horz" lIns="91440" tIns="45720" rIns="91440" bIns="45720" rtlCol="0" anchor="t">
            <a:noAutofit/>
          </a:bodyPr>
          <a:lstStyle>
            <a:lvl1pPr marL="11113" indent="-11113" algn="l" defTabSz="914400" rtl="0" eaLnBrk="1" latinLnBrk="0" hangingPunct="1">
              <a:lnSpc>
                <a:spcPct val="120000"/>
              </a:lnSpc>
              <a:spcBef>
                <a:spcPts val="1000"/>
              </a:spcBef>
              <a:buSzPct val="60000"/>
              <a:buFontTx/>
              <a:buNone/>
              <a:tabLst/>
              <a:defRPr sz="1400" kern="1200">
                <a:solidFill>
                  <a:schemeClr val="tx1"/>
                </a:solidFill>
                <a:latin typeface="Montserrat" pitchFamily="2" charset="77"/>
                <a:ea typeface="+mn-ea"/>
                <a:cs typeface="+mn-cs"/>
              </a:defRPr>
            </a:lvl1pPr>
            <a:lvl2pPr marL="457200" indent="0" algn="l" defTabSz="914400" rtl="0" eaLnBrk="1" latinLnBrk="0" hangingPunct="1">
              <a:lnSpc>
                <a:spcPct val="120000"/>
              </a:lnSpc>
              <a:spcBef>
                <a:spcPts val="500"/>
              </a:spcBef>
              <a:buSzPct val="60000"/>
              <a:buFontTx/>
              <a:buNone/>
              <a:defRPr sz="1200" b="0" i="0" kern="1200">
                <a:solidFill>
                  <a:schemeClr val="tx1"/>
                </a:solidFill>
                <a:latin typeface="Montserrat Light" pitchFamily="2" charset="77"/>
                <a:ea typeface="+mn-ea"/>
                <a:cs typeface="+mn-cs"/>
              </a:defRPr>
            </a:lvl2pPr>
            <a:lvl3pPr marL="9144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3pPr>
            <a:lvl4pPr marL="13716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4pPr>
            <a:lvl5pPr marL="18288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20000"/>
              </a:lnSpc>
              <a:spcBef>
                <a:spcPts val="1000"/>
              </a:spcBef>
              <a:spcAft>
                <a:spcPts val="0"/>
              </a:spcAft>
              <a:buClrTx/>
              <a:buSzPct val="60000"/>
              <a:buFont typeface="Arial" panose="020B0604020202020204" pitchFamily="34" charset="0"/>
              <a:buChar char="•"/>
              <a:tabLst/>
              <a:defRPr/>
            </a:pPr>
            <a:endParaRPr kumimoji="0" lang="fi-FI" sz="1200" b="0" i="0" u="none" strike="noStrike" kern="1200" cap="none" spc="0" normalizeH="0" baseline="0" noProof="0">
              <a:ln>
                <a:noFill/>
              </a:ln>
              <a:solidFill>
                <a:srgbClr val="1E242B"/>
              </a:solidFill>
              <a:effectLst/>
              <a:uLnTx/>
              <a:uFillTx/>
              <a:latin typeface="Montserrat" pitchFamily="2" charset="77"/>
              <a:ea typeface="+mn-ea"/>
              <a:cs typeface="+mn-cs"/>
            </a:endParaRPr>
          </a:p>
          <a:p>
            <a:pPr marL="171450" marR="0" lvl="0" indent="-171450" algn="l" defTabSz="914400" rtl="0" eaLnBrk="1" fontAlgn="auto" latinLnBrk="0" hangingPunct="1">
              <a:lnSpc>
                <a:spcPct val="120000"/>
              </a:lnSpc>
              <a:spcBef>
                <a:spcPts val="1000"/>
              </a:spcBef>
              <a:spcAft>
                <a:spcPts val="0"/>
              </a:spcAft>
              <a:buClrTx/>
              <a:buSzPct val="60000"/>
              <a:buFont typeface="Arial" panose="020B0604020202020204" pitchFamily="34" charset="0"/>
              <a:buChar char="•"/>
              <a:tabLst/>
              <a:defRPr/>
            </a:pPr>
            <a:endParaRPr kumimoji="0" lang="fi-FI" sz="1200" b="0" i="0" u="none" strike="noStrike" kern="1200" cap="none" spc="0" normalizeH="0" baseline="0" noProof="0">
              <a:ln>
                <a:noFill/>
              </a:ln>
              <a:solidFill>
                <a:srgbClr val="1E242B"/>
              </a:solidFill>
              <a:effectLst/>
              <a:uLnTx/>
              <a:uFillTx/>
              <a:latin typeface="Montserrat" pitchFamily="2" charset="77"/>
              <a:ea typeface="+mn-ea"/>
              <a:cs typeface="+mn-cs"/>
            </a:endParaRPr>
          </a:p>
          <a:p>
            <a:pPr marL="171450" marR="0" lvl="0" indent="-171450" algn="l" defTabSz="914400" rtl="0" eaLnBrk="1" fontAlgn="auto" latinLnBrk="0" hangingPunct="1">
              <a:lnSpc>
                <a:spcPct val="120000"/>
              </a:lnSpc>
              <a:spcBef>
                <a:spcPts val="1000"/>
              </a:spcBef>
              <a:spcAft>
                <a:spcPts val="0"/>
              </a:spcAft>
              <a:buClrTx/>
              <a:buSzPct val="60000"/>
              <a:buFont typeface="Arial" panose="020B0604020202020204" pitchFamily="34" charset="0"/>
              <a:buChar char="•"/>
              <a:tabLst/>
              <a:defRPr/>
            </a:pPr>
            <a:endParaRPr kumimoji="0" lang="fi-FI" sz="1200" b="0" i="0" u="none" strike="noStrike" kern="1200" cap="none" spc="0" normalizeH="0" baseline="0" noProof="0">
              <a:ln>
                <a:noFill/>
              </a:ln>
              <a:solidFill>
                <a:srgbClr val="1E242B"/>
              </a:solidFill>
              <a:effectLst/>
              <a:uLnTx/>
              <a:uFillTx/>
              <a:latin typeface="Montserrat" pitchFamily="2" charset="77"/>
              <a:ea typeface="+mn-ea"/>
              <a:cs typeface="+mn-cs"/>
            </a:endParaRPr>
          </a:p>
          <a:p>
            <a:pPr marL="171450" marR="0" lvl="0" indent="-171450" algn="l" defTabSz="914400" rtl="0" eaLnBrk="1" fontAlgn="auto" latinLnBrk="0" hangingPunct="1">
              <a:lnSpc>
                <a:spcPct val="120000"/>
              </a:lnSpc>
              <a:spcBef>
                <a:spcPts val="1000"/>
              </a:spcBef>
              <a:spcAft>
                <a:spcPts val="0"/>
              </a:spcAft>
              <a:buClrTx/>
              <a:buSzPct val="60000"/>
              <a:buFont typeface="Arial" panose="020B0604020202020204" pitchFamily="34" charset="0"/>
              <a:buChar char="•"/>
              <a:tabLst/>
              <a:defRPr/>
            </a:pPr>
            <a:endParaRPr kumimoji="0" lang="fi-FI" sz="1200" b="0" i="0" u="none" strike="noStrike" kern="1200" cap="none" spc="0" normalizeH="0" baseline="0" noProof="0">
              <a:ln>
                <a:noFill/>
              </a:ln>
              <a:solidFill>
                <a:srgbClr val="1E242B"/>
              </a:solidFill>
              <a:effectLst/>
              <a:uLnTx/>
              <a:uFillTx/>
              <a:latin typeface="Montserrat" pitchFamily="2" charset="77"/>
              <a:ea typeface="+mn-ea"/>
              <a:cs typeface="+mn-cs"/>
            </a:endParaRPr>
          </a:p>
          <a:p>
            <a:pPr marL="171450" marR="0" lvl="0" indent="-171450" algn="l" defTabSz="914400" rtl="0" eaLnBrk="1" fontAlgn="auto" latinLnBrk="0" hangingPunct="1">
              <a:lnSpc>
                <a:spcPct val="120000"/>
              </a:lnSpc>
              <a:spcBef>
                <a:spcPts val="1000"/>
              </a:spcBef>
              <a:spcAft>
                <a:spcPts val="0"/>
              </a:spcAft>
              <a:buClrTx/>
              <a:buSzPct val="60000"/>
              <a:buFont typeface="Arial" panose="020B0604020202020204" pitchFamily="34" charset="0"/>
              <a:buChar char="•"/>
              <a:tabLst/>
              <a:defRPr/>
            </a:pPr>
            <a:endParaRPr kumimoji="0" lang="fi-FI" sz="1200" b="0" i="0" u="none" strike="noStrike" kern="1200" cap="none" spc="0" normalizeH="0" baseline="0" noProof="0">
              <a:ln>
                <a:noFill/>
              </a:ln>
              <a:solidFill>
                <a:srgbClr val="1E242B"/>
              </a:solidFill>
              <a:effectLst/>
              <a:uLnTx/>
              <a:uFillTx/>
              <a:latin typeface="Montserrat" pitchFamily="2" charset="77"/>
              <a:ea typeface="+mn-ea"/>
              <a:cs typeface="+mn-cs"/>
            </a:endParaRPr>
          </a:p>
          <a:p>
            <a:pPr marL="0" marR="0" lvl="0" indent="0" algn="l" defTabSz="914400" rtl="0" eaLnBrk="1" fontAlgn="auto" latinLnBrk="0" hangingPunct="1">
              <a:lnSpc>
                <a:spcPct val="120000"/>
              </a:lnSpc>
              <a:spcBef>
                <a:spcPts val="1000"/>
              </a:spcBef>
              <a:spcAft>
                <a:spcPts val="0"/>
              </a:spcAft>
              <a:buClrTx/>
              <a:buSzPct val="60000"/>
              <a:buFontTx/>
              <a:buNone/>
              <a:tabLst/>
              <a:defRPr/>
            </a:pPr>
            <a:endParaRPr kumimoji="0" lang="fi-FI" sz="1200" b="0" i="0" u="none" strike="noStrike" kern="1200" cap="none" spc="0" normalizeH="0" baseline="0" noProof="0">
              <a:ln>
                <a:noFill/>
              </a:ln>
              <a:solidFill>
                <a:srgbClr val="1E242B"/>
              </a:solidFill>
              <a:effectLst/>
              <a:uLnTx/>
              <a:uFillTx/>
              <a:latin typeface="Montserrat" pitchFamily="2" charset="77"/>
              <a:ea typeface="+mn-ea"/>
              <a:cs typeface="+mn-cs"/>
            </a:endParaRPr>
          </a:p>
          <a:p>
            <a:pPr marL="171450" marR="0" lvl="0" indent="-171450" algn="l" defTabSz="914400" rtl="0" eaLnBrk="1" fontAlgn="auto" latinLnBrk="0" hangingPunct="1">
              <a:lnSpc>
                <a:spcPct val="120000"/>
              </a:lnSpc>
              <a:spcBef>
                <a:spcPts val="1000"/>
              </a:spcBef>
              <a:spcAft>
                <a:spcPts val="0"/>
              </a:spcAft>
              <a:buClrTx/>
              <a:buSzPct val="60000"/>
              <a:buFont typeface="Arial" panose="020B0604020202020204" pitchFamily="34" charset="0"/>
              <a:buChar char="•"/>
              <a:tabLst/>
              <a:defRPr/>
            </a:pPr>
            <a:endParaRPr kumimoji="0" lang="fi-FI" sz="1200" b="0" i="0" u="none" strike="noStrike" kern="1200" cap="none" spc="0" normalizeH="0" baseline="0" noProof="0">
              <a:ln>
                <a:noFill/>
              </a:ln>
              <a:solidFill>
                <a:srgbClr val="1E242B"/>
              </a:solidFill>
              <a:effectLst/>
              <a:uLnTx/>
              <a:uFillTx/>
              <a:latin typeface="Montserrat" pitchFamily="2" charset="77"/>
              <a:ea typeface="+mn-ea"/>
              <a:cs typeface="+mn-cs"/>
            </a:endParaRPr>
          </a:p>
          <a:p>
            <a:pPr marL="0" marR="0" lvl="0" indent="0" fontAlgn="auto">
              <a:lnSpc>
                <a:spcPct val="90000"/>
              </a:lnSpc>
              <a:spcAft>
                <a:spcPts val="0"/>
              </a:spcAft>
              <a:buClrTx/>
              <a:defRPr/>
            </a:pPr>
            <a:r>
              <a:rPr lang="fi-FI">
                <a:latin typeface="Myriad Pro" panose="020B0503030403020204" pitchFamily="34" charset="0"/>
              </a:rPr>
              <a:t>Kyselyyn vastanneista 82 % ilmoitti olevansa tietoinen Hop-On Hop-Off –bussista, joka liikennöi kesäkaudella viikonloppuisin Tikkurilasta Nikkilän ja Sipoonkorven kautta Mellunmäkeen ja takaisin.</a:t>
            </a:r>
          </a:p>
          <a:p>
            <a:pPr marL="0" lvl="0" indent="0">
              <a:lnSpc>
                <a:spcPct val="90000"/>
              </a:lnSpc>
              <a:defRPr/>
            </a:pPr>
            <a:r>
              <a:rPr lang="fi-FI">
                <a:latin typeface="Myriad Pro" panose="020B0503030403020204" pitchFamily="34" charset="0"/>
              </a:rPr>
              <a:t>Merkittävin kanava sille, että vastaajat ovat löytäneet Hop-On Hop-Off -kyytipalvelun on Facebook, jonka ilmoitti tietolähteekseen 53 % vastaajista.</a:t>
            </a:r>
          </a:p>
          <a:p>
            <a:pPr marL="0" marR="0" lvl="0" indent="0" fontAlgn="auto">
              <a:lnSpc>
                <a:spcPct val="90000"/>
              </a:lnSpc>
              <a:spcAft>
                <a:spcPts val="0"/>
              </a:spcAft>
              <a:buClrTx/>
              <a:defRPr/>
            </a:pPr>
            <a:r>
              <a:rPr lang="fi-FI">
                <a:latin typeface="Myriad Pro" panose="020B0503030403020204" pitchFamily="34" charset="0"/>
              </a:rPr>
              <a:t>Lähes kolme neljästä vastaajasta toivoisi saavansa tietoa Sipoonkorven yhteyksistä HSL:n internetsivujen kautta. </a:t>
            </a:r>
          </a:p>
          <a:p>
            <a:pPr marL="0" lvl="1">
              <a:lnSpc>
                <a:spcPct val="90000"/>
              </a:lnSpc>
              <a:spcBef>
                <a:spcPts val="1000"/>
              </a:spcBef>
              <a:defRPr/>
            </a:pPr>
            <a:r>
              <a:rPr lang="fi-FI" sz="1400">
                <a:latin typeface="Myriad Pro" panose="020B0503030403020204" pitchFamily="34" charset="0"/>
              </a:rPr>
              <a:t>HSL:n Reittiopas on tunnettu pääkaupunkiseudun asukkaiden keskuudessa ja myös helposti saatavilla. Mikäli reittioppaaseen saisi tietoa kulkuyhteyksistä Sipoonkorpeen, saisi reittioppaan käyttäjä yhdestä tietolähteestä koko matkansa tiedot.</a:t>
            </a:r>
          </a:p>
        </p:txBody>
      </p:sp>
      <p:graphicFrame>
        <p:nvGraphicFramePr>
          <p:cNvPr id="14" name="Chart 34">
            <a:extLst>
              <a:ext uri="{FF2B5EF4-FFF2-40B4-BE49-F238E27FC236}">
                <a16:creationId xmlns:a16="http://schemas.microsoft.com/office/drawing/2014/main" id="{40AC4D7D-544A-4D97-8BDE-841088201FBF}"/>
              </a:ext>
            </a:extLst>
          </p:cNvPr>
          <p:cNvGraphicFramePr>
            <a:graphicFrameLocks/>
          </p:cNvGraphicFramePr>
          <p:nvPr>
            <p:extLst>
              <p:ext uri="{D42A27DB-BD31-4B8C-83A1-F6EECF244321}">
                <p14:modId xmlns:p14="http://schemas.microsoft.com/office/powerpoint/2010/main" val="181100324"/>
              </p:ext>
            </p:extLst>
          </p:nvPr>
        </p:nvGraphicFramePr>
        <p:xfrm>
          <a:off x="7354154" y="1647824"/>
          <a:ext cx="4082474" cy="44449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27">
            <a:extLst>
              <a:ext uri="{FF2B5EF4-FFF2-40B4-BE49-F238E27FC236}">
                <a16:creationId xmlns:a16="http://schemas.microsoft.com/office/drawing/2014/main" id="{6C3FBA5A-B41A-4F90-BE6F-C3E88E6B67B3}"/>
              </a:ext>
            </a:extLst>
          </p:cNvPr>
          <p:cNvGraphicFramePr>
            <a:graphicFrameLocks/>
          </p:cNvGraphicFramePr>
          <p:nvPr>
            <p:extLst>
              <p:ext uri="{D42A27DB-BD31-4B8C-83A1-F6EECF244321}">
                <p14:modId xmlns:p14="http://schemas.microsoft.com/office/powerpoint/2010/main" val="14489789"/>
              </p:ext>
            </p:extLst>
          </p:nvPr>
        </p:nvGraphicFramePr>
        <p:xfrm>
          <a:off x="1400317" y="1236178"/>
          <a:ext cx="3886728" cy="20068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56468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A08BEDCE-A347-4EFC-9DEC-5EF9E64F20A6}"/>
              </a:ext>
            </a:extLst>
          </p:cNvPr>
          <p:cNvSpPr>
            <a:spLocks noGrp="1"/>
          </p:cNvSpPr>
          <p:nvPr>
            <p:ph type="ctrTitle"/>
          </p:nvPr>
        </p:nvSpPr>
        <p:spPr/>
        <p:txBody>
          <a:bodyPr/>
          <a:lstStyle/>
          <a:p>
            <a:r>
              <a:rPr lang="fi-FI" sz="3600" dirty="0"/>
              <a:t>4. 	Kestävät kulkutavat Nuuksion, 	Kurjenrahkan ja Repoveden kansallispuistoihin</a:t>
            </a:r>
          </a:p>
        </p:txBody>
      </p:sp>
      <p:sp>
        <p:nvSpPr>
          <p:cNvPr id="6" name="Alaotsikko 5">
            <a:extLst>
              <a:ext uri="{FF2B5EF4-FFF2-40B4-BE49-F238E27FC236}">
                <a16:creationId xmlns:a16="http://schemas.microsoft.com/office/drawing/2014/main" id="{38891DA6-1B7E-4591-89DC-D33FDE6F808A}"/>
              </a:ext>
            </a:extLst>
          </p:cNvPr>
          <p:cNvSpPr>
            <a:spLocks noGrp="1"/>
          </p:cNvSpPr>
          <p:nvPr>
            <p:ph type="subTitle" idx="1"/>
          </p:nvPr>
        </p:nvSpPr>
        <p:spPr/>
        <p:txBody>
          <a:bodyPr/>
          <a:lstStyle/>
          <a:p>
            <a:endParaRPr lang="fi-FI"/>
          </a:p>
        </p:txBody>
      </p:sp>
    </p:spTree>
    <p:extLst>
      <p:ext uri="{BB962C8B-B14F-4D97-AF65-F5344CB8AC3E}">
        <p14:creationId xmlns:p14="http://schemas.microsoft.com/office/powerpoint/2010/main" val="3202823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p:txBody>
          <a:bodyPr/>
          <a:lstStyle/>
          <a:p>
            <a:r>
              <a:rPr lang="fi-FI"/>
              <a:t>Sisällysluettelo</a:t>
            </a:r>
          </a:p>
        </p:txBody>
      </p:sp>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1448118" y="1125997"/>
            <a:ext cx="4313490" cy="4877927"/>
          </a:xfrm>
        </p:spPr>
        <p:txBody>
          <a:bodyPr/>
          <a:lstStyle/>
          <a:p>
            <a:pPr marL="228600" indent="-228600">
              <a:buFont typeface="+mj-lt"/>
              <a:buAutoNum type="arabicPeriod"/>
            </a:pPr>
            <a:r>
              <a:rPr lang="fi-FI" dirty="0"/>
              <a:t>Työn tavoitteet ja lähtökohdat</a:t>
            </a:r>
          </a:p>
          <a:p>
            <a:pPr marL="228600" indent="-228600">
              <a:buFont typeface="+mj-lt"/>
              <a:buAutoNum type="arabicPeriod"/>
            </a:pPr>
            <a:r>
              <a:rPr lang="fi-FI" dirty="0"/>
              <a:t>Nykytilanteen kuvaus</a:t>
            </a:r>
          </a:p>
          <a:p>
            <a:pPr lvl="1"/>
            <a:r>
              <a:rPr lang="fi-FI" sz="1400" dirty="0"/>
              <a:t>2.1. 	Käyntimäärät</a:t>
            </a:r>
          </a:p>
          <a:p>
            <a:pPr lvl="1"/>
            <a:r>
              <a:rPr lang="fi-FI" sz="1400" dirty="0"/>
              <a:t>2.2. 	Nykyinen tarjonta: Hop-On Hop-</a:t>
            </a:r>
            <a:r>
              <a:rPr lang="fi-FI" sz="1400" dirty="0" err="1"/>
              <a:t>Off</a:t>
            </a:r>
            <a:r>
              <a:rPr lang="fi-FI" sz="1400" dirty="0"/>
              <a:t> -bussi 	ja HSL:n liikenne</a:t>
            </a:r>
          </a:p>
          <a:p>
            <a:pPr lvl="1"/>
            <a:r>
              <a:rPr lang="fi-FI" sz="1400" dirty="0"/>
              <a:t>2.3. 	Pysäköintipaikat: määrä ja käyttö</a:t>
            </a:r>
          </a:p>
          <a:p>
            <a:pPr marL="228600" indent="-228600">
              <a:buFont typeface="+mj-lt"/>
              <a:buAutoNum type="arabicPeriod"/>
            </a:pPr>
            <a:r>
              <a:rPr lang="fi-FI" dirty="0"/>
              <a:t>Kyselytutkimus</a:t>
            </a:r>
          </a:p>
          <a:p>
            <a:pPr marL="228600" indent="-228600">
              <a:buFont typeface="+mj-lt"/>
              <a:buAutoNum type="arabicPeriod"/>
            </a:pPr>
            <a:r>
              <a:rPr lang="fi-FI" dirty="0"/>
              <a:t>Kestävät kulkutavat Nuuksion, Kurjenrahkan ja Repoveden kansallispuistoihin</a:t>
            </a:r>
          </a:p>
          <a:p>
            <a:pPr marL="228600" indent="-228600">
              <a:buFont typeface="+mj-lt"/>
              <a:buAutoNum type="arabicPeriod"/>
            </a:pPr>
            <a:r>
              <a:rPr lang="fi-FI" dirty="0"/>
              <a:t>Tavoitetila ja toimenpiteet kestävien kulkumuotojen lisäämiseksi</a:t>
            </a:r>
          </a:p>
          <a:p>
            <a:pPr lvl="1"/>
            <a:r>
              <a:rPr lang="fi-FI" sz="1400" dirty="0"/>
              <a:t>5.1	Tavoitteet</a:t>
            </a:r>
          </a:p>
          <a:p>
            <a:pPr lvl="1"/>
            <a:r>
              <a:rPr lang="fi-FI" sz="1400" dirty="0"/>
              <a:t>5.2	Toimenpiteet</a:t>
            </a:r>
          </a:p>
          <a:p>
            <a:pPr lvl="1"/>
            <a:r>
              <a:rPr lang="fi-FI" sz="1400" dirty="0"/>
              <a:t>5.3	Bussiliikenteen kehittämismahdollisuudet</a:t>
            </a:r>
          </a:p>
          <a:p>
            <a:pPr marL="228600" indent="-228600">
              <a:buFont typeface="+mj-lt"/>
              <a:buAutoNum type="arabicPeriod"/>
            </a:pPr>
            <a:r>
              <a:rPr lang="fi-FI" dirty="0"/>
              <a:t>Viestintä ja markkinointisuunnitelma</a:t>
            </a:r>
          </a:p>
          <a:p>
            <a:pPr marL="228600" indent="-228600">
              <a:buFont typeface="+mj-lt"/>
              <a:buAutoNum type="arabicPeriod"/>
            </a:pPr>
            <a:r>
              <a:rPr lang="fi-FI" dirty="0"/>
              <a:t>Jatkotoimenpiteet</a:t>
            </a:r>
          </a:p>
          <a:p>
            <a:r>
              <a:rPr lang="fi-FI" dirty="0"/>
              <a:t>LIITE 1 – Käyntimäärien analysointia</a:t>
            </a:r>
          </a:p>
        </p:txBody>
      </p:sp>
      <p:pic>
        <p:nvPicPr>
          <p:cNvPr id="6" name="Kuva 5" descr="Kuva, joka sisältää kohteen teksti, puu, ulko, ruoho&#10;&#10;Kuvaus luotu automaattisesti">
            <a:extLst>
              <a:ext uri="{FF2B5EF4-FFF2-40B4-BE49-F238E27FC236}">
                <a16:creationId xmlns:a16="http://schemas.microsoft.com/office/drawing/2014/main" id="{C7639475-959F-412D-8F23-4519704DF5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1608" y="1042869"/>
            <a:ext cx="6208513" cy="4138362"/>
          </a:xfrm>
          <a:prstGeom prst="rect">
            <a:avLst/>
          </a:prstGeom>
        </p:spPr>
      </p:pic>
      <p:sp>
        <p:nvSpPr>
          <p:cNvPr id="7" name="Tekstiruutu 6">
            <a:extLst>
              <a:ext uri="{FF2B5EF4-FFF2-40B4-BE49-F238E27FC236}">
                <a16:creationId xmlns:a16="http://schemas.microsoft.com/office/drawing/2014/main" id="{E2B9F853-67F1-4F61-8F07-06E0A8B6FD29}"/>
              </a:ext>
            </a:extLst>
          </p:cNvPr>
          <p:cNvSpPr txBox="1"/>
          <p:nvPr/>
        </p:nvSpPr>
        <p:spPr>
          <a:xfrm>
            <a:off x="5655076" y="5146080"/>
            <a:ext cx="4982274" cy="307777"/>
          </a:xfrm>
          <a:prstGeom prst="rect">
            <a:avLst/>
          </a:prstGeom>
          <a:noFill/>
        </p:spPr>
        <p:txBody>
          <a:bodyPr wrap="square" rtlCol="0">
            <a:spAutoFit/>
          </a:bodyPr>
          <a:lstStyle/>
          <a:p>
            <a:r>
              <a:rPr lang="fi-FI" sz="1400" dirty="0"/>
              <a:t>Kuva: Hele </a:t>
            </a:r>
            <a:r>
              <a:rPr lang="fi-FI" sz="1400" dirty="0" err="1"/>
              <a:t>Teutari</a:t>
            </a:r>
            <a:r>
              <a:rPr lang="fi-FI" sz="1400" dirty="0"/>
              <a:t>/Vantaan kaupunki</a:t>
            </a:r>
          </a:p>
        </p:txBody>
      </p:sp>
    </p:spTree>
    <p:extLst>
      <p:ext uri="{BB962C8B-B14F-4D97-AF65-F5344CB8AC3E}">
        <p14:creationId xmlns:p14="http://schemas.microsoft.com/office/powerpoint/2010/main" val="14480336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p:txBody>
          <a:bodyPr/>
          <a:lstStyle/>
          <a:p>
            <a:r>
              <a:rPr lang="fi-FI"/>
              <a:t>Kulkutavat kansallispuistoihin</a:t>
            </a:r>
          </a:p>
        </p:txBody>
      </p:sp>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1448119" y="1125997"/>
            <a:ext cx="4325152" cy="4877927"/>
          </a:xfrm>
        </p:spPr>
        <p:txBody>
          <a:bodyPr/>
          <a:lstStyle/>
          <a:p>
            <a:pPr fontAlgn="base"/>
            <a:r>
              <a:rPr lang="fi-FI">
                <a:solidFill>
                  <a:srgbClr val="000000"/>
                </a:solidFill>
                <a:latin typeface="+mn-lt"/>
              </a:rPr>
              <a:t>Työvaiheessa on selvitetty, millaisia kestäviä kulkutapoja on muiden Suomen kansallispuistojen yhteydessä. Tavoitteena on ollut tunnistaa, missä määrin muihin kansallispuistoihin on joukkoliikennettä, kutsuliikennettä, tilausliikennettä, markkinaehtoista liikennettä tai muita liikkumispalveluita. Perinteinen joukkoliikenne ei ole välttämättä aina kustannus­tehokkain tapa tarjota yhteyksiä. </a:t>
            </a:r>
          </a:p>
          <a:p>
            <a:pPr fontAlgn="base"/>
            <a:r>
              <a:rPr lang="fi-FI">
                <a:solidFill>
                  <a:srgbClr val="000000"/>
                </a:solidFill>
                <a:latin typeface="+mn-lt"/>
              </a:rPr>
              <a:t>Yhtenä näkökulmana on ollut tunnistaa, onko muissa kansallispuistoissa erilaisiin palvelupaketteihin yhdistetty lisäpalveluksi liikkumisen palvelu esimerkiksi joukkoliikenteellä tai muulla liikkumispalvelulla. </a:t>
            </a:r>
          </a:p>
          <a:p>
            <a:pPr fontAlgn="base"/>
            <a:r>
              <a:rPr lang="fi-FI">
                <a:solidFill>
                  <a:srgbClr val="000000"/>
                </a:solidFill>
                <a:latin typeface="+mn-lt"/>
              </a:rPr>
              <a:t>Työssä on tarkasteltu tarkemmin yhteyksiä Nuuksion, Kurjenrahkan ja Repoveden kansallispuistoihin. Erityisesti on tarkasteltu, millä tavoin kestävistä kulkutavoista on informoitu ja markkinoitu kansallispuistoihin saapumisesta tietoa etsiville.</a:t>
            </a:r>
            <a:endParaRPr lang="fi-FI">
              <a:latin typeface="+mn-lt"/>
            </a:endParaRPr>
          </a:p>
        </p:txBody>
      </p:sp>
      <p:pic>
        <p:nvPicPr>
          <p:cNvPr id="1026" name="Picture 2" descr="Kansallispuistojen sijainti Suomen kartalla.">
            <a:extLst>
              <a:ext uri="{FF2B5EF4-FFF2-40B4-BE49-F238E27FC236}">
                <a16:creationId xmlns:a16="http://schemas.microsoft.com/office/drawing/2014/main" id="{AF86625E-4A84-46CA-ABCB-D84A82F87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9908" y="962025"/>
            <a:ext cx="2867025" cy="5086350"/>
          </a:xfrm>
          <a:prstGeom prst="rect">
            <a:avLst/>
          </a:prstGeom>
          <a:noFill/>
          <a:extLst>
            <a:ext uri="{909E8E84-426E-40DD-AFC4-6F175D3DCCD1}">
              <a14:hiddenFill xmlns:a14="http://schemas.microsoft.com/office/drawing/2010/main">
                <a:solidFill>
                  <a:srgbClr val="FFFFFF"/>
                </a:solidFill>
              </a14:hiddenFill>
            </a:ext>
          </a:extLst>
        </p:spPr>
      </p:pic>
      <p:sp>
        <p:nvSpPr>
          <p:cNvPr id="9" name="Tekstin paikkamerkki 2">
            <a:extLst>
              <a:ext uri="{FF2B5EF4-FFF2-40B4-BE49-F238E27FC236}">
                <a16:creationId xmlns:a16="http://schemas.microsoft.com/office/drawing/2014/main" id="{5302DAAC-8E4B-4F2E-A4B5-0B2957722F0C}"/>
              </a:ext>
            </a:extLst>
          </p:cNvPr>
          <p:cNvSpPr txBox="1">
            <a:spLocks/>
          </p:cNvSpPr>
          <p:nvPr/>
        </p:nvSpPr>
        <p:spPr>
          <a:xfrm>
            <a:off x="6896419" y="6040897"/>
            <a:ext cx="2102801" cy="5046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chemeClr val="tx1"/>
                </a:solidFill>
                <a:latin typeface="Myriad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fi-FI" sz="1200" i="1">
                <a:solidFill>
                  <a:srgbClr val="000000"/>
                </a:solidFill>
                <a:latin typeface="+mn-lt"/>
              </a:rPr>
              <a:t>Suomen kansallispuistot</a:t>
            </a:r>
            <a:br>
              <a:rPr lang="fi-FI" sz="1200" i="1">
                <a:solidFill>
                  <a:srgbClr val="000000"/>
                </a:solidFill>
                <a:latin typeface="+mn-lt"/>
              </a:rPr>
            </a:br>
            <a:r>
              <a:rPr lang="fi-FI" sz="1200" i="1">
                <a:solidFill>
                  <a:srgbClr val="000000"/>
                </a:solidFill>
                <a:latin typeface="+mn-lt"/>
              </a:rPr>
              <a:t>Kuva: Luontoon.fi</a:t>
            </a:r>
            <a:endParaRPr lang="fi-FI" sz="1200" i="1">
              <a:latin typeface="+mn-lt"/>
            </a:endParaRPr>
          </a:p>
        </p:txBody>
      </p:sp>
    </p:spTree>
    <p:extLst>
      <p:ext uri="{BB962C8B-B14F-4D97-AF65-F5344CB8AC3E}">
        <p14:creationId xmlns:p14="http://schemas.microsoft.com/office/powerpoint/2010/main" val="2198455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p:txBody>
          <a:bodyPr/>
          <a:lstStyle/>
          <a:p>
            <a:r>
              <a:rPr lang="fi-FI"/>
              <a:t>Nuuksion kansallispuisto</a:t>
            </a:r>
          </a:p>
        </p:txBody>
      </p:sp>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1448119" y="1125997"/>
            <a:ext cx="9029382" cy="1327643"/>
          </a:xfrm>
        </p:spPr>
        <p:txBody>
          <a:bodyPr/>
          <a:lstStyle/>
          <a:p>
            <a:r>
              <a:rPr lang="fi-FI"/>
              <a:t>Nuuksion kansallispuisto sijaitsee pääkaupunkiseudun länsipuolella. Keskeinen osa kansallispuistoa on saavutettavissa Haukkalammen, Kattilan ja Haltian kautta. Sijainniltaan Nuuksio on jonkin verran yksinkertaisempi, koska keskeinen osa kansallispuistoa on saavutettavissa Nuuksiontien kautta. Linja 245 liikennöi Espoon keskuksesta Nuuksiontietä Nuuksionpäähän ja sesonkikautena Kattilaan asti. Luontokeskus Haltia on saavutettavissa linjalla.</a:t>
            </a:r>
          </a:p>
          <a:p>
            <a:r>
              <a:rPr lang="fi-FI" b="1"/>
              <a:t>Nuuksioon.fi </a:t>
            </a:r>
            <a:r>
              <a:rPr lang="fi-FI"/>
              <a:t>-palvelukokeilu on osa Perille asti -hankkeen Nuuksion saavutettavuuden kehittämistoimia.</a:t>
            </a:r>
          </a:p>
          <a:p>
            <a:r>
              <a:rPr lang="fi-FI"/>
              <a:t>Perille Asti -hankkeen tavoitteena on parantaa matkailijoiden, työntekijöiden ja asukkaiden liikkumista pääkaupunkiseudulla täydentäen nykyistä liikennejärjestelmää. Espoossa saavutettavuutta parannetaan Nuuksion ja Rantaraitin näkökulmista. Hanketta toteuttaa Espoossa Espoo Marketing Oy.</a:t>
            </a:r>
          </a:p>
          <a:p>
            <a:r>
              <a:rPr lang="fi-FI">
                <a:hlinkClick r:id="rId2"/>
              </a:rPr>
              <a:t>https://nuuksioon.fi/fi</a:t>
            </a:r>
            <a:endParaRPr lang="fi-FI"/>
          </a:p>
        </p:txBody>
      </p:sp>
      <p:pic>
        <p:nvPicPr>
          <p:cNvPr id="5" name="Kuva 4">
            <a:extLst>
              <a:ext uri="{FF2B5EF4-FFF2-40B4-BE49-F238E27FC236}">
                <a16:creationId xmlns:a16="http://schemas.microsoft.com/office/drawing/2014/main" id="{CC0D1881-BDA2-4475-B9FF-A96BB22F48EC}"/>
              </a:ext>
            </a:extLst>
          </p:cNvPr>
          <p:cNvPicPr>
            <a:picLocks noChangeAspect="1"/>
          </p:cNvPicPr>
          <p:nvPr/>
        </p:nvPicPr>
        <p:blipFill>
          <a:blip r:embed="rId3"/>
          <a:stretch>
            <a:fillRect/>
          </a:stretch>
        </p:blipFill>
        <p:spPr>
          <a:xfrm>
            <a:off x="1522002" y="3331581"/>
            <a:ext cx="8544788" cy="3267264"/>
          </a:xfrm>
          <a:prstGeom prst="rect">
            <a:avLst/>
          </a:prstGeom>
        </p:spPr>
      </p:pic>
    </p:spTree>
    <p:extLst>
      <p:ext uri="{BB962C8B-B14F-4D97-AF65-F5344CB8AC3E}">
        <p14:creationId xmlns:p14="http://schemas.microsoft.com/office/powerpoint/2010/main" val="23640001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p:txBody>
          <a:bodyPr/>
          <a:lstStyle/>
          <a:p>
            <a:r>
              <a:rPr lang="fi-FI"/>
              <a:t>Nuuksion kansallispuisto</a:t>
            </a:r>
          </a:p>
        </p:txBody>
      </p:sp>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1448118" y="1125997"/>
            <a:ext cx="4647882" cy="4877927"/>
          </a:xfrm>
        </p:spPr>
        <p:txBody>
          <a:bodyPr/>
          <a:lstStyle/>
          <a:p>
            <a:pPr fontAlgn="base"/>
            <a:r>
              <a:rPr lang="fi-FI" b="1">
                <a:solidFill>
                  <a:srgbClr val="000000"/>
                </a:solidFill>
                <a:latin typeface="+mn-lt"/>
              </a:rPr>
              <a:t>Nuuksioon.fi – sivuston toiminta</a:t>
            </a:r>
          </a:p>
          <a:p>
            <a:pPr fontAlgn="base"/>
            <a:r>
              <a:rPr lang="fi-FI">
                <a:solidFill>
                  <a:srgbClr val="000000"/>
                </a:solidFill>
                <a:latin typeface="+mn-lt"/>
              </a:rPr>
              <a:t>Sivusto kysyy retkeilijän tyyppiä (pikapistäytyminen/virkistäytyjä/vaeltaja/lasten kanssa/luonnossa lenkkeilijä/sienestäjä tai marjastaja/pyöräilijä), retken ajankohtaa ja lähtöosoitetta.</a:t>
            </a:r>
          </a:p>
          <a:p>
            <a:pPr fontAlgn="base"/>
            <a:r>
              <a:rPr lang="fi-FI">
                <a:solidFill>
                  <a:srgbClr val="000000"/>
                </a:solidFill>
                <a:latin typeface="+mn-lt"/>
              </a:rPr>
              <a:t>Annettujen tietojen perusteella sivusto tarjoaa sopivia retkeilyreittejä, ja tarjoaa linkin suoraan HSL:n sivuille reittioppaan hakemaan reittiin. </a:t>
            </a:r>
          </a:p>
          <a:p>
            <a:pPr fontAlgn="base"/>
            <a:r>
              <a:rPr lang="fi-FI">
                <a:solidFill>
                  <a:srgbClr val="000000"/>
                </a:solidFill>
                <a:latin typeface="+mn-lt"/>
              </a:rPr>
              <a:t>Sivusto tarjoaa paljon samoja reittejä ja retkeilijätyyppi-kategorioita voisi olla vähemmänkin, mutta idea on todella toimiva ja innostaa lähtemään retkelle.</a:t>
            </a:r>
          </a:p>
        </p:txBody>
      </p:sp>
      <p:pic>
        <p:nvPicPr>
          <p:cNvPr id="8" name="Kuva 7">
            <a:extLst>
              <a:ext uri="{FF2B5EF4-FFF2-40B4-BE49-F238E27FC236}">
                <a16:creationId xmlns:a16="http://schemas.microsoft.com/office/drawing/2014/main" id="{F71DDE02-5124-4D3B-99F0-2DB8B4A239FD}"/>
              </a:ext>
            </a:extLst>
          </p:cNvPr>
          <p:cNvPicPr>
            <a:picLocks noChangeAspect="1"/>
          </p:cNvPicPr>
          <p:nvPr/>
        </p:nvPicPr>
        <p:blipFill rotWithShape="1">
          <a:blip r:embed="rId2"/>
          <a:srcRect t="3848"/>
          <a:stretch/>
        </p:blipFill>
        <p:spPr>
          <a:xfrm>
            <a:off x="697431" y="3970020"/>
            <a:ext cx="5538616" cy="2812738"/>
          </a:xfrm>
          <a:prstGeom prst="rect">
            <a:avLst/>
          </a:prstGeom>
        </p:spPr>
      </p:pic>
      <p:pic>
        <p:nvPicPr>
          <p:cNvPr id="9" name="Kuva 8">
            <a:extLst>
              <a:ext uri="{FF2B5EF4-FFF2-40B4-BE49-F238E27FC236}">
                <a16:creationId xmlns:a16="http://schemas.microsoft.com/office/drawing/2014/main" id="{90614965-27AF-4BCA-8BB9-FFADDABAFB33}"/>
              </a:ext>
            </a:extLst>
          </p:cNvPr>
          <p:cNvPicPr>
            <a:picLocks noChangeAspect="1"/>
          </p:cNvPicPr>
          <p:nvPr/>
        </p:nvPicPr>
        <p:blipFill rotWithShape="1">
          <a:blip r:embed="rId3"/>
          <a:srcRect t="3741"/>
          <a:stretch/>
        </p:blipFill>
        <p:spPr>
          <a:xfrm>
            <a:off x="6630385" y="3863340"/>
            <a:ext cx="5561615" cy="2996746"/>
          </a:xfrm>
          <a:prstGeom prst="rect">
            <a:avLst/>
          </a:prstGeom>
        </p:spPr>
      </p:pic>
      <p:pic>
        <p:nvPicPr>
          <p:cNvPr id="10" name="Kuva 9">
            <a:extLst>
              <a:ext uri="{FF2B5EF4-FFF2-40B4-BE49-F238E27FC236}">
                <a16:creationId xmlns:a16="http://schemas.microsoft.com/office/drawing/2014/main" id="{4C28CAC3-1E6E-48B5-A5D0-39CB3EF17C77}"/>
              </a:ext>
            </a:extLst>
          </p:cNvPr>
          <p:cNvPicPr>
            <a:picLocks noChangeAspect="1"/>
          </p:cNvPicPr>
          <p:nvPr/>
        </p:nvPicPr>
        <p:blipFill>
          <a:blip r:embed="rId4"/>
          <a:stretch>
            <a:fillRect/>
          </a:stretch>
        </p:blipFill>
        <p:spPr>
          <a:xfrm>
            <a:off x="6529999" y="1021255"/>
            <a:ext cx="5505897" cy="2612492"/>
          </a:xfrm>
          <a:prstGeom prst="rect">
            <a:avLst/>
          </a:prstGeom>
        </p:spPr>
      </p:pic>
    </p:spTree>
    <p:extLst>
      <p:ext uri="{BB962C8B-B14F-4D97-AF65-F5344CB8AC3E}">
        <p14:creationId xmlns:p14="http://schemas.microsoft.com/office/powerpoint/2010/main" val="11695072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p:txBody>
          <a:bodyPr/>
          <a:lstStyle/>
          <a:p>
            <a:r>
              <a:rPr lang="fi-FI"/>
              <a:t>Kurjenrahkan kansallispuisto (Kuhankuono)</a:t>
            </a:r>
          </a:p>
        </p:txBody>
      </p:sp>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1448118" y="1125997"/>
            <a:ext cx="4656847" cy="4877927"/>
          </a:xfrm>
        </p:spPr>
        <p:txBody>
          <a:bodyPr/>
          <a:lstStyle/>
          <a:p>
            <a:pPr fontAlgn="base"/>
            <a:r>
              <a:rPr lang="fi-FI">
                <a:solidFill>
                  <a:srgbClr val="000000"/>
                </a:solidFill>
                <a:latin typeface="+mn-lt"/>
              </a:rPr>
              <a:t>Osa Fölin linjojen 21 ja 23 vuoroista liikennöi Kuhankuonolle, Kurjenrahkan kansallispuistoon. Tieto on helppo löytää Fölin nettisivuilta tai Luontoon.fi sivustolta. Föli myös markkinoi aktiivisesti Kurjenrahkan yhteyttä kanavissaan.</a:t>
            </a:r>
            <a:br>
              <a:rPr lang="fi-FI">
                <a:solidFill>
                  <a:srgbClr val="000000"/>
                </a:solidFill>
                <a:latin typeface="+mn-lt"/>
              </a:rPr>
            </a:br>
            <a:r>
              <a:rPr lang="fi-FI">
                <a:solidFill>
                  <a:srgbClr val="000000"/>
                </a:solidFill>
                <a:latin typeface="+mn-lt"/>
                <a:hlinkClick r:id="rId2"/>
              </a:rPr>
              <a:t>https://www.foli.fi/fi/kuhankuono</a:t>
            </a:r>
            <a:endParaRPr lang="fi-FI">
              <a:solidFill>
                <a:srgbClr val="000000"/>
              </a:solidFill>
              <a:latin typeface="+mn-lt"/>
            </a:endParaRPr>
          </a:p>
          <a:p>
            <a:pPr fontAlgn="base"/>
            <a:r>
              <a:rPr lang="fi-FI">
                <a:solidFill>
                  <a:srgbClr val="000000"/>
                </a:solidFill>
                <a:latin typeface="+mn-lt"/>
              </a:rPr>
              <a:t>Syksyllä ja keväällä (vuonna 2022) liikennettä on ajettu lauantaisin, sunnuntaisin ja pyhäpäivinä. Kesäkaudella 6.6.–7.8. Kurjenrahkan kansallispuistoon on liikennöity joka päivä, arkisin molempiin suuntiin ajetaan noin kahden tunnin välein ja viikonloppuisin tunnin välein. Linjan päätepysäkkien aikataulut löytyvät Fölin nettisivuilta.</a:t>
            </a:r>
          </a:p>
          <a:p>
            <a:pPr fontAlgn="base"/>
            <a:r>
              <a:rPr lang="fi-FI">
                <a:solidFill>
                  <a:srgbClr val="000000"/>
                </a:solidFill>
                <a:latin typeface="+mn-lt"/>
              </a:rPr>
              <a:t>Kansallispuistomatkalle kelpaavat kaikki Fölin matkakortit ja muut liput. Kertalipun voi ostaa myös lähimaksulla bussista.</a:t>
            </a:r>
          </a:p>
          <a:p>
            <a:pPr fontAlgn="base"/>
            <a:r>
              <a:rPr lang="fi-FI">
                <a:solidFill>
                  <a:srgbClr val="000000"/>
                </a:solidFill>
                <a:latin typeface="+mn-lt"/>
              </a:rPr>
              <a:t>Liikenne toteutetaan yhteistyössä Metsähallituksen, Pöytyän kunnan, Varsinais-Suomen liiton ja Auran kunnan kanssa.</a:t>
            </a:r>
          </a:p>
          <a:p>
            <a:pPr fontAlgn="base"/>
            <a:r>
              <a:rPr lang="fi-FI">
                <a:solidFill>
                  <a:srgbClr val="000000"/>
                </a:solidFill>
                <a:latin typeface="+mn-lt"/>
              </a:rPr>
              <a:t>Föli markkinoi muutenkin tehokkaasti lähimatkailua nettisivuillaan:</a:t>
            </a:r>
            <a:br>
              <a:rPr lang="fi-FI">
                <a:solidFill>
                  <a:srgbClr val="000000"/>
                </a:solidFill>
                <a:latin typeface="+mn-lt"/>
              </a:rPr>
            </a:br>
            <a:r>
              <a:rPr lang="fi-FI">
                <a:solidFill>
                  <a:srgbClr val="000000"/>
                </a:solidFill>
                <a:latin typeface="+mn-lt"/>
                <a:hlinkClick r:id="rId3"/>
              </a:rPr>
              <a:t>https://www.foli.fi/fi/näe-ja-koe/lähimatkailu-onnistuu-fölillä</a:t>
            </a:r>
            <a:endParaRPr lang="fi-FI">
              <a:solidFill>
                <a:srgbClr val="000000"/>
              </a:solidFill>
              <a:latin typeface="+mn-lt"/>
            </a:endParaRPr>
          </a:p>
        </p:txBody>
      </p:sp>
      <p:pic>
        <p:nvPicPr>
          <p:cNvPr id="7" name="Picture 4">
            <a:extLst>
              <a:ext uri="{FF2B5EF4-FFF2-40B4-BE49-F238E27FC236}">
                <a16:creationId xmlns:a16="http://schemas.microsoft.com/office/drawing/2014/main" id="{AE98EFE0-47CC-4E2E-8055-F6FC959BDD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5885" y="1015284"/>
            <a:ext cx="3333104" cy="557237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4246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a:xfrm>
            <a:off x="1448118" y="468536"/>
            <a:ext cx="10001760" cy="574333"/>
          </a:xfrm>
        </p:spPr>
        <p:txBody>
          <a:bodyPr/>
          <a:lstStyle/>
          <a:p>
            <a:r>
              <a:rPr lang="fi-FI"/>
              <a:t>Repoveden kansallispuisto</a:t>
            </a:r>
          </a:p>
        </p:txBody>
      </p:sp>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1448118" y="1125997"/>
            <a:ext cx="4385945" cy="4877927"/>
          </a:xfrm>
        </p:spPr>
        <p:txBody>
          <a:bodyPr/>
          <a:lstStyle/>
          <a:p>
            <a:pPr>
              <a:defRPr/>
            </a:pPr>
            <a:r>
              <a:rPr lang="fi-FI" dirty="0">
                <a:solidFill>
                  <a:srgbClr val="000000"/>
                </a:solidFill>
                <a:latin typeface="+mn-lt"/>
              </a:rPr>
              <a:t>Repoveden kansallispuisto on saavutettavissa junalla ja paikallisliikenteen busseilla. Repovedelle voi saapua linjalla 15 sesonkikautena kesäkuusta lokakuun loppuun. </a:t>
            </a:r>
          </a:p>
          <a:p>
            <a:pPr>
              <a:defRPr/>
            </a:pPr>
            <a:r>
              <a:rPr lang="fi-FI" dirty="0">
                <a:solidFill>
                  <a:srgbClr val="000000"/>
                </a:solidFill>
                <a:latin typeface="+mn-lt"/>
              </a:rPr>
              <a:t>Repovedelle on voinut saapua myös junalla. Kesäliikennekaudella InterCity-junat ovat pysähtyneet Hillosensalmen seisakkeella 20.6.–14.8. Päivittäin seisakkeella on pysähtynyt yksi juna suuntaansa. Repoveden kansallispuiston ytimeen on seisakkeelta matkaa n. 7 km. Kouvolan kaupunki on kesällä 2022 järjestänyt Hillosensalmella pysähtyville junille liityntäliikenne­yhteyden 20-paikkaisella pikkubussilla Repoveden kansallispuistoon. Pikkubussin aikataulut on sovitettu seisakkeella pysähtyvien junien aikatauluihin, eikä bussiin ole tarvinnut ostaa ennakkoon lippua. Kyyti on maksanut 3,5 € per suunta kesällä 2022. </a:t>
            </a:r>
          </a:p>
          <a:p>
            <a:pPr marR="0" lvl="0" algn="l" defTabSz="914400" rtl="0" eaLnBrk="1" fontAlgn="auto" latinLnBrk="0" hangingPunct="1">
              <a:spcAft>
                <a:spcPts val="0"/>
              </a:spcAft>
              <a:buClrTx/>
              <a:buSzTx/>
              <a:tabLst/>
              <a:defRPr/>
            </a:pPr>
            <a:r>
              <a:rPr lang="fi-FI" dirty="0">
                <a:solidFill>
                  <a:prstClr val="black"/>
                </a:solidFill>
                <a:latin typeface="+mn-lt"/>
                <a:cs typeface="Arial" panose="020B0604020202020204" pitchFamily="34" charset="0"/>
              </a:rPr>
              <a:t>Lisätietoa rautatieyhteydestä Hillosensalmelle ja muihin luontokohteisiin: </a:t>
            </a:r>
            <a:r>
              <a:rPr lang="fi-FI" dirty="0">
                <a:solidFill>
                  <a:prstClr val="black"/>
                </a:solidFill>
                <a:latin typeface="+mn-lt"/>
                <a:cs typeface="Arial" panose="020B0604020202020204" pitchFamily="34" charset="0"/>
                <a:hlinkClick r:id="rId2"/>
              </a:rPr>
              <a:t>https://www.vr.fi/luontoon-junalla</a:t>
            </a:r>
            <a:endParaRPr lang="fi-FI" dirty="0">
              <a:solidFill>
                <a:prstClr val="black"/>
              </a:solidFill>
              <a:latin typeface="+mn-lt"/>
              <a:cs typeface="Arial" panose="020B0604020202020204" pitchFamily="34" charset="0"/>
            </a:endParaRPr>
          </a:p>
          <a:p>
            <a:pPr marR="0" lvl="0" algn="l" defTabSz="914400" rtl="0" eaLnBrk="1" fontAlgn="auto" latinLnBrk="0" hangingPunct="1">
              <a:spcAft>
                <a:spcPts val="0"/>
              </a:spcAft>
              <a:buClrTx/>
              <a:buSzTx/>
              <a:tabLst/>
              <a:defRPr/>
            </a:pPr>
            <a:r>
              <a:rPr kumimoji="0" lang="fi-FI" b="0" i="0" u="none" strike="noStrike" kern="1200" cap="none" spc="0" normalizeH="0" baseline="0" noProof="0" dirty="0">
                <a:ln>
                  <a:noFill/>
                </a:ln>
                <a:solidFill>
                  <a:prstClr val="black"/>
                </a:solidFill>
                <a:effectLst/>
                <a:uLnTx/>
                <a:uFillTx/>
                <a:latin typeface="+mn-lt"/>
                <a:cs typeface="Arial" panose="020B0604020202020204" pitchFamily="34" charset="0"/>
              </a:rPr>
              <a:t>Lisätietoa pikkubussiyhteydestä Repovedelle: </a:t>
            </a:r>
            <a:r>
              <a:rPr kumimoji="0" lang="fi-FI" b="0" i="0" u="none" strike="noStrike" kern="1200" cap="none" spc="0" normalizeH="0" baseline="0" noProof="0" dirty="0">
                <a:ln>
                  <a:noFill/>
                </a:ln>
                <a:solidFill>
                  <a:prstClr val="black"/>
                </a:solidFill>
                <a:effectLst/>
                <a:uLnTx/>
                <a:uFillTx/>
                <a:latin typeface="+mn-lt"/>
                <a:cs typeface="Arial" panose="020B0604020202020204" pitchFamily="34" charset="0"/>
                <a:hlinkClick r:id="rId3"/>
              </a:rPr>
              <a:t>https://visitkouvola.fi/fi/a/133/julkisilla-repovedelle-ja-verlaan#f0f83f0c</a:t>
            </a:r>
            <a:endParaRPr kumimoji="0" lang="fi-FI" b="0" i="0" u="none" strike="noStrike" kern="1200" cap="none" spc="0" normalizeH="0" baseline="0" noProof="0" dirty="0">
              <a:ln>
                <a:noFill/>
              </a:ln>
              <a:solidFill>
                <a:prstClr val="black"/>
              </a:solidFill>
              <a:effectLst/>
              <a:uLnTx/>
              <a:uFillTx/>
              <a:latin typeface="+mn-lt"/>
              <a:cs typeface="Arial" panose="020B0604020202020204" pitchFamily="34" charset="0"/>
            </a:endParaRPr>
          </a:p>
        </p:txBody>
      </p:sp>
      <p:pic>
        <p:nvPicPr>
          <p:cNvPr id="1026" name="Picture 2">
            <a:extLst>
              <a:ext uri="{FF2B5EF4-FFF2-40B4-BE49-F238E27FC236}">
                <a16:creationId xmlns:a16="http://schemas.microsoft.com/office/drawing/2014/main" id="{3B2285B2-CDD7-4872-80CA-73386DAB58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2545" y="2949566"/>
            <a:ext cx="3409950" cy="2562225"/>
          </a:xfrm>
          <a:prstGeom prst="rect">
            <a:avLst/>
          </a:prstGeom>
          <a:noFill/>
          <a:extLst>
            <a:ext uri="{909E8E84-426E-40DD-AFC4-6F175D3DCCD1}">
              <a14:hiddenFill xmlns:a14="http://schemas.microsoft.com/office/drawing/2010/main">
                <a:solidFill>
                  <a:srgbClr val="FFFFFF"/>
                </a:solidFill>
              </a14:hiddenFill>
            </a:ext>
          </a:extLst>
        </p:spPr>
      </p:pic>
      <p:sp>
        <p:nvSpPr>
          <p:cNvPr id="8" name="Tekstin paikkamerkki 3">
            <a:extLst>
              <a:ext uri="{FF2B5EF4-FFF2-40B4-BE49-F238E27FC236}">
                <a16:creationId xmlns:a16="http://schemas.microsoft.com/office/drawing/2014/main" id="{FF2EEA32-EABB-4681-B850-AC7347538438}"/>
              </a:ext>
            </a:extLst>
          </p:cNvPr>
          <p:cNvSpPr>
            <a:spLocks noGrp="1"/>
          </p:cNvSpPr>
          <p:nvPr>
            <p:ph type="body" sz="quarter" idx="11"/>
          </p:nvPr>
        </p:nvSpPr>
        <p:spPr>
          <a:xfrm>
            <a:off x="6423025" y="1125997"/>
            <a:ext cx="4302125" cy="4870307"/>
          </a:xfrm>
        </p:spPr>
        <p:txBody>
          <a:bodyPr/>
          <a:lstStyle/>
          <a:p>
            <a:pPr marR="0" lvl="0" algn="l" defTabSz="914400" rtl="0" eaLnBrk="1" fontAlgn="auto" latinLnBrk="0" hangingPunct="1">
              <a:spcBef>
                <a:spcPts val="1200"/>
              </a:spcBef>
              <a:spcAft>
                <a:spcPts val="0"/>
              </a:spcAft>
              <a:buClrTx/>
              <a:buSzTx/>
              <a:tabLst/>
              <a:defRPr/>
            </a:pPr>
            <a:r>
              <a:rPr lang="fi-FI">
                <a:solidFill>
                  <a:srgbClr val="000000"/>
                </a:solidFill>
                <a:latin typeface="+mn-lt"/>
              </a:rPr>
              <a:t>Repovedelle pääsee vuoden ympäri myös kimppataksilla Kouvolan Matkakeskuksesta. Kymenlaakson Taksi tarjoaa kyytejä Kouvolan matkakeskuksesta Repoveden Lapinsalmelle seuraavin hinnoin (hinnat/suunta v. 2022): </a:t>
            </a:r>
            <a:br>
              <a:rPr lang="fi-FI">
                <a:solidFill>
                  <a:srgbClr val="000000"/>
                </a:solidFill>
                <a:latin typeface="+mn-lt"/>
              </a:rPr>
            </a:br>
            <a:r>
              <a:rPr lang="fi-FI">
                <a:solidFill>
                  <a:srgbClr val="000000"/>
                </a:solidFill>
                <a:latin typeface="+mn-lt"/>
              </a:rPr>
              <a:t>1-4 henkilöä 90 €, </a:t>
            </a:r>
            <a:br>
              <a:rPr lang="fi-FI">
                <a:solidFill>
                  <a:srgbClr val="000000"/>
                </a:solidFill>
                <a:latin typeface="+mn-lt"/>
              </a:rPr>
            </a:br>
            <a:r>
              <a:rPr lang="fi-FI">
                <a:solidFill>
                  <a:srgbClr val="000000"/>
                </a:solidFill>
                <a:latin typeface="+mn-lt"/>
              </a:rPr>
              <a:t>5-8 henkilöä 120 €. </a:t>
            </a:r>
          </a:p>
        </p:txBody>
      </p:sp>
    </p:spTree>
    <p:extLst>
      <p:ext uri="{BB962C8B-B14F-4D97-AF65-F5344CB8AC3E}">
        <p14:creationId xmlns:p14="http://schemas.microsoft.com/office/powerpoint/2010/main" val="20818010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A08BEDCE-A347-4EFC-9DEC-5EF9E64F20A6}"/>
              </a:ext>
            </a:extLst>
          </p:cNvPr>
          <p:cNvSpPr>
            <a:spLocks noGrp="1"/>
          </p:cNvSpPr>
          <p:nvPr>
            <p:ph type="ctrTitle"/>
          </p:nvPr>
        </p:nvSpPr>
        <p:spPr/>
        <p:txBody>
          <a:bodyPr/>
          <a:lstStyle/>
          <a:p>
            <a:r>
              <a:rPr lang="fi-FI" sz="3600" dirty="0"/>
              <a:t>5. 	Tavoitetila ja toimenpiteet kestävien 	kulkumuotojen lisäämiseksi</a:t>
            </a:r>
            <a:br>
              <a:rPr lang="fi-FI" sz="3600" dirty="0"/>
            </a:br>
            <a:r>
              <a:rPr lang="fi-FI" sz="3600" dirty="0"/>
              <a:t>5.1 	Tavoitteet</a:t>
            </a:r>
          </a:p>
        </p:txBody>
      </p:sp>
    </p:spTree>
    <p:extLst>
      <p:ext uri="{BB962C8B-B14F-4D97-AF65-F5344CB8AC3E}">
        <p14:creationId xmlns:p14="http://schemas.microsoft.com/office/powerpoint/2010/main" val="42948787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p:txBody>
          <a:bodyPr/>
          <a:lstStyle/>
          <a:p>
            <a:r>
              <a:rPr lang="fi-FI"/>
              <a:t>Tavoitetila</a:t>
            </a:r>
          </a:p>
        </p:txBody>
      </p:sp>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1448118" y="1260000"/>
            <a:ext cx="9890442" cy="760096"/>
          </a:xfrm>
        </p:spPr>
        <p:txBody>
          <a:bodyPr/>
          <a:lstStyle/>
          <a:p>
            <a:r>
              <a:rPr lang="fi-FI"/>
              <a:t>Työn keskeisenä tavoitteena on ollut kestävien kulkutapojen lisääminen Sipoonkorpeen saavuttaessa. Tätä varten on muodostettu kolme päätavoitetta sekä niitä koskevat tarkennukset. Seuraavilla sivuilla on esitetty toimenpiteet tavoitetilan saavuttamiseksi.</a:t>
            </a:r>
          </a:p>
        </p:txBody>
      </p:sp>
      <p:sp>
        <p:nvSpPr>
          <p:cNvPr id="4" name="Tekstin paikkamerkki 3">
            <a:extLst>
              <a:ext uri="{FF2B5EF4-FFF2-40B4-BE49-F238E27FC236}">
                <a16:creationId xmlns:a16="http://schemas.microsoft.com/office/drawing/2014/main" id="{D63DF0CE-F23A-4C4E-9B62-ABC8C1CAB474}"/>
              </a:ext>
            </a:extLst>
          </p:cNvPr>
          <p:cNvSpPr>
            <a:spLocks noGrp="1"/>
          </p:cNvSpPr>
          <p:nvPr>
            <p:ph type="body" sz="quarter" idx="11"/>
          </p:nvPr>
        </p:nvSpPr>
        <p:spPr>
          <a:xfrm>
            <a:off x="1453835" y="3409950"/>
            <a:ext cx="10338115" cy="2975610"/>
          </a:xfrm>
        </p:spPr>
        <p:txBody>
          <a:bodyPr/>
          <a:lstStyle/>
          <a:p>
            <a:r>
              <a:rPr lang="fi-FI"/>
              <a:t>Tavoitteita ovat:</a:t>
            </a:r>
          </a:p>
          <a:p>
            <a:pPr marL="342900" indent="-342900">
              <a:buAutoNum type="arabicParenR"/>
            </a:pPr>
            <a:r>
              <a:rPr lang="fi-FI"/>
              <a:t>Joukkoliikenteen kehittäminen</a:t>
            </a:r>
          </a:p>
          <a:p>
            <a:pPr marL="357188" indent="-357188">
              <a:spcBef>
                <a:spcPts val="300"/>
              </a:spcBef>
            </a:pPr>
            <a:r>
              <a:rPr lang="fi-FI"/>
              <a:t>	Koska joukkoliikennettä Sipoonkorpeen on nykyisin hyvin vähän, tavoitteena on lisätä joukkoliikennettä siten, että Sipoonkorvessa on mahdollista käydä helposti myös joukkoliikenteellä. Palvelutason ei tarvitse olla korkea, ensisijaisena tavoitteena on tarjota kohtuullista palvelutasoa. </a:t>
            </a:r>
          </a:p>
          <a:p>
            <a:pPr marL="342900" indent="-342900">
              <a:buFont typeface="+mj-lt"/>
              <a:buAutoNum type="arabicParenR" startAt="2"/>
            </a:pPr>
            <a:r>
              <a:rPr lang="fi-FI"/>
              <a:t>Kestävien kulkutapojen käytön lisääminen</a:t>
            </a:r>
          </a:p>
          <a:p>
            <a:pPr marL="357188" indent="-357188">
              <a:spcBef>
                <a:spcPts val="300"/>
              </a:spcBef>
            </a:pPr>
            <a:r>
              <a:rPr lang="fi-FI"/>
              <a:t>	Tavoitteena on lisätä kestävien kulkutapojen käyttöä. Joukkoliikenteen lisäksi voidaan kehittää kävely-, hölkkä- ja pyöräily-yhteyksiä. Lisäksi nykyisiä yhteyksiä voidaan markkinoida nykyistä paremmin.</a:t>
            </a:r>
          </a:p>
          <a:p>
            <a:pPr marL="342900" indent="-342900">
              <a:buFont typeface="+mj-lt"/>
              <a:buAutoNum type="arabicParenR" startAt="3"/>
            </a:pPr>
            <a:r>
              <a:rPr lang="fi-FI"/>
              <a:t>Retkeilijän polun muodostaminen</a:t>
            </a:r>
          </a:p>
          <a:p>
            <a:pPr marL="357188" indent="-357188">
              <a:spcBef>
                <a:spcPts val="300"/>
              </a:spcBef>
            </a:pPr>
            <a:r>
              <a:rPr lang="fi-FI"/>
              <a:t>	Tavoitteena on, että vierailukokemusta on mahdollista parantaa. Nykyisin polut alkavat pysäköintialueilta. Vaatii eri toimijoiden yhteistyötä, jotta poluille voitaisiin viitoittaa jo pysäkeiltä. Kun joukkoliikennettä kehitetään, samassa tahdissa on hyvä parantaa myös reitistöä ja opastusta, jotta Sipoonkorpeen löydetään helposti pysäkeiltä alkaen.</a:t>
            </a:r>
          </a:p>
        </p:txBody>
      </p:sp>
      <p:sp>
        <p:nvSpPr>
          <p:cNvPr id="6" name="Suorakulmio 5">
            <a:extLst>
              <a:ext uri="{FF2B5EF4-FFF2-40B4-BE49-F238E27FC236}">
                <a16:creationId xmlns:a16="http://schemas.microsoft.com/office/drawing/2014/main" id="{0777A3F1-DF03-43EB-8C74-CF4746CAFEB3}"/>
              </a:ext>
            </a:extLst>
          </p:cNvPr>
          <p:cNvSpPr/>
          <p:nvPr/>
        </p:nvSpPr>
        <p:spPr>
          <a:xfrm>
            <a:off x="1549085" y="1822720"/>
            <a:ext cx="2933700" cy="154305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a:t>”Joukkoliikenteen kehittäminen”</a:t>
            </a:r>
          </a:p>
          <a:p>
            <a:pPr algn="ctr"/>
            <a:endParaRPr lang="fi-FI" sz="1400"/>
          </a:p>
          <a:p>
            <a:pPr algn="ctr"/>
            <a:r>
              <a:rPr lang="fi-FI" sz="1400" i="1"/>
              <a:t>Sipoonkorvessa on mahdollista vierailla helposti joukkoliikenteellä.</a:t>
            </a:r>
          </a:p>
        </p:txBody>
      </p:sp>
      <p:sp>
        <p:nvSpPr>
          <p:cNvPr id="7" name="Suorakulmio 6">
            <a:extLst>
              <a:ext uri="{FF2B5EF4-FFF2-40B4-BE49-F238E27FC236}">
                <a16:creationId xmlns:a16="http://schemas.microsoft.com/office/drawing/2014/main" id="{8D5FFD9E-82A1-4651-B790-298F46403DD5}"/>
              </a:ext>
            </a:extLst>
          </p:cNvPr>
          <p:cNvSpPr/>
          <p:nvPr/>
        </p:nvSpPr>
        <p:spPr>
          <a:xfrm>
            <a:off x="4974909" y="1822720"/>
            <a:ext cx="2933700" cy="154305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a:t>”Kestävien kulkutapojen käytön lisääminen”</a:t>
            </a:r>
          </a:p>
          <a:p>
            <a:pPr algn="ctr"/>
            <a:endParaRPr lang="fi-FI" sz="1400"/>
          </a:p>
          <a:p>
            <a:pPr algn="ctr"/>
            <a:r>
              <a:rPr lang="fi-FI" sz="1400" i="1"/>
              <a:t>Sipoonkorpeen saavutaan nykyistä enemmän eri kestävillä kulkutavoilla. </a:t>
            </a:r>
          </a:p>
        </p:txBody>
      </p:sp>
      <p:sp>
        <p:nvSpPr>
          <p:cNvPr id="8" name="Suorakulmio 7">
            <a:extLst>
              <a:ext uri="{FF2B5EF4-FFF2-40B4-BE49-F238E27FC236}">
                <a16:creationId xmlns:a16="http://schemas.microsoft.com/office/drawing/2014/main" id="{CAAE0214-2BCA-46C7-A739-DA4B023FDDBF}"/>
              </a:ext>
            </a:extLst>
          </p:cNvPr>
          <p:cNvSpPr/>
          <p:nvPr/>
        </p:nvSpPr>
        <p:spPr>
          <a:xfrm>
            <a:off x="8400733" y="1822720"/>
            <a:ext cx="2933700" cy="154305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a:t>”Retkeilijän polun muodostaminen”</a:t>
            </a:r>
          </a:p>
          <a:p>
            <a:pPr algn="ctr"/>
            <a:endParaRPr lang="fi-FI" sz="1400"/>
          </a:p>
          <a:p>
            <a:pPr algn="ctr"/>
            <a:r>
              <a:rPr lang="fi-FI" sz="1400" i="1"/>
              <a:t>Retkeilijän vierailijakokemus on jatkuva ja kokonaisuus saumaton.</a:t>
            </a:r>
          </a:p>
        </p:txBody>
      </p:sp>
    </p:spTree>
    <p:extLst>
      <p:ext uri="{BB962C8B-B14F-4D97-AF65-F5344CB8AC3E}">
        <p14:creationId xmlns:p14="http://schemas.microsoft.com/office/powerpoint/2010/main" val="30141961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A08BEDCE-A347-4EFC-9DEC-5EF9E64F20A6}"/>
              </a:ext>
            </a:extLst>
          </p:cNvPr>
          <p:cNvSpPr>
            <a:spLocks noGrp="1"/>
          </p:cNvSpPr>
          <p:nvPr>
            <p:ph type="ctrTitle"/>
          </p:nvPr>
        </p:nvSpPr>
        <p:spPr/>
        <p:txBody>
          <a:bodyPr/>
          <a:lstStyle/>
          <a:p>
            <a:r>
              <a:rPr lang="fi-FI" sz="3600" dirty="0"/>
              <a:t>5.2	Toimenpiteet</a:t>
            </a:r>
          </a:p>
        </p:txBody>
      </p:sp>
    </p:spTree>
    <p:extLst>
      <p:ext uri="{BB962C8B-B14F-4D97-AF65-F5344CB8AC3E}">
        <p14:creationId xmlns:p14="http://schemas.microsoft.com/office/powerpoint/2010/main" val="31253310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p:txBody>
          <a:bodyPr/>
          <a:lstStyle/>
          <a:p>
            <a:r>
              <a:rPr lang="fi-FI"/>
              <a:t>Toimenpiteet kestävien kulkumuotojen lisäämiseksi</a:t>
            </a:r>
          </a:p>
        </p:txBody>
      </p:sp>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1419545" y="1260000"/>
            <a:ext cx="2466655" cy="3043904"/>
          </a:xfrm>
        </p:spPr>
        <p:txBody>
          <a:bodyPr/>
          <a:lstStyle/>
          <a:p>
            <a:r>
              <a:rPr lang="fi-FI"/>
              <a:t>Työssä on tunnistettu toimenpidevalikoima tavoitteiden saavuttamiseksi. Toimenpiteillä tavoitellaan joukkoliikenteen kehittämistä, kestävien kulkutapojen käytön lisäämistä ja retkeilijän polun muodostamista.</a:t>
            </a:r>
          </a:p>
          <a:p>
            <a:r>
              <a:rPr lang="fi-FI"/>
              <a:t>Toimenpiteitä ideoitiin yhteiskehittämistyöpajassa, jossa oli edustus Sipoon kunnalta, Vantaan kaupungilta, HSL:stä ja Metsähallituksesta.</a:t>
            </a:r>
          </a:p>
          <a:p>
            <a:r>
              <a:rPr lang="fi-FI"/>
              <a:t>Toimenpiteiden osalta on tunnistettu, minkä tavoitteiden toteutumista toimenpiteet tukevat.</a:t>
            </a:r>
          </a:p>
          <a:p>
            <a:endParaRPr lang="fi-FI"/>
          </a:p>
        </p:txBody>
      </p:sp>
      <p:graphicFrame>
        <p:nvGraphicFramePr>
          <p:cNvPr id="6" name="Taulukko 6">
            <a:extLst>
              <a:ext uri="{FF2B5EF4-FFF2-40B4-BE49-F238E27FC236}">
                <a16:creationId xmlns:a16="http://schemas.microsoft.com/office/drawing/2014/main" id="{A5D3A6E9-04E2-4D53-98BB-AFADEE3670E5}"/>
              </a:ext>
            </a:extLst>
          </p:cNvPr>
          <p:cNvGraphicFramePr>
            <a:graphicFrameLocks noGrp="1"/>
          </p:cNvGraphicFramePr>
          <p:nvPr>
            <p:extLst>
              <p:ext uri="{D42A27DB-BD31-4B8C-83A1-F6EECF244321}">
                <p14:modId xmlns:p14="http://schemas.microsoft.com/office/powerpoint/2010/main" val="557771661"/>
              </p:ext>
            </p:extLst>
          </p:nvPr>
        </p:nvGraphicFramePr>
        <p:xfrm>
          <a:off x="3886201" y="906637"/>
          <a:ext cx="7943849" cy="5852160"/>
        </p:xfrm>
        <a:graphic>
          <a:graphicData uri="http://schemas.openxmlformats.org/drawingml/2006/table">
            <a:tbl>
              <a:tblPr firstRow="1" bandRow="1">
                <a:tableStyleId>{5C22544A-7EE6-4342-B048-85BDC9FD1C3A}</a:tableStyleId>
              </a:tblPr>
              <a:tblGrid>
                <a:gridCol w="3874334">
                  <a:extLst>
                    <a:ext uri="{9D8B030D-6E8A-4147-A177-3AD203B41FA5}">
                      <a16:colId xmlns:a16="http://schemas.microsoft.com/office/drawing/2014/main" val="1837921067"/>
                    </a:ext>
                  </a:extLst>
                </a:gridCol>
                <a:gridCol w="1312312">
                  <a:extLst>
                    <a:ext uri="{9D8B030D-6E8A-4147-A177-3AD203B41FA5}">
                      <a16:colId xmlns:a16="http://schemas.microsoft.com/office/drawing/2014/main" val="380023640"/>
                    </a:ext>
                  </a:extLst>
                </a:gridCol>
                <a:gridCol w="1390939">
                  <a:extLst>
                    <a:ext uri="{9D8B030D-6E8A-4147-A177-3AD203B41FA5}">
                      <a16:colId xmlns:a16="http://schemas.microsoft.com/office/drawing/2014/main" val="3825299342"/>
                    </a:ext>
                  </a:extLst>
                </a:gridCol>
                <a:gridCol w="1366264">
                  <a:extLst>
                    <a:ext uri="{9D8B030D-6E8A-4147-A177-3AD203B41FA5}">
                      <a16:colId xmlns:a16="http://schemas.microsoft.com/office/drawing/2014/main" val="75430673"/>
                    </a:ext>
                  </a:extLst>
                </a:gridCol>
              </a:tblGrid>
              <a:tr h="625073">
                <a:tc>
                  <a:txBody>
                    <a:bodyPr/>
                    <a:lstStyle/>
                    <a:p>
                      <a:r>
                        <a:rPr lang="fi-FI" sz="1200"/>
                        <a:t>Toimenpide</a:t>
                      </a:r>
                    </a:p>
                  </a:txBody>
                  <a:tcPr anchor="ctr">
                    <a:solidFill>
                      <a:schemeClr val="accent4"/>
                    </a:solidFill>
                  </a:tcPr>
                </a:tc>
                <a:tc>
                  <a:txBody>
                    <a:bodyPr/>
                    <a:lstStyle/>
                    <a:p>
                      <a:pPr algn="ctr"/>
                      <a:r>
                        <a:rPr lang="fi-FI" sz="1200"/>
                        <a:t>Tavoiteteema 1: joukko-liikenteen kehittäminen</a:t>
                      </a:r>
                    </a:p>
                  </a:txBody>
                  <a:tcPr anchor="ctr">
                    <a:solidFill>
                      <a:schemeClr val="accent4"/>
                    </a:solidFill>
                  </a:tcPr>
                </a:tc>
                <a:tc>
                  <a:txBody>
                    <a:bodyPr/>
                    <a:lstStyle/>
                    <a:p>
                      <a:pPr algn="ctr"/>
                      <a:r>
                        <a:rPr lang="fi-FI" sz="1200"/>
                        <a:t>Tavoiteteema 2: Kestävien kulkutapojen käytön lisääminen </a:t>
                      </a:r>
                    </a:p>
                  </a:txBody>
                  <a:tcPr anchor="ctr">
                    <a:solidFill>
                      <a:schemeClr val="accent4"/>
                    </a:solidFill>
                  </a:tcPr>
                </a:tc>
                <a:tc>
                  <a:txBody>
                    <a:bodyPr/>
                    <a:lstStyle/>
                    <a:p>
                      <a:pPr algn="ctr"/>
                      <a:r>
                        <a:rPr lang="fi-FI" sz="1200"/>
                        <a:t>Tavoiteteema 3: Retkeilijän polun muodostaminen</a:t>
                      </a:r>
                    </a:p>
                  </a:txBody>
                  <a:tcPr anchor="ctr">
                    <a:solidFill>
                      <a:schemeClr val="accent4"/>
                    </a:solidFill>
                  </a:tcPr>
                </a:tc>
                <a:extLst>
                  <a:ext uri="{0D108BD9-81ED-4DB2-BD59-A6C34878D82A}">
                    <a16:rowId xmlns:a16="http://schemas.microsoft.com/office/drawing/2014/main" val="693780734"/>
                  </a:ext>
                </a:extLst>
              </a:tr>
              <a:tr h="170474">
                <a:tc>
                  <a:txBody>
                    <a:bodyPr/>
                    <a:lstStyle/>
                    <a:p>
                      <a:r>
                        <a:rPr lang="fi-FI" sz="1200"/>
                        <a:t>Linjastokokeilu</a:t>
                      </a:r>
                    </a:p>
                  </a:txBody>
                  <a:tcPr>
                    <a:solidFill>
                      <a:schemeClr val="tx2">
                        <a:lumMod val="40000"/>
                        <a:lumOff val="60000"/>
                      </a:schemeClr>
                    </a:solidFill>
                  </a:tcPr>
                </a:tc>
                <a:tc>
                  <a:txBody>
                    <a:bodyPr/>
                    <a:lstStyle/>
                    <a:p>
                      <a:pPr algn="ctr"/>
                      <a:r>
                        <a:rPr lang="fi-FI" sz="1200"/>
                        <a:t>X</a:t>
                      </a:r>
                    </a:p>
                  </a:txBody>
                  <a:tcPr anchor="ctr">
                    <a:solidFill>
                      <a:schemeClr val="tx2">
                        <a:lumMod val="40000"/>
                        <a:lumOff val="60000"/>
                      </a:schemeClr>
                    </a:solidFill>
                  </a:tcPr>
                </a:tc>
                <a:tc>
                  <a:txBody>
                    <a:bodyPr/>
                    <a:lstStyle/>
                    <a:p>
                      <a:pPr algn="ctr"/>
                      <a:r>
                        <a:rPr lang="fi-FI" sz="1200"/>
                        <a:t>X</a:t>
                      </a:r>
                    </a:p>
                  </a:txBody>
                  <a:tcPr anchor="ctr">
                    <a:solidFill>
                      <a:schemeClr val="tx2">
                        <a:lumMod val="40000"/>
                        <a:lumOff val="60000"/>
                      </a:schemeClr>
                    </a:solidFill>
                  </a:tcPr>
                </a:tc>
                <a:tc>
                  <a:txBody>
                    <a:bodyPr/>
                    <a:lstStyle/>
                    <a:p>
                      <a:pPr algn="ctr"/>
                      <a:endParaRPr lang="fi-FI" sz="1200"/>
                    </a:p>
                  </a:txBody>
                  <a:tcPr anchor="ctr">
                    <a:solidFill>
                      <a:schemeClr val="tx2">
                        <a:lumMod val="40000"/>
                        <a:lumOff val="60000"/>
                      </a:schemeClr>
                    </a:solidFill>
                  </a:tcPr>
                </a:tc>
                <a:extLst>
                  <a:ext uri="{0D108BD9-81ED-4DB2-BD59-A6C34878D82A}">
                    <a16:rowId xmlns:a16="http://schemas.microsoft.com/office/drawing/2014/main" val="3337294202"/>
                  </a:ext>
                </a:extLst>
              </a:tr>
              <a:tr h="284124">
                <a:tc>
                  <a:txBody>
                    <a:bodyPr/>
                    <a:lstStyle/>
                    <a:p>
                      <a:r>
                        <a:rPr lang="fi-FI" sz="1200"/>
                        <a:t>HSL:n joukkoliikennettä täydentävä Hop-on-Hop-</a:t>
                      </a:r>
                      <a:r>
                        <a:rPr lang="fi-FI" sz="1200" err="1"/>
                        <a:t>off</a:t>
                      </a:r>
                      <a:r>
                        <a:rPr lang="fi-FI" sz="1200"/>
                        <a:t>-liikenne</a:t>
                      </a:r>
                    </a:p>
                  </a:txBody>
                  <a:tcPr>
                    <a:solidFill>
                      <a:schemeClr val="tx2">
                        <a:lumMod val="20000"/>
                        <a:lumOff val="80000"/>
                      </a:schemeClr>
                    </a:solidFill>
                  </a:tcPr>
                </a:tc>
                <a:tc>
                  <a:txBody>
                    <a:bodyPr/>
                    <a:lstStyle/>
                    <a:p>
                      <a:pPr algn="ctr"/>
                      <a:r>
                        <a:rPr lang="fi-FI" sz="1200"/>
                        <a:t>X</a:t>
                      </a:r>
                    </a:p>
                  </a:txBody>
                  <a:tcPr anchor="ctr">
                    <a:solidFill>
                      <a:schemeClr val="tx2">
                        <a:lumMod val="20000"/>
                        <a:lumOff val="80000"/>
                      </a:schemeClr>
                    </a:solidFill>
                  </a:tcPr>
                </a:tc>
                <a:tc>
                  <a:txBody>
                    <a:bodyPr/>
                    <a:lstStyle/>
                    <a:p>
                      <a:pPr algn="ctr"/>
                      <a:r>
                        <a:rPr lang="fi-FI" sz="1200"/>
                        <a:t>X</a:t>
                      </a:r>
                    </a:p>
                  </a:txBody>
                  <a:tcPr anchor="ctr">
                    <a:solidFill>
                      <a:schemeClr val="tx2">
                        <a:lumMod val="20000"/>
                        <a:lumOff val="80000"/>
                      </a:schemeClr>
                    </a:solidFill>
                  </a:tcPr>
                </a:tc>
                <a:tc>
                  <a:txBody>
                    <a:bodyPr/>
                    <a:lstStyle/>
                    <a:p>
                      <a:pPr algn="ctr"/>
                      <a:endParaRPr lang="fi-FI" sz="1200"/>
                    </a:p>
                  </a:txBody>
                  <a:tcPr anchor="ctr">
                    <a:solidFill>
                      <a:schemeClr val="tx2">
                        <a:lumMod val="20000"/>
                        <a:lumOff val="80000"/>
                      </a:schemeClr>
                    </a:solidFill>
                  </a:tcPr>
                </a:tc>
                <a:extLst>
                  <a:ext uri="{0D108BD9-81ED-4DB2-BD59-A6C34878D82A}">
                    <a16:rowId xmlns:a16="http://schemas.microsoft.com/office/drawing/2014/main" val="397646399"/>
                  </a:ext>
                </a:extLst>
              </a:tr>
              <a:tr h="170474">
                <a:tc>
                  <a:txBody>
                    <a:bodyPr/>
                    <a:lstStyle/>
                    <a:p>
                      <a:r>
                        <a:rPr lang="fi-FI" sz="1200"/>
                        <a:t>Sisääntuloporttien profiloiminen</a:t>
                      </a:r>
                    </a:p>
                  </a:txBody>
                  <a:tcPr>
                    <a:solidFill>
                      <a:schemeClr val="tx2">
                        <a:lumMod val="40000"/>
                        <a:lumOff val="60000"/>
                      </a:schemeClr>
                    </a:solidFill>
                  </a:tcPr>
                </a:tc>
                <a:tc>
                  <a:txBody>
                    <a:bodyPr/>
                    <a:lstStyle/>
                    <a:p>
                      <a:pPr algn="ctr"/>
                      <a:endParaRPr lang="fi-FI" sz="1200"/>
                    </a:p>
                  </a:txBody>
                  <a:tcPr anchor="ctr">
                    <a:solidFill>
                      <a:schemeClr val="tx2">
                        <a:lumMod val="40000"/>
                        <a:lumOff val="60000"/>
                      </a:schemeClr>
                    </a:solidFill>
                  </a:tcPr>
                </a:tc>
                <a:tc>
                  <a:txBody>
                    <a:bodyPr/>
                    <a:lstStyle/>
                    <a:p>
                      <a:pPr algn="ctr"/>
                      <a:r>
                        <a:rPr lang="fi-FI" sz="1200"/>
                        <a:t>X</a:t>
                      </a:r>
                    </a:p>
                  </a:txBody>
                  <a:tcPr anchor="ctr">
                    <a:solidFill>
                      <a:schemeClr val="tx2">
                        <a:lumMod val="40000"/>
                        <a:lumOff val="60000"/>
                      </a:schemeClr>
                    </a:solidFill>
                  </a:tcPr>
                </a:tc>
                <a:tc>
                  <a:txBody>
                    <a:bodyPr/>
                    <a:lstStyle/>
                    <a:p>
                      <a:pPr algn="ctr"/>
                      <a:r>
                        <a:rPr lang="fi-FI" sz="1200"/>
                        <a:t>X</a:t>
                      </a:r>
                    </a:p>
                  </a:txBody>
                  <a:tcPr anchor="ctr">
                    <a:solidFill>
                      <a:schemeClr val="tx2">
                        <a:lumMod val="40000"/>
                        <a:lumOff val="60000"/>
                      </a:schemeClr>
                    </a:solidFill>
                  </a:tcPr>
                </a:tc>
                <a:extLst>
                  <a:ext uri="{0D108BD9-81ED-4DB2-BD59-A6C34878D82A}">
                    <a16:rowId xmlns:a16="http://schemas.microsoft.com/office/drawing/2014/main" val="1323632556"/>
                  </a:ext>
                </a:extLst>
              </a:tr>
              <a:tr h="284124">
                <a:tc>
                  <a:txBody>
                    <a:bodyPr/>
                    <a:lstStyle/>
                    <a:p>
                      <a:r>
                        <a:rPr lang="fi-FI" sz="1200"/>
                        <a:t>”Kansallispuistopysäkkien”  kartoittaminen ja selkeä nimeäminen</a:t>
                      </a:r>
                    </a:p>
                  </a:txBody>
                  <a:tcPr>
                    <a:solidFill>
                      <a:schemeClr val="tx2">
                        <a:lumMod val="20000"/>
                        <a:lumOff val="80000"/>
                      </a:schemeClr>
                    </a:solidFill>
                  </a:tcPr>
                </a:tc>
                <a:tc>
                  <a:txBody>
                    <a:bodyPr/>
                    <a:lstStyle/>
                    <a:p>
                      <a:pPr algn="ctr"/>
                      <a:r>
                        <a:rPr lang="fi-FI" sz="1200"/>
                        <a:t>X</a:t>
                      </a:r>
                    </a:p>
                  </a:txBody>
                  <a:tcPr anchor="ctr">
                    <a:solidFill>
                      <a:schemeClr val="tx2">
                        <a:lumMod val="20000"/>
                        <a:lumOff val="80000"/>
                      </a:schemeClr>
                    </a:solidFill>
                  </a:tcPr>
                </a:tc>
                <a:tc>
                  <a:txBody>
                    <a:bodyPr/>
                    <a:lstStyle/>
                    <a:p>
                      <a:pPr algn="ctr"/>
                      <a:endParaRPr lang="fi-FI" sz="1200"/>
                    </a:p>
                  </a:txBody>
                  <a:tcPr anchor="ctr">
                    <a:solidFill>
                      <a:schemeClr val="tx2">
                        <a:lumMod val="20000"/>
                        <a:lumOff val="80000"/>
                      </a:schemeClr>
                    </a:solidFill>
                  </a:tcPr>
                </a:tc>
                <a:tc>
                  <a:txBody>
                    <a:bodyPr/>
                    <a:lstStyle/>
                    <a:p>
                      <a:pPr algn="ctr"/>
                      <a:r>
                        <a:rPr lang="fi-FI" sz="1200"/>
                        <a:t>X</a:t>
                      </a:r>
                    </a:p>
                  </a:txBody>
                  <a:tcPr anchor="ctr">
                    <a:solidFill>
                      <a:schemeClr val="tx2">
                        <a:lumMod val="20000"/>
                        <a:lumOff val="80000"/>
                      </a:schemeClr>
                    </a:solidFill>
                  </a:tcPr>
                </a:tc>
                <a:extLst>
                  <a:ext uri="{0D108BD9-81ED-4DB2-BD59-A6C34878D82A}">
                    <a16:rowId xmlns:a16="http://schemas.microsoft.com/office/drawing/2014/main" val="2015940881"/>
                  </a:ext>
                </a:extLst>
              </a:tr>
              <a:tr h="284124">
                <a:tc>
                  <a:txBody>
                    <a:bodyPr/>
                    <a:lstStyle/>
                    <a:p>
                      <a:r>
                        <a:rPr lang="fi-FI" sz="1200"/>
                        <a:t>”Pysäkiltä metsään” – Porttipysäkkien tunnistaminen, opastuksen ja reittien kehittäminen</a:t>
                      </a:r>
                    </a:p>
                  </a:txBody>
                  <a:tcPr>
                    <a:solidFill>
                      <a:schemeClr val="tx2">
                        <a:lumMod val="40000"/>
                        <a:lumOff val="60000"/>
                      </a:schemeClr>
                    </a:solidFill>
                  </a:tcPr>
                </a:tc>
                <a:tc>
                  <a:txBody>
                    <a:bodyPr/>
                    <a:lstStyle/>
                    <a:p>
                      <a:pPr algn="ctr"/>
                      <a:r>
                        <a:rPr lang="fi-FI" sz="1200"/>
                        <a:t>X</a:t>
                      </a:r>
                    </a:p>
                  </a:txBody>
                  <a:tcPr anchor="ctr">
                    <a:solidFill>
                      <a:schemeClr val="tx2">
                        <a:lumMod val="40000"/>
                        <a:lumOff val="60000"/>
                      </a:schemeClr>
                    </a:solidFill>
                  </a:tcPr>
                </a:tc>
                <a:tc>
                  <a:txBody>
                    <a:bodyPr/>
                    <a:lstStyle/>
                    <a:p>
                      <a:pPr algn="ctr"/>
                      <a:endParaRPr lang="fi-FI" sz="1200"/>
                    </a:p>
                  </a:txBody>
                  <a:tcPr anchor="ctr">
                    <a:solidFill>
                      <a:schemeClr val="tx2">
                        <a:lumMod val="40000"/>
                        <a:lumOff val="60000"/>
                      </a:schemeClr>
                    </a:solidFill>
                  </a:tcPr>
                </a:tc>
                <a:tc>
                  <a:txBody>
                    <a:bodyPr/>
                    <a:lstStyle/>
                    <a:p>
                      <a:pPr algn="ctr"/>
                      <a:r>
                        <a:rPr lang="fi-FI" sz="1200"/>
                        <a:t>X</a:t>
                      </a:r>
                    </a:p>
                  </a:txBody>
                  <a:tcPr anchor="ctr">
                    <a:solidFill>
                      <a:schemeClr val="tx2">
                        <a:lumMod val="40000"/>
                        <a:lumOff val="60000"/>
                      </a:schemeClr>
                    </a:solidFill>
                  </a:tcPr>
                </a:tc>
                <a:extLst>
                  <a:ext uri="{0D108BD9-81ED-4DB2-BD59-A6C34878D82A}">
                    <a16:rowId xmlns:a16="http://schemas.microsoft.com/office/drawing/2014/main" val="2855773223"/>
                  </a:ext>
                </a:extLst>
              </a:tr>
              <a:tr h="1704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a:t>Pyöräpysäköinnin mallin luominen</a:t>
                      </a:r>
                    </a:p>
                  </a:txBody>
                  <a:tcPr>
                    <a:solidFill>
                      <a:schemeClr val="tx2">
                        <a:lumMod val="20000"/>
                        <a:lumOff val="80000"/>
                      </a:schemeClr>
                    </a:solidFill>
                  </a:tcPr>
                </a:tc>
                <a:tc>
                  <a:txBody>
                    <a:bodyPr/>
                    <a:lstStyle/>
                    <a:p>
                      <a:pPr algn="ctr"/>
                      <a:endParaRPr lang="fi-FI" sz="1200"/>
                    </a:p>
                  </a:txBody>
                  <a:tcPr anchor="ctr">
                    <a:solidFill>
                      <a:schemeClr val="tx2">
                        <a:lumMod val="20000"/>
                        <a:lumOff val="80000"/>
                      </a:schemeClr>
                    </a:solidFill>
                  </a:tcPr>
                </a:tc>
                <a:tc>
                  <a:txBody>
                    <a:bodyPr/>
                    <a:lstStyle/>
                    <a:p>
                      <a:pPr algn="ctr"/>
                      <a:r>
                        <a:rPr lang="fi-FI" sz="1200"/>
                        <a:t>X</a:t>
                      </a:r>
                    </a:p>
                  </a:txBody>
                  <a:tcPr anchor="ctr">
                    <a:solidFill>
                      <a:schemeClr val="tx2">
                        <a:lumMod val="20000"/>
                        <a:lumOff val="80000"/>
                      </a:schemeClr>
                    </a:solidFill>
                  </a:tcPr>
                </a:tc>
                <a:tc>
                  <a:txBody>
                    <a:bodyPr/>
                    <a:lstStyle/>
                    <a:p>
                      <a:pPr algn="ctr"/>
                      <a:endParaRPr lang="fi-FI" sz="1200"/>
                    </a:p>
                  </a:txBody>
                  <a:tcPr anchor="ctr">
                    <a:solidFill>
                      <a:schemeClr val="tx2">
                        <a:lumMod val="20000"/>
                        <a:lumOff val="80000"/>
                      </a:schemeClr>
                    </a:solidFill>
                  </a:tcPr>
                </a:tc>
                <a:extLst>
                  <a:ext uri="{0D108BD9-81ED-4DB2-BD59-A6C34878D82A}">
                    <a16:rowId xmlns:a16="http://schemas.microsoft.com/office/drawing/2014/main" val="3219767410"/>
                  </a:ext>
                </a:extLst>
              </a:tr>
              <a:tr h="284124">
                <a:tc>
                  <a:txBody>
                    <a:bodyPr/>
                    <a:lstStyle/>
                    <a:p>
                      <a:r>
                        <a:rPr lang="fi-FI" sz="1200"/>
                        <a:t>Pyöräpysäköinnin lisääminen sisääntuloporteille ja alueen sisällä</a:t>
                      </a:r>
                    </a:p>
                  </a:txBody>
                  <a:tcPr>
                    <a:solidFill>
                      <a:schemeClr val="tx2">
                        <a:lumMod val="40000"/>
                        <a:lumOff val="60000"/>
                      </a:schemeClr>
                    </a:solidFill>
                  </a:tcPr>
                </a:tc>
                <a:tc>
                  <a:txBody>
                    <a:bodyPr/>
                    <a:lstStyle/>
                    <a:p>
                      <a:pPr marL="0" algn="ctr" defTabSz="914400" rtl="0" eaLnBrk="1" latinLnBrk="0" hangingPunct="1"/>
                      <a:endParaRPr lang="fi-FI" sz="1200" kern="1200">
                        <a:solidFill>
                          <a:schemeClr val="dk1"/>
                        </a:solidFill>
                        <a:latin typeface="+mn-lt"/>
                        <a:ea typeface="+mn-ea"/>
                        <a:cs typeface="+mn-cs"/>
                      </a:endParaRPr>
                    </a:p>
                  </a:txBody>
                  <a:tcPr anchor="ctr">
                    <a:solidFill>
                      <a:schemeClr val="tx2">
                        <a:lumMod val="40000"/>
                        <a:lumOff val="60000"/>
                      </a:schemeClr>
                    </a:solidFill>
                  </a:tcPr>
                </a:tc>
                <a:tc>
                  <a:txBody>
                    <a:bodyPr/>
                    <a:lstStyle/>
                    <a:p>
                      <a:pPr marL="0" algn="ctr" defTabSz="914400" rtl="0" eaLnBrk="1" latinLnBrk="0" hangingPunct="1"/>
                      <a:r>
                        <a:rPr lang="fi-FI" sz="1200" kern="1200">
                          <a:solidFill>
                            <a:schemeClr val="dk1"/>
                          </a:solidFill>
                          <a:latin typeface="+mn-lt"/>
                          <a:ea typeface="+mn-ea"/>
                          <a:cs typeface="+mn-cs"/>
                        </a:rPr>
                        <a:t>X</a:t>
                      </a:r>
                    </a:p>
                  </a:txBody>
                  <a:tcPr anchor="ctr">
                    <a:solidFill>
                      <a:schemeClr val="tx2">
                        <a:lumMod val="40000"/>
                        <a:lumOff val="60000"/>
                      </a:schemeClr>
                    </a:solidFill>
                  </a:tcPr>
                </a:tc>
                <a:tc>
                  <a:txBody>
                    <a:bodyPr/>
                    <a:lstStyle/>
                    <a:p>
                      <a:pPr marL="0" algn="ctr" defTabSz="914400" rtl="0" eaLnBrk="1" latinLnBrk="0" hangingPunct="1"/>
                      <a:endParaRPr lang="fi-FI" sz="1200" kern="1200">
                        <a:solidFill>
                          <a:schemeClr val="dk1"/>
                        </a:solidFill>
                        <a:latin typeface="+mn-lt"/>
                        <a:ea typeface="+mn-ea"/>
                        <a:cs typeface="+mn-cs"/>
                      </a:endParaRPr>
                    </a:p>
                  </a:txBody>
                  <a:tcPr anchor="ctr">
                    <a:solidFill>
                      <a:schemeClr val="tx2">
                        <a:lumMod val="40000"/>
                        <a:lumOff val="60000"/>
                      </a:schemeClr>
                    </a:solidFill>
                  </a:tcPr>
                </a:tc>
                <a:extLst>
                  <a:ext uri="{0D108BD9-81ED-4DB2-BD59-A6C34878D82A}">
                    <a16:rowId xmlns:a16="http://schemas.microsoft.com/office/drawing/2014/main" val="1736908431"/>
                  </a:ext>
                </a:extLst>
              </a:tr>
              <a:tr h="170474">
                <a:tc>
                  <a:txBody>
                    <a:bodyPr/>
                    <a:lstStyle/>
                    <a:p>
                      <a:r>
                        <a:rPr lang="fi-FI" sz="1200"/>
                        <a:t>Yhteistyön kehittäminen</a:t>
                      </a:r>
                    </a:p>
                  </a:txBody>
                  <a:tcPr>
                    <a:solidFill>
                      <a:schemeClr val="tx2">
                        <a:lumMod val="20000"/>
                        <a:lumOff val="80000"/>
                      </a:schemeClr>
                    </a:solidFill>
                  </a:tcPr>
                </a:tc>
                <a:tc>
                  <a:txBody>
                    <a:bodyPr/>
                    <a:lstStyle/>
                    <a:p>
                      <a:pPr algn="ctr"/>
                      <a:endParaRPr lang="fi-FI" sz="1200"/>
                    </a:p>
                  </a:txBody>
                  <a:tcPr anchor="ctr">
                    <a:solidFill>
                      <a:schemeClr val="tx2">
                        <a:lumMod val="20000"/>
                        <a:lumOff val="80000"/>
                      </a:schemeClr>
                    </a:solidFill>
                  </a:tcPr>
                </a:tc>
                <a:tc>
                  <a:txBody>
                    <a:bodyPr/>
                    <a:lstStyle/>
                    <a:p>
                      <a:pPr algn="ctr"/>
                      <a:endParaRPr lang="fi-FI" sz="1200"/>
                    </a:p>
                  </a:txBody>
                  <a:tcPr anchor="ctr">
                    <a:solidFill>
                      <a:schemeClr val="tx2">
                        <a:lumMod val="20000"/>
                        <a:lumOff val="80000"/>
                      </a:schemeClr>
                    </a:solidFill>
                  </a:tcPr>
                </a:tc>
                <a:tc>
                  <a:txBody>
                    <a:bodyPr/>
                    <a:lstStyle/>
                    <a:p>
                      <a:pPr algn="ctr"/>
                      <a:r>
                        <a:rPr lang="fi-FI" sz="1200"/>
                        <a:t>X</a:t>
                      </a:r>
                    </a:p>
                  </a:txBody>
                  <a:tcPr anchor="ctr">
                    <a:solidFill>
                      <a:schemeClr val="tx2">
                        <a:lumMod val="20000"/>
                        <a:lumOff val="80000"/>
                      </a:schemeClr>
                    </a:solidFill>
                  </a:tcPr>
                </a:tc>
                <a:extLst>
                  <a:ext uri="{0D108BD9-81ED-4DB2-BD59-A6C34878D82A}">
                    <a16:rowId xmlns:a16="http://schemas.microsoft.com/office/drawing/2014/main" val="2738753336"/>
                  </a:ext>
                </a:extLst>
              </a:tr>
              <a:tr h="170474">
                <a:tc>
                  <a:txBody>
                    <a:bodyPr/>
                    <a:lstStyle/>
                    <a:p>
                      <a:r>
                        <a:rPr lang="fi-FI" sz="1200"/>
                        <a:t>Markkinointi, viestintä, tiedon lisääminen vaihtoehdoista</a:t>
                      </a:r>
                    </a:p>
                  </a:txBody>
                  <a:tcPr>
                    <a:solidFill>
                      <a:schemeClr val="tx2">
                        <a:lumMod val="40000"/>
                        <a:lumOff val="60000"/>
                      </a:schemeClr>
                    </a:solidFill>
                  </a:tcPr>
                </a:tc>
                <a:tc>
                  <a:txBody>
                    <a:bodyPr/>
                    <a:lstStyle/>
                    <a:p>
                      <a:pPr marL="0" algn="ctr" defTabSz="914400" rtl="0" eaLnBrk="1" latinLnBrk="0" hangingPunct="1"/>
                      <a:endParaRPr lang="fi-FI" sz="1200" kern="1200">
                        <a:solidFill>
                          <a:schemeClr val="dk1"/>
                        </a:solidFill>
                        <a:latin typeface="+mn-lt"/>
                        <a:ea typeface="+mn-ea"/>
                        <a:cs typeface="+mn-cs"/>
                      </a:endParaRPr>
                    </a:p>
                  </a:txBody>
                  <a:tcPr anchor="ctr">
                    <a:solidFill>
                      <a:schemeClr val="tx2">
                        <a:lumMod val="40000"/>
                        <a:lumOff val="60000"/>
                      </a:schemeClr>
                    </a:solidFill>
                  </a:tcPr>
                </a:tc>
                <a:tc>
                  <a:txBody>
                    <a:bodyPr/>
                    <a:lstStyle/>
                    <a:p>
                      <a:pPr marL="0" algn="ctr" defTabSz="914400" rtl="0" eaLnBrk="1" latinLnBrk="0" hangingPunct="1"/>
                      <a:r>
                        <a:rPr lang="fi-FI" sz="1200" kern="1200">
                          <a:solidFill>
                            <a:schemeClr val="dk1"/>
                          </a:solidFill>
                          <a:latin typeface="+mn-lt"/>
                          <a:ea typeface="+mn-ea"/>
                          <a:cs typeface="+mn-cs"/>
                        </a:rPr>
                        <a:t>X</a:t>
                      </a:r>
                    </a:p>
                  </a:txBody>
                  <a:tcPr anchor="ctr">
                    <a:solidFill>
                      <a:schemeClr val="tx2">
                        <a:lumMod val="40000"/>
                        <a:lumOff val="60000"/>
                      </a:schemeClr>
                    </a:solidFill>
                  </a:tcPr>
                </a:tc>
                <a:tc>
                  <a:txBody>
                    <a:bodyPr/>
                    <a:lstStyle/>
                    <a:p>
                      <a:pPr marL="0" algn="ctr" defTabSz="914400" rtl="0" eaLnBrk="1" latinLnBrk="0" hangingPunct="1"/>
                      <a:r>
                        <a:rPr lang="fi-FI" sz="1200" kern="1200">
                          <a:solidFill>
                            <a:schemeClr val="dk1"/>
                          </a:solidFill>
                          <a:latin typeface="+mn-lt"/>
                          <a:ea typeface="+mn-ea"/>
                          <a:cs typeface="+mn-cs"/>
                        </a:rPr>
                        <a:t>X</a:t>
                      </a:r>
                    </a:p>
                  </a:txBody>
                  <a:tcPr anchor="ctr">
                    <a:solidFill>
                      <a:schemeClr val="tx2">
                        <a:lumMod val="40000"/>
                        <a:lumOff val="60000"/>
                      </a:schemeClr>
                    </a:solidFill>
                  </a:tcPr>
                </a:tc>
                <a:extLst>
                  <a:ext uri="{0D108BD9-81ED-4DB2-BD59-A6C34878D82A}">
                    <a16:rowId xmlns:a16="http://schemas.microsoft.com/office/drawing/2014/main" val="3165288313"/>
                  </a:ext>
                </a:extLst>
              </a:tr>
              <a:tr h="170474">
                <a:tc>
                  <a:txBody>
                    <a:bodyPr/>
                    <a:lstStyle/>
                    <a:p>
                      <a:r>
                        <a:rPr lang="fi-FI" sz="1200"/>
                        <a:t>Maksullinen pysäköinti</a:t>
                      </a:r>
                    </a:p>
                  </a:txBody>
                  <a:tcPr>
                    <a:solidFill>
                      <a:schemeClr val="tx2">
                        <a:lumMod val="20000"/>
                        <a:lumOff val="80000"/>
                      </a:schemeClr>
                    </a:solidFill>
                  </a:tcPr>
                </a:tc>
                <a:tc>
                  <a:txBody>
                    <a:bodyPr/>
                    <a:lstStyle/>
                    <a:p>
                      <a:pPr algn="ctr"/>
                      <a:endParaRPr lang="fi-FI" sz="1200"/>
                    </a:p>
                  </a:txBody>
                  <a:tcPr anchor="ctr">
                    <a:solidFill>
                      <a:schemeClr val="tx2">
                        <a:lumMod val="20000"/>
                        <a:lumOff val="80000"/>
                      </a:schemeClr>
                    </a:solidFill>
                  </a:tcPr>
                </a:tc>
                <a:tc>
                  <a:txBody>
                    <a:bodyPr/>
                    <a:lstStyle/>
                    <a:p>
                      <a:pPr algn="ctr"/>
                      <a:r>
                        <a:rPr lang="fi-FI" sz="1200"/>
                        <a:t>X</a:t>
                      </a:r>
                    </a:p>
                  </a:txBody>
                  <a:tcPr anchor="ctr">
                    <a:solidFill>
                      <a:schemeClr val="tx2">
                        <a:lumMod val="20000"/>
                        <a:lumOff val="80000"/>
                      </a:schemeClr>
                    </a:solidFill>
                  </a:tcPr>
                </a:tc>
                <a:tc>
                  <a:txBody>
                    <a:bodyPr/>
                    <a:lstStyle/>
                    <a:p>
                      <a:pPr algn="ctr"/>
                      <a:endParaRPr lang="fi-FI" sz="1200"/>
                    </a:p>
                  </a:txBody>
                  <a:tcPr anchor="ctr">
                    <a:solidFill>
                      <a:schemeClr val="tx2">
                        <a:lumMod val="20000"/>
                        <a:lumOff val="80000"/>
                      </a:schemeClr>
                    </a:solidFill>
                  </a:tcPr>
                </a:tc>
                <a:extLst>
                  <a:ext uri="{0D108BD9-81ED-4DB2-BD59-A6C34878D82A}">
                    <a16:rowId xmlns:a16="http://schemas.microsoft.com/office/drawing/2014/main" val="141997198"/>
                  </a:ext>
                </a:extLst>
              </a:tr>
              <a:tr h="170474">
                <a:tc>
                  <a:txBody>
                    <a:bodyPr/>
                    <a:lstStyle/>
                    <a:p>
                      <a:r>
                        <a:rPr lang="fi-FI" sz="1200">
                          <a:solidFill>
                            <a:schemeClr val="tx1"/>
                          </a:solidFill>
                        </a:rPr>
                        <a:t>Jalankulun ja pyöräliikenteen yhteyksien parantaminen</a:t>
                      </a:r>
                    </a:p>
                  </a:txBody>
                  <a:tcPr>
                    <a:solidFill>
                      <a:schemeClr val="tx2">
                        <a:lumMod val="40000"/>
                        <a:lumOff val="60000"/>
                      </a:schemeClr>
                    </a:solidFill>
                  </a:tcPr>
                </a:tc>
                <a:tc>
                  <a:txBody>
                    <a:bodyPr/>
                    <a:lstStyle/>
                    <a:p>
                      <a:pPr algn="ctr"/>
                      <a:endParaRPr lang="fi-FI" sz="1200">
                        <a:solidFill>
                          <a:schemeClr val="tx1"/>
                        </a:solidFill>
                      </a:endParaRPr>
                    </a:p>
                  </a:txBody>
                  <a:tcPr anchor="ctr">
                    <a:solidFill>
                      <a:schemeClr val="tx2">
                        <a:lumMod val="40000"/>
                        <a:lumOff val="60000"/>
                      </a:schemeClr>
                    </a:solidFill>
                  </a:tcPr>
                </a:tc>
                <a:tc>
                  <a:txBody>
                    <a:bodyPr/>
                    <a:lstStyle/>
                    <a:p>
                      <a:pPr algn="ctr"/>
                      <a:r>
                        <a:rPr lang="fi-FI" sz="1200"/>
                        <a:t>X</a:t>
                      </a:r>
                    </a:p>
                  </a:txBody>
                  <a:tcPr anchor="ctr">
                    <a:solidFill>
                      <a:schemeClr val="tx2">
                        <a:lumMod val="40000"/>
                        <a:lumOff val="60000"/>
                      </a:schemeClr>
                    </a:solidFill>
                  </a:tcPr>
                </a:tc>
                <a:tc>
                  <a:txBody>
                    <a:bodyPr/>
                    <a:lstStyle/>
                    <a:p>
                      <a:pPr algn="ctr"/>
                      <a:endParaRPr lang="fi-FI" sz="1200"/>
                    </a:p>
                  </a:txBody>
                  <a:tcPr anchor="ctr">
                    <a:solidFill>
                      <a:schemeClr val="tx2">
                        <a:lumMod val="40000"/>
                        <a:lumOff val="60000"/>
                      </a:schemeClr>
                    </a:solidFill>
                  </a:tcPr>
                </a:tc>
                <a:extLst>
                  <a:ext uri="{0D108BD9-81ED-4DB2-BD59-A6C34878D82A}">
                    <a16:rowId xmlns:a16="http://schemas.microsoft.com/office/drawing/2014/main" val="3395751944"/>
                  </a:ext>
                </a:extLst>
              </a:tr>
              <a:tr h="170474">
                <a:tc>
                  <a:txBody>
                    <a:bodyPr/>
                    <a:lstStyle/>
                    <a:p>
                      <a:r>
                        <a:rPr lang="fi-FI" sz="1200">
                          <a:solidFill>
                            <a:schemeClr val="tx1"/>
                          </a:solidFill>
                        </a:rPr>
                        <a:t>Latausmahdollisuus sähkökäyttöisille kulkuvälineille</a:t>
                      </a:r>
                    </a:p>
                  </a:txBody>
                  <a:tcPr>
                    <a:solidFill>
                      <a:schemeClr val="tx2">
                        <a:lumMod val="20000"/>
                        <a:lumOff val="80000"/>
                      </a:schemeClr>
                    </a:solidFill>
                  </a:tcPr>
                </a:tc>
                <a:tc>
                  <a:txBody>
                    <a:bodyPr/>
                    <a:lstStyle/>
                    <a:p>
                      <a:pPr algn="ctr"/>
                      <a:endParaRPr lang="fi-FI" sz="1200"/>
                    </a:p>
                  </a:txBody>
                  <a:tcPr anchor="ctr">
                    <a:solidFill>
                      <a:schemeClr val="tx2">
                        <a:lumMod val="20000"/>
                        <a:lumOff val="80000"/>
                      </a:schemeClr>
                    </a:solidFill>
                  </a:tcPr>
                </a:tc>
                <a:tc>
                  <a:txBody>
                    <a:bodyPr/>
                    <a:lstStyle/>
                    <a:p>
                      <a:pPr algn="ctr"/>
                      <a:r>
                        <a:rPr lang="fi-FI" sz="1200"/>
                        <a:t>X</a:t>
                      </a:r>
                    </a:p>
                  </a:txBody>
                  <a:tcPr anchor="ctr">
                    <a:solidFill>
                      <a:schemeClr val="tx2">
                        <a:lumMod val="20000"/>
                        <a:lumOff val="80000"/>
                      </a:schemeClr>
                    </a:solidFill>
                  </a:tcPr>
                </a:tc>
                <a:tc>
                  <a:txBody>
                    <a:bodyPr/>
                    <a:lstStyle/>
                    <a:p>
                      <a:pPr algn="ctr"/>
                      <a:endParaRPr lang="fi-FI" sz="1200"/>
                    </a:p>
                  </a:txBody>
                  <a:tcPr anchor="ctr">
                    <a:solidFill>
                      <a:schemeClr val="tx2">
                        <a:lumMod val="20000"/>
                        <a:lumOff val="80000"/>
                      </a:schemeClr>
                    </a:solidFill>
                  </a:tcPr>
                </a:tc>
                <a:extLst>
                  <a:ext uri="{0D108BD9-81ED-4DB2-BD59-A6C34878D82A}">
                    <a16:rowId xmlns:a16="http://schemas.microsoft.com/office/drawing/2014/main" val="3497939004"/>
                  </a:ext>
                </a:extLst>
              </a:tr>
              <a:tr h="170474">
                <a:tc>
                  <a:txBody>
                    <a:bodyPr/>
                    <a:lstStyle/>
                    <a:p>
                      <a:r>
                        <a:rPr lang="fi-FI" sz="1200"/>
                        <a:t>Kaupunkipyöräasemat</a:t>
                      </a:r>
                    </a:p>
                  </a:txBody>
                  <a:tcPr>
                    <a:solidFill>
                      <a:schemeClr val="tx2">
                        <a:lumMod val="40000"/>
                        <a:lumOff val="60000"/>
                      </a:schemeClr>
                    </a:solidFill>
                  </a:tcPr>
                </a:tc>
                <a:tc>
                  <a:txBody>
                    <a:bodyPr/>
                    <a:lstStyle/>
                    <a:p>
                      <a:pPr algn="ctr"/>
                      <a:endParaRPr lang="fi-FI" sz="1200"/>
                    </a:p>
                  </a:txBody>
                  <a:tcPr anchor="ctr">
                    <a:solidFill>
                      <a:schemeClr val="tx2">
                        <a:lumMod val="40000"/>
                        <a:lumOff val="60000"/>
                      </a:schemeClr>
                    </a:solidFill>
                  </a:tcPr>
                </a:tc>
                <a:tc>
                  <a:txBody>
                    <a:bodyPr/>
                    <a:lstStyle/>
                    <a:p>
                      <a:pPr algn="ctr"/>
                      <a:r>
                        <a:rPr lang="fi-FI" sz="1200"/>
                        <a:t>X</a:t>
                      </a:r>
                    </a:p>
                  </a:txBody>
                  <a:tcPr anchor="ctr">
                    <a:solidFill>
                      <a:schemeClr val="tx2">
                        <a:lumMod val="40000"/>
                        <a:lumOff val="60000"/>
                      </a:schemeClr>
                    </a:solidFill>
                  </a:tcPr>
                </a:tc>
                <a:tc>
                  <a:txBody>
                    <a:bodyPr/>
                    <a:lstStyle/>
                    <a:p>
                      <a:pPr algn="ctr"/>
                      <a:endParaRPr lang="fi-FI" sz="1200"/>
                    </a:p>
                  </a:txBody>
                  <a:tcPr anchor="ctr">
                    <a:solidFill>
                      <a:schemeClr val="tx2">
                        <a:lumMod val="40000"/>
                        <a:lumOff val="60000"/>
                      </a:schemeClr>
                    </a:solidFill>
                  </a:tcPr>
                </a:tc>
                <a:extLst>
                  <a:ext uri="{0D108BD9-81ED-4DB2-BD59-A6C34878D82A}">
                    <a16:rowId xmlns:a16="http://schemas.microsoft.com/office/drawing/2014/main" val="3542978226"/>
                  </a:ext>
                </a:extLst>
              </a:tr>
              <a:tr h="170474">
                <a:tc>
                  <a:txBody>
                    <a:bodyPr/>
                    <a:lstStyle/>
                    <a:p>
                      <a:r>
                        <a:rPr lang="fi-FI" sz="1200"/>
                        <a:t>Sähköpotkulautojen pysäköinti</a:t>
                      </a:r>
                    </a:p>
                  </a:txBody>
                  <a:tcPr>
                    <a:solidFill>
                      <a:schemeClr val="tx2">
                        <a:lumMod val="20000"/>
                        <a:lumOff val="80000"/>
                      </a:schemeClr>
                    </a:solidFill>
                  </a:tcPr>
                </a:tc>
                <a:tc>
                  <a:txBody>
                    <a:bodyPr/>
                    <a:lstStyle/>
                    <a:p>
                      <a:pPr algn="ctr"/>
                      <a:endParaRPr lang="fi-FI" sz="1200"/>
                    </a:p>
                  </a:txBody>
                  <a:tcPr anchor="ctr">
                    <a:solidFill>
                      <a:schemeClr val="tx2">
                        <a:lumMod val="20000"/>
                        <a:lumOff val="80000"/>
                      </a:schemeClr>
                    </a:solidFill>
                  </a:tcPr>
                </a:tc>
                <a:tc>
                  <a:txBody>
                    <a:bodyPr/>
                    <a:lstStyle/>
                    <a:p>
                      <a:pPr algn="ctr"/>
                      <a:r>
                        <a:rPr lang="fi-FI" sz="1200"/>
                        <a:t>X</a:t>
                      </a:r>
                    </a:p>
                  </a:txBody>
                  <a:tcPr anchor="ctr">
                    <a:solidFill>
                      <a:schemeClr val="tx2">
                        <a:lumMod val="20000"/>
                        <a:lumOff val="80000"/>
                      </a:schemeClr>
                    </a:solidFill>
                  </a:tcPr>
                </a:tc>
                <a:tc>
                  <a:txBody>
                    <a:bodyPr/>
                    <a:lstStyle/>
                    <a:p>
                      <a:pPr algn="ctr"/>
                      <a:endParaRPr lang="fi-FI" sz="1200"/>
                    </a:p>
                  </a:txBody>
                  <a:tcPr anchor="ctr">
                    <a:solidFill>
                      <a:schemeClr val="tx2">
                        <a:lumMod val="20000"/>
                        <a:lumOff val="80000"/>
                      </a:schemeClr>
                    </a:solidFill>
                  </a:tcPr>
                </a:tc>
                <a:extLst>
                  <a:ext uri="{0D108BD9-81ED-4DB2-BD59-A6C34878D82A}">
                    <a16:rowId xmlns:a16="http://schemas.microsoft.com/office/drawing/2014/main" val="619102596"/>
                  </a:ext>
                </a:extLst>
              </a:tr>
              <a:tr h="170474">
                <a:tc>
                  <a:txBody>
                    <a:bodyPr/>
                    <a:lstStyle/>
                    <a:p>
                      <a:r>
                        <a:rPr lang="fi-FI" sz="1200"/>
                        <a:t>Kimppakyytipalvelu</a:t>
                      </a:r>
                    </a:p>
                  </a:txBody>
                  <a:tcPr>
                    <a:solidFill>
                      <a:schemeClr val="tx2">
                        <a:lumMod val="40000"/>
                        <a:lumOff val="60000"/>
                      </a:schemeClr>
                    </a:solidFill>
                  </a:tcPr>
                </a:tc>
                <a:tc>
                  <a:txBody>
                    <a:bodyPr/>
                    <a:lstStyle/>
                    <a:p>
                      <a:pPr algn="ctr"/>
                      <a:endParaRPr lang="fi-FI" sz="1200"/>
                    </a:p>
                  </a:txBody>
                  <a:tcPr anchor="ctr">
                    <a:solidFill>
                      <a:schemeClr val="tx2">
                        <a:lumMod val="40000"/>
                        <a:lumOff val="60000"/>
                      </a:schemeClr>
                    </a:solidFill>
                  </a:tcPr>
                </a:tc>
                <a:tc>
                  <a:txBody>
                    <a:bodyPr/>
                    <a:lstStyle/>
                    <a:p>
                      <a:pPr algn="ctr"/>
                      <a:r>
                        <a:rPr lang="fi-FI" sz="1200"/>
                        <a:t>X</a:t>
                      </a:r>
                    </a:p>
                  </a:txBody>
                  <a:tcPr anchor="ctr">
                    <a:solidFill>
                      <a:schemeClr val="tx2">
                        <a:lumMod val="40000"/>
                        <a:lumOff val="60000"/>
                      </a:schemeClr>
                    </a:solidFill>
                  </a:tcPr>
                </a:tc>
                <a:tc>
                  <a:txBody>
                    <a:bodyPr/>
                    <a:lstStyle/>
                    <a:p>
                      <a:pPr algn="ctr"/>
                      <a:endParaRPr lang="fi-FI" sz="1200"/>
                    </a:p>
                  </a:txBody>
                  <a:tcPr anchor="ctr">
                    <a:solidFill>
                      <a:schemeClr val="tx2">
                        <a:lumMod val="40000"/>
                        <a:lumOff val="60000"/>
                      </a:schemeClr>
                    </a:solidFill>
                  </a:tcPr>
                </a:tc>
                <a:extLst>
                  <a:ext uri="{0D108BD9-81ED-4DB2-BD59-A6C34878D82A}">
                    <a16:rowId xmlns:a16="http://schemas.microsoft.com/office/drawing/2014/main" val="3287886238"/>
                  </a:ext>
                </a:extLst>
              </a:tr>
            </a:tbl>
          </a:graphicData>
        </a:graphic>
      </p:graphicFrame>
    </p:spTree>
    <p:extLst>
      <p:ext uri="{BB962C8B-B14F-4D97-AF65-F5344CB8AC3E}">
        <p14:creationId xmlns:p14="http://schemas.microsoft.com/office/powerpoint/2010/main" val="5447618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a:xfrm>
            <a:off x="195309" y="468536"/>
            <a:ext cx="10529841" cy="574333"/>
          </a:xfrm>
        </p:spPr>
        <p:txBody>
          <a:bodyPr/>
          <a:lstStyle/>
          <a:p>
            <a:r>
              <a:rPr lang="fi-FI" dirty="0"/>
              <a:t>Toimenpiteet kestävien kulkumuotojen lisäämiseksi</a:t>
            </a:r>
          </a:p>
        </p:txBody>
      </p:sp>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p:txBody>
          <a:bodyPr/>
          <a:lstStyle/>
          <a:p>
            <a:r>
              <a:rPr lang="fi-FI"/>
              <a:t>Työssä on tunnistettu keskeiset toimenpiteet kestävien kulkutapojen käytön lisäämiseksi </a:t>
            </a:r>
            <a:r>
              <a:rPr lang="fi-FI" err="1"/>
              <a:t>Sipoonkorpeen</a:t>
            </a:r>
            <a:r>
              <a:rPr lang="fi-FI"/>
              <a:t> suuntautuvilla matkoilla.</a:t>
            </a:r>
          </a:p>
        </p:txBody>
      </p:sp>
      <p:sp>
        <p:nvSpPr>
          <p:cNvPr id="4" name="Tekstin paikkamerkki 3">
            <a:extLst>
              <a:ext uri="{FF2B5EF4-FFF2-40B4-BE49-F238E27FC236}">
                <a16:creationId xmlns:a16="http://schemas.microsoft.com/office/drawing/2014/main" id="{D63DF0CE-F23A-4C4E-9B62-ABC8C1CAB474}"/>
              </a:ext>
            </a:extLst>
          </p:cNvPr>
          <p:cNvSpPr>
            <a:spLocks noGrp="1"/>
          </p:cNvSpPr>
          <p:nvPr>
            <p:ph type="body" sz="quarter" idx="11"/>
          </p:nvPr>
        </p:nvSpPr>
        <p:spPr/>
        <p:txBody>
          <a:bodyPr/>
          <a:lstStyle/>
          <a:p>
            <a:endParaRPr lang="fi-FI"/>
          </a:p>
        </p:txBody>
      </p:sp>
      <p:graphicFrame>
        <p:nvGraphicFramePr>
          <p:cNvPr id="5" name="Taulukko 5">
            <a:extLst>
              <a:ext uri="{FF2B5EF4-FFF2-40B4-BE49-F238E27FC236}">
                <a16:creationId xmlns:a16="http://schemas.microsoft.com/office/drawing/2014/main" id="{88FF3103-4823-4342-AAAE-4CDD477B804E}"/>
              </a:ext>
            </a:extLst>
          </p:cNvPr>
          <p:cNvGraphicFramePr>
            <a:graphicFrameLocks/>
          </p:cNvGraphicFramePr>
          <p:nvPr>
            <p:extLst>
              <p:ext uri="{D42A27DB-BD31-4B8C-83A1-F6EECF244321}">
                <p14:modId xmlns:p14="http://schemas.microsoft.com/office/powerpoint/2010/main" val="681200836"/>
              </p:ext>
            </p:extLst>
          </p:nvPr>
        </p:nvGraphicFramePr>
        <p:xfrm>
          <a:off x="276384" y="909775"/>
          <a:ext cx="11620500" cy="5760720"/>
        </p:xfrm>
        <a:graphic>
          <a:graphicData uri="http://schemas.openxmlformats.org/drawingml/2006/table">
            <a:tbl>
              <a:tblPr firstRow="1" bandRow="1">
                <a:tableStyleId>{5C22544A-7EE6-4342-B048-85BDC9FD1C3A}</a:tableStyleId>
              </a:tblPr>
              <a:tblGrid>
                <a:gridCol w="2238216">
                  <a:extLst>
                    <a:ext uri="{9D8B030D-6E8A-4147-A177-3AD203B41FA5}">
                      <a16:colId xmlns:a16="http://schemas.microsoft.com/office/drawing/2014/main" val="1767070258"/>
                    </a:ext>
                  </a:extLst>
                </a:gridCol>
                <a:gridCol w="5181600">
                  <a:extLst>
                    <a:ext uri="{9D8B030D-6E8A-4147-A177-3AD203B41FA5}">
                      <a16:colId xmlns:a16="http://schemas.microsoft.com/office/drawing/2014/main" val="3716175843"/>
                    </a:ext>
                  </a:extLst>
                </a:gridCol>
                <a:gridCol w="1400228">
                  <a:extLst>
                    <a:ext uri="{9D8B030D-6E8A-4147-A177-3AD203B41FA5}">
                      <a16:colId xmlns:a16="http://schemas.microsoft.com/office/drawing/2014/main" val="4068544277"/>
                    </a:ext>
                  </a:extLst>
                </a:gridCol>
                <a:gridCol w="1400228">
                  <a:extLst>
                    <a:ext uri="{9D8B030D-6E8A-4147-A177-3AD203B41FA5}">
                      <a16:colId xmlns:a16="http://schemas.microsoft.com/office/drawing/2014/main" val="2284477700"/>
                    </a:ext>
                  </a:extLst>
                </a:gridCol>
                <a:gridCol w="1400228">
                  <a:extLst>
                    <a:ext uri="{9D8B030D-6E8A-4147-A177-3AD203B41FA5}">
                      <a16:colId xmlns:a16="http://schemas.microsoft.com/office/drawing/2014/main" val="3321105381"/>
                    </a:ext>
                  </a:extLst>
                </a:gridCol>
              </a:tblGrid>
              <a:tr h="370840">
                <a:tc>
                  <a:txBody>
                    <a:bodyPr/>
                    <a:lstStyle/>
                    <a:p>
                      <a:r>
                        <a:rPr lang="fi-FI" sz="1200"/>
                        <a:t>Toimenpide</a:t>
                      </a:r>
                    </a:p>
                  </a:txBody>
                  <a:tcPr>
                    <a:solidFill>
                      <a:schemeClr val="accent4"/>
                    </a:solidFill>
                  </a:tcPr>
                </a:tc>
                <a:tc>
                  <a:txBody>
                    <a:bodyPr/>
                    <a:lstStyle/>
                    <a:p>
                      <a:r>
                        <a:rPr lang="fi-FI" sz="1200"/>
                        <a:t>Kuvaus</a:t>
                      </a:r>
                    </a:p>
                  </a:txBody>
                  <a:tcPr>
                    <a:solidFill>
                      <a:schemeClr val="accent4"/>
                    </a:solidFill>
                  </a:tcPr>
                </a:tc>
                <a:tc>
                  <a:txBody>
                    <a:bodyPr/>
                    <a:lstStyle/>
                    <a:p>
                      <a:r>
                        <a:rPr lang="fi-FI" sz="1200"/>
                        <a:t>Karkea kustannusarvio</a:t>
                      </a:r>
                    </a:p>
                  </a:txBody>
                  <a:tcPr>
                    <a:solidFill>
                      <a:schemeClr val="accent4"/>
                    </a:solidFill>
                  </a:tcPr>
                </a:tc>
                <a:tc>
                  <a:txBody>
                    <a:bodyPr/>
                    <a:lstStyle/>
                    <a:p>
                      <a:r>
                        <a:rPr lang="fi-FI" sz="1200"/>
                        <a:t>Vastuutaho, sidosryhmät</a:t>
                      </a:r>
                    </a:p>
                  </a:txBody>
                  <a:tcPr>
                    <a:solidFill>
                      <a:schemeClr val="accent4"/>
                    </a:solidFill>
                  </a:tcPr>
                </a:tc>
                <a:tc>
                  <a:txBody>
                    <a:bodyPr/>
                    <a:lstStyle/>
                    <a:p>
                      <a:r>
                        <a:rPr lang="fi-FI" sz="1200"/>
                        <a:t>Aikataulu</a:t>
                      </a:r>
                    </a:p>
                  </a:txBody>
                  <a:tcPr>
                    <a:solidFill>
                      <a:schemeClr val="accent4"/>
                    </a:solidFill>
                  </a:tcPr>
                </a:tc>
                <a:extLst>
                  <a:ext uri="{0D108BD9-81ED-4DB2-BD59-A6C34878D82A}">
                    <a16:rowId xmlns:a16="http://schemas.microsoft.com/office/drawing/2014/main" val="3347266751"/>
                  </a:ext>
                </a:extLst>
              </a:tr>
              <a:tr h="370840">
                <a:tc>
                  <a:txBody>
                    <a:bodyPr/>
                    <a:lstStyle/>
                    <a:p>
                      <a:r>
                        <a:rPr lang="fi-FI" sz="1200" dirty="0"/>
                        <a:t>Linjastokokeilu:</a:t>
                      </a:r>
                    </a:p>
                    <a:p>
                      <a:r>
                        <a:rPr lang="fi-FI" sz="1200" dirty="0"/>
                        <a:t>Lyhyen aikavälin linjastonkehittämistoimet</a:t>
                      </a:r>
                    </a:p>
                  </a:txBody>
                  <a:tcPr>
                    <a:solidFill>
                      <a:schemeClr val="tx2">
                        <a:lumMod val="40000"/>
                        <a:lumOff val="60000"/>
                      </a:schemeClr>
                    </a:solidFill>
                  </a:tcPr>
                </a:tc>
                <a:tc>
                  <a:txBody>
                    <a:bodyPr/>
                    <a:lstStyle/>
                    <a:p>
                      <a:r>
                        <a:rPr lang="fi-FI" sz="1200" dirty="0"/>
                        <a:t>Määräaikainen linjastokokeilu, jossa liikennettä lisätään Kuusijärvelle ja Sipoonkorpeen.</a:t>
                      </a:r>
                    </a:p>
                    <a:p>
                      <a:endParaRPr lang="fi-FI" sz="1200" dirty="0"/>
                    </a:p>
                    <a:p>
                      <a:r>
                        <a:rPr lang="fi-FI" sz="1200" dirty="0"/>
                        <a:t>Vuoden 2023 kesällä kokeillaan linjaa 712 Tikkurilasta Hakunilan sivuitse Kuusijärvelle. Linjaa liikennöidään vain lauantaisin ja sunnuntaisin toukokuun alusta syyslomaviikon loppuun (25 viikkoa). Kokeilun perusteella voidaan arvioida linjan liikennöinnin jatkamista ja kehittämistä sekä muiden Sipoonkorven yhteyksien kehittämistä.</a:t>
                      </a:r>
                    </a:p>
                  </a:txBody>
                  <a:tcPr>
                    <a:solidFill>
                      <a:schemeClr val="tx2">
                        <a:lumMod val="40000"/>
                        <a:lumOff val="60000"/>
                      </a:schemeClr>
                    </a:solidFill>
                  </a:tcPr>
                </a:tc>
                <a:tc>
                  <a:txBody>
                    <a:bodyPr/>
                    <a:lstStyle/>
                    <a:p>
                      <a:r>
                        <a:rPr lang="fi-FI" sz="1200"/>
                        <a:t>45 000 eur/v</a:t>
                      </a:r>
                    </a:p>
                  </a:txBody>
                  <a:tcPr>
                    <a:solidFill>
                      <a:schemeClr val="tx2">
                        <a:lumMod val="40000"/>
                        <a:lumOff val="60000"/>
                      </a:schemeClr>
                    </a:solidFill>
                  </a:tcPr>
                </a:tc>
                <a:tc>
                  <a:txBody>
                    <a:bodyPr/>
                    <a:lstStyle/>
                    <a:p>
                      <a:r>
                        <a:rPr lang="fi-FI" sz="1200" dirty="0"/>
                        <a:t>HSL</a:t>
                      </a:r>
                    </a:p>
                    <a:p>
                      <a:r>
                        <a:rPr lang="fi-FI" sz="1200" dirty="0"/>
                        <a:t>Yhteistyössä Vantaa ja Metsähallitus</a:t>
                      </a:r>
                    </a:p>
                  </a:txBody>
                  <a:tcPr>
                    <a:solidFill>
                      <a:schemeClr val="tx2">
                        <a:lumMod val="40000"/>
                        <a:lumOff val="60000"/>
                      </a:schemeClr>
                    </a:solidFill>
                  </a:tcPr>
                </a:tc>
                <a:tc>
                  <a:txBody>
                    <a:bodyPr/>
                    <a:lstStyle/>
                    <a:p>
                      <a:r>
                        <a:rPr lang="fi-FI" sz="1200"/>
                        <a:t>2023–2025  </a:t>
                      </a:r>
                    </a:p>
                  </a:txBody>
                  <a:tcPr>
                    <a:solidFill>
                      <a:schemeClr val="tx2">
                        <a:lumMod val="40000"/>
                        <a:lumOff val="60000"/>
                      </a:schemeClr>
                    </a:solidFill>
                  </a:tcPr>
                </a:tc>
                <a:extLst>
                  <a:ext uri="{0D108BD9-81ED-4DB2-BD59-A6C34878D82A}">
                    <a16:rowId xmlns:a16="http://schemas.microsoft.com/office/drawing/2014/main" val="17573684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a:t>HSL:n joukkoliikennettä täydentävä Hop-On Hop-Off-liikenne</a:t>
                      </a:r>
                    </a:p>
                  </a:txBody>
                  <a:tcPr>
                    <a:solidFill>
                      <a:schemeClr val="tx2">
                        <a:lumMod val="20000"/>
                        <a:lumOff val="80000"/>
                      </a:schemeClr>
                    </a:solidFill>
                  </a:tcPr>
                </a:tc>
                <a:tc>
                  <a:txBody>
                    <a:bodyPr/>
                    <a:lstStyle/>
                    <a:p>
                      <a:pPr marL="0" indent="0">
                        <a:buFontTx/>
                        <a:buNone/>
                      </a:pPr>
                      <a:r>
                        <a:rPr lang="fi-FI" sz="1200"/>
                        <a:t>HSL:n joukkoliikennettä täydennetään Hop-on-Hop-off-liikenteellä, jota keskitetään reiteille, joilla ei ole HSL:n liikennettä.</a:t>
                      </a:r>
                    </a:p>
                    <a:p>
                      <a:pPr marL="0" indent="0">
                        <a:buFontTx/>
                        <a:buNone/>
                      </a:pPr>
                      <a:r>
                        <a:rPr lang="fi-FI" sz="1200"/>
                        <a:t>Vuonna 2023 Hop-on-Hop-off-liikennettä liikennöidään mahdollisuuksien mukaan vuoden 2022 liikennöintisopimuksen optiolla. Linjalla tarjotaan vuonna 2023 yhteyksiä ainakin Itä-Helsingin, Korvenportin, Byabäckenin ja Nikkilän välillä, mutta mahdollisesti myös Sipoonkorven Vantaan puolen kohteisiin.</a:t>
                      </a:r>
                    </a:p>
                  </a:txBody>
                  <a:tcPr>
                    <a:solidFill>
                      <a:schemeClr val="tx2">
                        <a:lumMod val="20000"/>
                        <a:lumOff val="80000"/>
                      </a:schemeClr>
                    </a:solidFill>
                  </a:tcPr>
                </a:tc>
                <a:tc>
                  <a:txBody>
                    <a:bodyPr/>
                    <a:lstStyle/>
                    <a:p>
                      <a:r>
                        <a:rPr lang="fi-FI" sz="1200" dirty="0"/>
                        <a:t>35 000 eur/v– </a:t>
                      </a:r>
                      <a:br>
                        <a:rPr lang="fi-FI" sz="1200" dirty="0"/>
                      </a:br>
                      <a:r>
                        <a:rPr lang="fi-FI" sz="1200" dirty="0"/>
                        <a:t>50 000 eur/v</a:t>
                      </a:r>
                    </a:p>
                  </a:txBody>
                  <a:tcPr>
                    <a:solidFill>
                      <a:schemeClr val="tx2">
                        <a:lumMod val="20000"/>
                        <a:lumOff val="80000"/>
                      </a:schemeClr>
                    </a:solidFill>
                  </a:tcPr>
                </a:tc>
                <a:tc>
                  <a:txBody>
                    <a:bodyPr/>
                    <a:lstStyle/>
                    <a:p>
                      <a:r>
                        <a:rPr lang="fi-FI" sz="1200" dirty="0"/>
                        <a:t>Sipoo</a:t>
                      </a:r>
                    </a:p>
                    <a:p>
                      <a:r>
                        <a:rPr lang="fi-FI" sz="1200" dirty="0"/>
                        <a:t>Yhteistyössä Vantaa ja Metsähallitus</a:t>
                      </a:r>
                    </a:p>
                  </a:txBody>
                  <a:tcPr>
                    <a:solidFill>
                      <a:schemeClr val="tx2">
                        <a:lumMod val="20000"/>
                        <a:lumOff val="80000"/>
                      </a:schemeClr>
                    </a:solidFill>
                  </a:tcPr>
                </a:tc>
                <a:tc>
                  <a:txBody>
                    <a:bodyPr/>
                    <a:lstStyle/>
                    <a:p>
                      <a:r>
                        <a:rPr lang="fi-FI" sz="1200" dirty="0"/>
                        <a:t>2023</a:t>
                      </a:r>
                    </a:p>
                    <a:p>
                      <a:r>
                        <a:rPr lang="fi-FI" sz="1200" dirty="0"/>
                        <a:t>Uudelleen kilpailutus vuosille 2024 ja 2025</a:t>
                      </a:r>
                    </a:p>
                  </a:txBody>
                  <a:tcPr>
                    <a:solidFill>
                      <a:schemeClr val="tx2">
                        <a:lumMod val="20000"/>
                        <a:lumOff val="80000"/>
                      </a:schemeClr>
                    </a:solidFill>
                  </a:tcPr>
                </a:tc>
                <a:extLst>
                  <a:ext uri="{0D108BD9-81ED-4DB2-BD59-A6C34878D82A}">
                    <a16:rowId xmlns:a16="http://schemas.microsoft.com/office/drawing/2014/main" val="222012137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dk1"/>
                          </a:solidFill>
                          <a:latin typeface="+mn-lt"/>
                          <a:ea typeface="+mn-ea"/>
                          <a:cs typeface="+mn-cs"/>
                        </a:rPr>
                        <a:t>Linjastokokeilu: Pitkän aikavälin kehittämistoimet</a:t>
                      </a:r>
                    </a:p>
                    <a:p>
                      <a:endParaRPr lang="fi-FI" dirty="0"/>
                    </a:p>
                  </a:txBody>
                  <a:tcPr>
                    <a:solidFill>
                      <a:schemeClr val="tx2">
                        <a:lumMod val="20000"/>
                        <a:lumOff val="80000"/>
                      </a:schemeClr>
                    </a:solidFill>
                  </a:tcPr>
                </a:tc>
                <a:tc>
                  <a:txBody>
                    <a:bodyPr/>
                    <a:lstStyle/>
                    <a:p>
                      <a:pPr marL="0" indent="0" algn="l" defTabSz="914400" rtl="0" eaLnBrk="1" latinLnBrk="0" hangingPunct="1">
                        <a:buFontTx/>
                        <a:buNone/>
                      </a:pPr>
                      <a:r>
                        <a:rPr lang="fi-FI" sz="1200" kern="1200" dirty="0">
                          <a:solidFill>
                            <a:schemeClr val="dk1"/>
                          </a:solidFill>
                          <a:latin typeface="+mn-lt"/>
                          <a:ea typeface="+mn-ea"/>
                          <a:cs typeface="+mn-cs"/>
                        </a:rPr>
                        <a:t>Linjastoa kehitetään pitkällä aikavälillä siten, että joukkoliikenteen yhteydet perustuvat HSL:n järjestämiin yhteyksiin. Siten liikenteessä käyvät HSL:n lipputuotteet ja tieto löytyy HSL:n informaatiokanavista.</a:t>
                      </a:r>
                    </a:p>
                  </a:txBody>
                  <a:tcPr>
                    <a:solidFill>
                      <a:schemeClr val="tx2">
                        <a:lumMod val="20000"/>
                        <a:lumOff val="80000"/>
                      </a:schemeClr>
                    </a:solidFill>
                  </a:tcPr>
                </a:tc>
                <a:tc>
                  <a:txBody>
                    <a:bodyPr/>
                    <a:lstStyle/>
                    <a:p>
                      <a:pPr marL="0" algn="l" defTabSz="914400" rtl="0" eaLnBrk="1" latinLnBrk="0" hangingPunct="1"/>
                      <a:r>
                        <a:rPr lang="fi-FI" sz="1200" kern="1200" dirty="0">
                          <a:solidFill>
                            <a:schemeClr val="dk1"/>
                          </a:solidFill>
                          <a:latin typeface="+mn-lt"/>
                          <a:ea typeface="+mn-ea"/>
                          <a:cs typeface="+mn-cs"/>
                        </a:rPr>
                        <a:t>100 000 eur/v (ei merkittäviä lisäkustannuksia lyhyen aikaväliin toimenpiteisiin nähden)</a:t>
                      </a:r>
                    </a:p>
                  </a:txBody>
                  <a:tcPr>
                    <a:solidFill>
                      <a:schemeClr val="tx2">
                        <a:lumMod val="20000"/>
                        <a:lumOff val="80000"/>
                      </a:schemeClr>
                    </a:solidFill>
                  </a:tcPr>
                </a:tc>
                <a:tc>
                  <a:txBody>
                    <a:bodyPr/>
                    <a:lstStyle/>
                    <a:p>
                      <a:pPr marL="0" algn="l" defTabSz="914400" rtl="0" eaLnBrk="1" latinLnBrk="0" hangingPunct="1"/>
                      <a:r>
                        <a:rPr lang="fi-FI" sz="1200" kern="1200" dirty="0">
                          <a:solidFill>
                            <a:schemeClr val="dk1"/>
                          </a:solidFill>
                          <a:latin typeface="+mn-lt"/>
                          <a:ea typeface="+mn-ea"/>
                          <a:cs typeface="+mn-cs"/>
                        </a:rPr>
                        <a:t>HSL</a:t>
                      </a:r>
                    </a:p>
                    <a:p>
                      <a:pPr marL="0" algn="l" defTabSz="914400" rtl="0" eaLnBrk="1" latinLnBrk="0" hangingPunct="1"/>
                      <a:r>
                        <a:rPr lang="fi-FI" sz="1200" kern="1200" dirty="0">
                          <a:solidFill>
                            <a:schemeClr val="dk1"/>
                          </a:solidFill>
                          <a:latin typeface="+mn-lt"/>
                          <a:ea typeface="+mn-ea"/>
                          <a:cs typeface="+mn-cs"/>
                        </a:rPr>
                        <a:t>Yhteistyössä Sipoo, Vantaa ja Metsähallitus</a:t>
                      </a:r>
                    </a:p>
                    <a:p>
                      <a:pPr marL="0" algn="l" defTabSz="914400" rtl="0" eaLnBrk="1" latinLnBrk="0" hangingPunct="1"/>
                      <a:endParaRPr lang="fi-FI" sz="1200" kern="1200" dirty="0">
                        <a:solidFill>
                          <a:schemeClr val="dk1"/>
                        </a:solidFill>
                        <a:latin typeface="+mn-lt"/>
                        <a:ea typeface="+mn-ea"/>
                        <a:cs typeface="+mn-cs"/>
                      </a:endParaRPr>
                    </a:p>
                  </a:txBody>
                  <a:tcPr>
                    <a:solidFill>
                      <a:schemeClr val="tx2">
                        <a:lumMod val="20000"/>
                        <a:lumOff val="80000"/>
                      </a:schemeClr>
                    </a:solidFill>
                  </a:tcPr>
                </a:tc>
                <a:tc>
                  <a:txBody>
                    <a:bodyPr/>
                    <a:lstStyle/>
                    <a:p>
                      <a:pPr marL="0" algn="l" defTabSz="914400" rtl="0" eaLnBrk="1" latinLnBrk="0" hangingPunct="1"/>
                      <a:r>
                        <a:rPr lang="fi-FI" sz="1200" kern="1200" dirty="0">
                          <a:solidFill>
                            <a:schemeClr val="dk1"/>
                          </a:solidFill>
                          <a:latin typeface="+mn-lt"/>
                          <a:ea typeface="+mn-ea"/>
                          <a:cs typeface="+mn-cs"/>
                        </a:rPr>
                        <a:t>Vuoden </a:t>
                      </a:r>
                      <a:r>
                        <a:rPr lang="fi-FI" sz="1200" kern="1200">
                          <a:solidFill>
                            <a:schemeClr val="dk1"/>
                          </a:solidFill>
                          <a:latin typeface="+mn-lt"/>
                          <a:ea typeface="+mn-ea"/>
                          <a:cs typeface="+mn-cs"/>
                        </a:rPr>
                        <a:t>2025 jälkeen</a:t>
                      </a:r>
                      <a:endParaRPr lang="fi-FI" sz="1200" kern="1200" dirty="0">
                        <a:solidFill>
                          <a:schemeClr val="dk1"/>
                        </a:solidFill>
                        <a:latin typeface="+mn-lt"/>
                        <a:ea typeface="+mn-ea"/>
                        <a:cs typeface="+mn-cs"/>
                      </a:endParaRPr>
                    </a:p>
                  </a:txBody>
                  <a:tcPr>
                    <a:solidFill>
                      <a:schemeClr val="tx2">
                        <a:lumMod val="20000"/>
                        <a:lumOff val="80000"/>
                      </a:schemeClr>
                    </a:solidFill>
                  </a:tcPr>
                </a:tc>
                <a:extLst>
                  <a:ext uri="{0D108BD9-81ED-4DB2-BD59-A6C34878D82A}">
                    <a16:rowId xmlns:a16="http://schemas.microsoft.com/office/drawing/2014/main" val="17042279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t>Linjaston kehittämisen kytkentä muihin toimenpiteisiin</a:t>
                      </a:r>
                    </a:p>
                  </a:txBody>
                  <a:tcPr>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t>Yhteistyöllä varmistetaan, että eri osapuolet kehittävät samanaikaisesti linjastoa, infraa ja palvelupolkua. Liikennettä tarjotaan sesonkina toukokuusta syyslomaviikon loppuun viikonloppuisin. Liikennettä uudelleen kilpailutettaessa kesäliikennekaudella voidaan liikennöidä myös päivittäin. Eri linjoja voidaan liikennöidä eri liikennöintikausilla, koska esimerkiksi Kuusijärven ja Sipoonkorven kysyntä jakautuu eri tavoin vuoden aikana.</a:t>
                      </a:r>
                    </a:p>
                  </a:txBody>
                  <a:tcPr>
                    <a:solidFill>
                      <a:schemeClr val="tx2">
                        <a:lumMod val="20000"/>
                        <a:lumOff val="80000"/>
                      </a:schemeClr>
                    </a:solidFill>
                  </a:tcPr>
                </a:tc>
                <a:tc>
                  <a:txBody>
                    <a:bodyPr/>
                    <a:lstStyle/>
                    <a:p>
                      <a:endParaRPr lang="fi-FI" sz="1200" dirty="0"/>
                    </a:p>
                  </a:txBody>
                  <a:tcPr>
                    <a:solidFill>
                      <a:schemeClr val="tx2">
                        <a:lumMod val="20000"/>
                        <a:lumOff val="80000"/>
                      </a:schemeClr>
                    </a:solidFill>
                  </a:tcPr>
                </a:tc>
                <a:tc>
                  <a:txBody>
                    <a:bodyPr/>
                    <a:lstStyle/>
                    <a:p>
                      <a:endParaRPr lang="fi-FI" sz="1200" dirty="0"/>
                    </a:p>
                  </a:txBody>
                  <a:tcPr>
                    <a:solidFill>
                      <a:schemeClr val="tx2">
                        <a:lumMod val="20000"/>
                        <a:lumOff val="80000"/>
                      </a:schemeClr>
                    </a:solidFill>
                  </a:tcPr>
                </a:tc>
                <a:tc>
                  <a:txBody>
                    <a:bodyPr/>
                    <a:lstStyle/>
                    <a:p>
                      <a:endParaRPr lang="fi-FI" sz="1200" dirty="0"/>
                    </a:p>
                  </a:txBody>
                  <a:tcPr>
                    <a:solidFill>
                      <a:schemeClr val="tx2">
                        <a:lumMod val="20000"/>
                        <a:lumOff val="80000"/>
                      </a:schemeClr>
                    </a:solidFill>
                  </a:tcPr>
                </a:tc>
                <a:extLst>
                  <a:ext uri="{0D108BD9-81ED-4DB2-BD59-A6C34878D82A}">
                    <a16:rowId xmlns:a16="http://schemas.microsoft.com/office/drawing/2014/main" val="647016990"/>
                  </a:ext>
                </a:extLst>
              </a:tr>
            </a:tbl>
          </a:graphicData>
        </a:graphic>
      </p:graphicFrame>
    </p:spTree>
    <p:extLst>
      <p:ext uri="{BB962C8B-B14F-4D97-AF65-F5344CB8AC3E}">
        <p14:creationId xmlns:p14="http://schemas.microsoft.com/office/powerpoint/2010/main" val="2509063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A08BEDCE-A347-4EFC-9DEC-5EF9E64F20A6}"/>
              </a:ext>
            </a:extLst>
          </p:cNvPr>
          <p:cNvSpPr>
            <a:spLocks noGrp="1"/>
          </p:cNvSpPr>
          <p:nvPr>
            <p:ph type="ctrTitle"/>
          </p:nvPr>
        </p:nvSpPr>
        <p:spPr/>
        <p:txBody>
          <a:bodyPr/>
          <a:lstStyle/>
          <a:p>
            <a:r>
              <a:rPr lang="fi-FI" sz="3600"/>
              <a:t>1. 	Työn tavoitteet ja lähtökohdat</a:t>
            </a:r>
            <a:br>
              <a:rPr lang="fi-FI" sz="3600"/>
            </a:br>
            <a:endParaRPr lang="fi-FI" sz="3600"/>
          </a:p>
        </p:txBody>
      </p:sp>
      <p:sp>
        <p:nvSpPr>
          <p:cNvPr id="6" name="Alaotsikko 5">
            <a:extLst>
              <a:ext uri="{FF2B5EF4-FFF2-40B4-BE49-F238E27FC236}">
                <a16:creationId xmlns:a16="http://schemas.microsoft.com/office/drawing/2014/main" id="{38891DA6-1B7E-4591-89DC-D33FDE6F808A}"/>
              </a:ext>
            </a:extLst>
          </p:cNvPr>
          <p:cNvSpPr>
            <a:spLocks noGrp="1"/>
          </p:cNvSpPr>
          <p:nvPr>
            <p:ph type="subTitle" idx="1"/>
          </p:nvPr>
        </p:nvSpPr>
        <p:spPr/>
        <p:txBody>
          <a:bodyPr/>
          <a:lstStyle/>
          <a:p>
            <a:endParaRPr lang="fi-FI"/>
          </a:p>
        </p:txBody>
      </p:sp>
    </p:spTree>
    <p:extLst>
      <p:ext uri="{BB962C8B-B14F-4D97-AF65-F5344CB8AC3E}">
        <p14:creationId xmlns:p14="http://schemas.microsoft.com/office/powerpoint/2010/main" val="9885956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a:xfrm>
            <a:off x="195309" y="468536"/>
            <a:ext cx="10529841" cy="574333"/>
          </a:xfrm>
        </p:spPr>
        <p:txBody>
          <a:bodyPr/>
          <a:lstStyle/>
          <a:p>
            <a:r>
              <a:rPr lang="fi-FI" dirty="0"/>
              <a:t>Toimenpiteet kestävien kulkumuotojen lisäämiseksi</a:t>
            </a:r>
          </a:p>
        </p:txBody>
      </p:sp>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p:txBody>
          <a:bodyPr/>
          <a:lstStyle/>
          <a:p>
            <a:r>
              <a:rPr lang="fi-FI"/>
              <a:t>Työssä on tunnistettu keskeiset toimenpiteet kestävien kulkutapojen käytön lisäämiseksi </a:t>
            </a:r>
            <a:r>
              <a:rPr lang="fi-FI" err="1"/>
              <a:t>Sipoonkorpeen</a:t>
            </a:r>
            <a:r>
              <a:rPr lang="fi-FI"/>
              <a:t> suuntautuvilla matkoilla.</a:t>
            </a:r>
          </a:p>
        </p:txBody>
      </p:sp>
      <p:sp>
        <p:nvSpPr>
          <p:cNvPr id="4" name="Tekstin paikkamerkki 3">
            <a:extLst>
              <a:ext uri="{FF2B5EF4-FFF2-40B4-BE49-F238E27FC236}">
                <a16:creationId xmlns:a16="http://schemas.microsoft.com/office/drawing/2014/main" id="{D63DF0CE-F23A-4C4E-9B62-ABC8C1CAB474}"/>
              </a:ext>
            </a:extLst>
          </p:cNvPr>
          <p:cNvSpPr>
            <a:spLocks noGrp="1"/>
          </p:cNvSpPr>
          <p:nvPr>
            <p:ph type="body" sz="quarter" idx="11"/>
          </p:nvPr>
        </p:nvSpPr>
        <p:spPr/>
        <p:txBody>
          <a:bodyPr/>
          <a:lstStyle/>
          <a:p>
            <a:endParaRPr lang="fi-FI"/>
          </a:p>
        </p:txBody>
      </p:sp>
      <p:graphicFrame>
        <p:nvGraphicFramePr>
          <p:cNvPr id="5" name="Taulukko 5">
            <a:extLst>
              <a:ext uri="{FF2B5EF4-FFF2-40B4-BE49-F238E27FC236}">
                <a16:creationId xmlns:a16="http://schemas.microsoft.com/office/drawing/2014/main" id="{88FF3103-4823-4342-AAAE-4CDD477B804E}"/>
              </a:ext>
            </a:extLst>
          </p:cNvPr>
          <p:cNvGraphicFramePr>
            <a:graphicFrameLocks/>
          </p:cNvGraphicFramePr>
          <p:nvPr>
            <p:extLst>
              <p:ext uri="{D42A27DB-BD31-4B8C-83A1-F6EECF244321}">
                <p14:modId xmlns:p14="http://schemas.microsoft.com/office/powerpoint/2010/main" val="1266278105"/>
              </p:ext>
            </p:extLst>
          </p:nvPr>
        </p:nvGraphicFramePr>
        <p:xfrm>
          <a:off x="276384" y="909775"/>
          <a:ext cx="11620500" cy="5760720"/>
        </p:xfrm>
        <a:graphic>
          <a:graphicData uri="http://schemas.openxmlformats.org/drawingml/2006/table">
            <a:tbl>
              <a:tblPr firstRow="1" bandRow="1">
                <a:tableStyleId>{5C22544A-7EE6-4342-B048-85BDC9FD1C3A}</a:tableStyleId>
              </a:tblPr>
              <a:tblGrid>
                <a:gridCol w="2238216">
                  <a:extLst>
                    <a:ext uri="{9D8B030D-6E8A-4147-A177-3AD203B41FA5}">
                      <a16:colId xmlns:a16="http://schemas.microsoft.com/office/drawing/2014/main" val="1767070258"/>
                    </a:ext>
                  </a:extLst>
                </a:gridCol>
                <a:gridCol w="5181600">
                  <a:extLst>
                    <a:ext uri="{9D8B030D-6E8A-4147-A177-3AD203B41FA5}">
                      <a16:colId xmlns:a16="http://schemas.microsoft.com/office/drawing/2014/main" val="3716175843"/>
                    </a:ext>
                  </a:extLst>
                </a:gridCol>
                <a:gridCol w="1400228">
                  <a:extLst>
                    <a:ext uri="{9D8B030D-6E8A-4147-A177-3AD203B41FA5}">
                      <a16:colId xmlns:a16="http://schemas.microsoft.com/office/drawing/2014/main" val="4068544277"/>
                    </a:ext>
                  </a:extLst>
                </a:gridCol>
                <a:gridCol w="1400228">
                  <a:extLst>
                    <a:ext uri="{9D8B030D-6E8A-4147-A177-3AD203B41FA5}">
                      <a16:colId xmlns:a16="http://schemas.microsoft.com/office/drawing/2014/main" val="2284477700"/>
                    </a:ext>
                  </a:extLst>
                </a:gridCol>
                <a:gridCol w="1400228">
                  <a:extLst>
                    <a:ext uri="{9D8B030D-6E8A-4147-A177-3AD203B41FA5}">
                      <a16:colId xmlns:a16="http://schemas.microsoft.com/office/drawing/2014/main" val="3321105381"/>
                    </a:ext>
                  </a:extLst>
                </a:gridCol>
              </a:tblGrid>
              <a:tr h="370840">
                <a:tc>
                  <a:txBody>
                    <a:bodyPr/>
                    <a:lstStyle/>
                    <a:p>
                      <a:r>
                        <a:rPr lang="fi-FI" sz="1200"/>
                        <a:t>Toimenpide</a:t>
                      </a:r>
                    </a:p>
                  </a:txBody>
                  <a:tcPr>
                    <a:solidFill>
                      <a:schemeClr val="accent4"/>
                    </a:solidFill>
                  </a:tcPr>
                </a:tc>
                <a:tc>
                  <a:txBody>
                    <a:bodyPr/>
                    <a:lstStyle/>
                    <a:p>
                      <a:r>
                        <a:rPr lang="fi-FI" sz="1200"/>
                        <a:t>Kuvaus</a:t>
                      </a:r>
                    </a:p>
                  </a:txBody>
                  <a:tcPr>
                    <a:solidFill>
                      <a:schemeClr val="accent4"/>
                    </a:solidFill>
                  </a:tcPr>
                </a:tc>
                <a:tc>
                  <a:txBody>
                    <a:bodyPr/>
                    <a:lstStyle/>
                    <a:p>
                      <a:r>
                        <a:rPr lang="fi-FI" sz="1200"/>
                        <a:t>Karkea kustannusarvio</a:t>
                      </a:r>
                    </a:p>
                  </a:txBody>
                  <a:tcPr>
                    <a:solidFill>
                      <a:schemeClr val="accent4"/>
                    </a:solidFill>
                  </a:tcPr>
                </a:tc>
                <a:tc>
                  <a:txBody>
                    <a:bodyPr/>
                    <a:lstStyle/>
                    <a:p>
                      <a:r>
                        <a:rPr lang="fi-FI" sz="1200"/>
                        <a:t>Vastuutaho, sidosryhmät</a:t>
                      </a:r>
                    </a:p>
                  </a:txBody>
                  <a:tcPr>
                    <a:solidFill>
                      <a:schemeClr val="accent4"/>
                    </a:solidFill>
                  </a:tcPr>
                </a:tc>
                <a:tc>
                  <a:txBody>
                    <a:bodyPr/>
                    <a:lstStyle/>
                    <a:p>
                      <a:r>
                        <a:rPr lang="fi-FI" sz="1200"/>
                        <a:t>Aikataulu</a:t>
                      </a:r>
                    </a:p>
                  </a:txBody>
                  <a:tcPr>
                    <a:solidFill>
                      <a:schemeClr val="accent4"/>
                    </a:solidFill>
                  </a:tcPr>
                </a:tc>
                <a:extLst>
                  <a:ext uri="{0D108BD9-81ED-4DB2-BD59-A6C34878D82A}">
                    <a16:rowId xmlns:a16="http://schemas.microsoft.com/office/drawing/2014/main" val="3347266751"/>
                  </a:ext>
                </a:extLst>
              </a:tr>
              <a:tr h="370840">
                <a:tc>
                  <a:txBody>
                    <a:bodyPr/>
                    <a:lstStyle/>
                    <a:p>
                      <a:r>
                        <a:rPr lang="fi-FI" sz="1200"/>
                        <a:t>Sisääntuloporttien profiloiminen</a:t>
                      </a:r>
                    </a:p>
                  </a:txBody>
                  <a:tcPr>
                    <a:solidFill>
                      <a:schemeClr val="tx2">
                        <a:lumMod val="20000"/>
                        <a:lumOff val="80000"/>
                      </a:schemeClr>
                    </a:solidFill>
                  </a:tcPr>
                </a:tc>
                <a:tc>
                  <a:txBody>
                    <a:bodyPr/>
                    <a:lstStyle/>
                    <a:p>
                      <a:r>
                        <a:rPr lang="fi-FI" sz="1200"/>
                        <a:t>Tunnistetaan, mitkä sisääntuloportit palvelevat mitäkin kulkutapoja. Viestitään mistä suunnasta kannattaa saapua milläkin kulkutavalla.</a:t>
                      </a:r>
                    </a:p>
                  </a:txBody>
                  <a:tcPr>
                    <a:solidFill>
                      <a:schemeClr val="tx2">
                        <a:lumMod val="20000"/>
                        <a:lumOff val="80000"/>
                      </a:schemeClr>
                    </a:solidFill>
                  </a:tcPr>
                </a:tc>
                <a:tc>
                  <a:txBody>
                    <a:bodyPr/>
                    <a:lstStyle/>
                    <a:p>
                      <a:r>
                        <a:rPr lang="fi-FI" sz="1200" dirty="0"/>
                        <a:t>10 000 eur</a:t>
                      </a:r>
                    </a:p>
                  </a:txBody>
                  <a:tcPr>
                    <a:solidFill>
                      <a:schemeClr val="tx2">
                        <a:lumMod val="20000"/>
                        <a:lumOff val="80000"/>
                      </a:schemeClr>
                    </a:solidFill>
                  </a:tcPr>
                </a:tc>
                <a:tc>
                  <a:txBody>
                    <a:bodyPr/>
                    <a:lstStyle/>
                    <a:p>
                      <a:r>
                        <a:rPr lang="fi-FI" sz="1200" dirty="0"/>
                        <a:t>Metsähallitus</a:t>
                      </a:r>
                    </a:p>
                    <a:p>
                      <a:r>
                        <a:rPr lang="fi-FI" sz="1200" dirty="0"/>
                        <a:t>Yhteistyössä Sipoo ja Vantaa</a:t>
                      </a:r>
                    </a:p>
                  </a:txBody>
                  <a:tcPr>
                    <a:solidFill>
                      <a:schemeClr val="tx2">
                        <a:lumMod val="20000"/>
                        <a:lumOff val="80000"/>
                      </a:schemeClr>
                    </a:solidFill>
                  </a:tcPr>
                </a:tc>
                <a:tc>
                  <a:txBody>
                    <a:bodyPr/>
                    <a:lstStyle/>
                    <a:p>
                      <a:r>
                        <a:rPr lang="fi-FI" sz="1200" dirty="0"/>
                        <a:t>2023–2024 </a:t>
                      </a:r>
                    </a:p>
                  </a:txBody>
                  <a:tcPr>
                    <a:solidFill>
                      <a:schemeClr val="tx2">
                        <a:lumMod val="20000"/>
                        <a:lumOff val="80000"/>
                      </a:schemeClr>
                    </a:solidFill>
                  </a:tcPr>
                </a:tc>
                <a:extLst>
                  <a:ext uri="{0D108BD9-81ED-4DB2-BD59-A6C34878D82A}">
                    <a16:rowId xmlns:a16="http://schemas.microsoft.com/office/drawing/2014/main" val="3690616208"/>
                  </a:ext>
                </a:extLst>
              </a:tr>
              <a:tr h="370840">
                <a:tc>
                  <a:txBody>
                    <a:bodyPr/>
                    <a:lstStyle/>
                    <a:p>
                      <a:r>
                        <a:rPr lang="fi-FI" sz="1200"/>
                        <a:t>”Kansallispuistopysäkkien” kartoittaminen ja selkeä nimeäminen</a:t>
                      </a:r>
                    </a:p>
                  </a:txBody>
                  <a:tcPr>
                    <a:solidFill>
                      <a:schemeClr val="tx2">
                        <a:lumMod val="40000"/>
                        <a:lumOff val="60000"/>
                      </a:schemeClr>
                    </a:solidFill>
                  </a:tcPr>
                </a:tc>
                <a:tc>
                  <a:txBody>
                    <a:bodyPr/>
                    <a:lstStyle/>
                    <a:p>
                      <a:r>
                        <a:rPr lang="fi-FI" sz="1200"/>
                        <a:t>Tunnistetaan pysäkit, joiden kautta joukkoliikennettä käyttävien vierailijoiden halutaan saapuvan Sipoonkorpeen. Pysäkit nimetään selkeästi niin, että nimestä käy intuitiivisesti ilmi Sipoonkorven kansallispuiston läheisyys. </a:t>
                      </a:r>
                    </a:p>
                  </a:txBody>
                  <a:tcPr>
                    <a:solidFill>
                      <a:schemeClr val="tx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t>10 000 eur</a:t>
                      </a:r>
                    </a:p>
                    <a:p>
                      <a:endParaRPr lang="fi-FI" sz="1200" dirty="0"/>
                    </a:p>
                  </a:txBody>
                  <a:tcPr>
                    <a:solidFill>
                      <a:schemeClr val="tx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a:t>HSL, Sipoo, Vantaa, Metsähallitus</a:t>
                      </a:r>
                    </a:p>
                    <a:p>
                      <a:endParaRPr lang="fi-FI" sz="1200"/>
                    </a:p>
                  </a:txBody>
                  <a:tcPr>
                    <a:solidFill>
                      <a:schemeClr val="tx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000000"/>
                          </a:solidFill>
                          <a:effectLst/>
                          <a:uLnTx/>
                          <a:uFillTx/>
                          <a:latin typeface="Myriad Pro"/>
                          <a:ea typeface="+mn-ea"/>
                          <a:cs typeface="+mn-cs"/>
                        </a:rPr>
                        <a:t>2023–2024 </a:t>
                      </a:r>
                      <a:endParaRPr kumimoji="0" lang="fi-FI" sz="1200" b="0" i="0" u="none" strike="noStrike" kern="1200" cap="none" spc="0" normalizeH="0" baseline="0" noProof="0" dirty="0">
                        <a:ln>
                          <a:noFill/>
                        </a:ln>
                        <a:solidFill>
                          <a:srgbClr val="000000"/>
                        </a:solidFill>
                        <a:effectLst/>
                        <a:uLnTx/>
                        <a:uFillTx/>
                        <a:latin typeface="Myriad Pro"/>
                        <a:ea typeface="+mn-ea"/>
                        <a:cs typeface="+mn-cs"/>
                      </a:endParaRPr>
                    </a:p>
                  </a:txBody>
                  <a:tcPr>
                    <a:solidFill>
                      <a:schemeClr val="tx2">
                        <a:lumMod val="40000"/>
                        <a:lumOff val="60000"/>
                      </a:schemeClr>
                    </a:solidFill>
                  </a:tcPr>
                </a:tc>
                <a:extLst>
                  <a:ext uri="{0D108BD9-81ED-4DB2-BD59-A6C34878D82A}">
                    <a16:rowId xmlns:a16="http://schemas.microsoft.com/office/drawing/2014/main" val="1792021760"/>
                  </a:ext>
                </a:extLst>
              </a:tr>
              <a:tr h="370840">
                <a:tc>
                  <a:txBody>
                    <a:bodyPr/>
                    <a:lstStyle/>
                    <a:p>
                      <a:r>
                        <a:rPr lang="fi-FI" sz="1200"/>
                        <a:t>”Pysäkiltä metsään” – Porttipysäkkien tunnistaminen, opastuksen ja reittien kehittäminen</a:t>
                      </a:r>
                    </a:p>
                  </a:txBody>
                  <a:tcPr>
                    <a:solidFill>
                      <a:schemeClr val="tx2">
                        <a:lumMod val="20000"/>
                        <a:lumOff val="80000"/>
                      </a:schemeClr>
                    </a:solidFill>
                  </a:tcPr>
                </a:tc>
                <a:tc>
                  <a:txBody>
                    <a:bodyPr/>
                    <a:lstStyle/>
                    <a:p>
                      <a:r>
                        <a:rPr lang="fi-FI" sz="1200"/>
                        <a:t>Tunnistetaan ns. porttipysäkit, jotka toimivat joukkoliikenteen käyttäjille sisääntuloportteina kansallispuistoon. Kehitetään opastusta pysäkiltä reitille, jatketaan mahdollisuuksien mukaan reittejä pysäkeille. Tuodaan porttipysäkeille kansallispuistoinformaatiota. </a:t>
                      </a:r>
                    </a:p>
                  </a:txBody>
                  <a:tcPr>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t>30 000 eur– </a:t>
                      </a:r>
                      <a:br>
                        <a:rPr lang="fi-FI" sz="1200" dirty="0"/>
                      </a:br>
                      <a:r>
                        <a:rPr lang="fi-FI" sz="1200" dirty="0"/>
                        <a:t>100 000 eur</a:t>
                      </a:r>
                    </a:p>
                    <a:p>
                      <a:endParaRPr lang="fi-FI" sz="1200" dirty="0"/>
                    </a:p>
                  </a:txBody>
                  <a:tcPr>
                    <a:solidFill>
                      <a:schemeClr val="tx2">
                        <a:lumMod val="20000"/>
                        <a:lumOff val="80000"/>
                      </a:schemeClr>
                    </a:solidFill>
                  </a:tcPr>
                </a:tc>
                <a:tc>
                  <a:txBody>
                    <a:bodyPr/>
                    <a:lstStyle/>
                    <a:p>
                      <a:r>
                        <a:rPr lang="fi-FI" sz="1200" dirty="0"/>
                        <a:t>HSL, Sipoo, Vantaa, Metsähallitus</a:t>
                      </a:r>
                    </a:p>
                  </a:txBody>
                  <a:tcPr>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000000"/>
                          </a:solidFill>
                          <a:effectLst/>
                          <a:uLnTx/>
                          <a:uFillTx/>
                          <a:latin typeface="Myriad Pro"/>
                          <a:ea typeface="+mn-ea"/>
                          <a:cs typeface="+mn-cs"/>
                        </a:rPr>
                        <a:t>2023–2024 </a:t>
                      </a:r>
                    </a:p>
                  </a:txBody>
                  <a:tcPr>
                    <a:solidFill>
                      <a:schemeClr val="tx2">
                        <a:lumMod val="20000"/>
                        <a:lumOff val="80000"/>
                      </a:schemeClr>
                    </a:solidFill>
                  </a:tcPr>
                </a:tc>
                <a:extLst>
                  <a:ext uri="{0D108BD9-81ED-4DB2-BD59-A6C34878D82A}">
                    <a16:rowId xmlns:a16="http://schemas.microsoft.com/office/drawing/2014/main" val="22818389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a:t>Pyöräpysäköinnin mallin luominen</a:t>
                      </a:r>
                    </a:p>
                  </a:txBody>
                  <a:tcPr>
                    <a:solidFill>
                      <a:schemeClr val="tx2">
                        <a:lumMod val="40000"/>
                        <a:lumOff val="60000"/>
                      </a:schemeClr>
                    </a:solidFill>
                  </a:tcPr>
                </a:tc>
                <a:tc>
                  <a:txBody>
                    <a:bodyPr/>
                    <a:lstStyle/>
                    <a:p>
                      <a:r>
                        <a:rPr lang="fi-FI" sz="1200"/>
                        <a:t>Muodostetaan periaatteet pyöräpysäköinnin toteutukselle (mm. sijoittaminen, laatu, määrä, palvelut).</a:t>
                      </a:r>
                    </a:p>
                  </a:txBody>
                  <a:tcPr>
                    <a:solidFill>
                      <a:schemeClr val="tx2">
                        <a:lumMod val="40000"/>
                        <a:lumOff val="60000"/>
                      </a:schemeClr>
                    </a:solidFill>
                  </a:tcPr>
                </a:tc>
                <a:tc>
                  <a:txBody>
                    <a:bodyPr/>
                    <a:lstStyle/>
                    <a:p>
                      <a:r>
                        <a:rPr lang="fi-FI" sz="1200" dirty="0"/>
                        <a:t>10 000 eur</a:t>
                      </a:r>
                    </a:p>
                  </a:txBody>
                  <a:tcPr>
                    <a:solidFill>
                      <a:schemeClr val="tx2">
                        <a:lumMod val="40000"/>
                        <a:lumOff val="60000"/>
                      </a:schemeClr>
                    </a:solidFill>
                  </a:tcPr>
                </a:tc>
                <a:tc>
                  <a:txBody>
                    <a:bodyPr/>
                    <a:lstStyle/>
                    <a:p>
                      <a:r>
                        <a:rPr lang="fi-FI" sz="1200" dirty="0"/>
                        <a:t>Sipoo, Vantaa, Metsähallitus</a:t>
                      </a:r>
                    </a:p>
                  </a:txBody>
                  <a:tcPr>
                    <a:solidFill>
                      <a:schemeClr val="tx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000000"/>
                          </a:solidFill>
                          <a:effectLst/>
                          <a:uLnTx/>
                          <a:uFillTx/>
                          <a:latin typeface="Myriad Pro"/>
                          <a:ea typeface="+mn-ea"/>
                          <a:cs typeface="+mn-cs"/>
                        </a:rPr>
                        <a:t>2023–2024 </a:t>
                      </a:r>
                      <a:endParaRPr kumimoji="0" lang="fi-FI" sz="1200" b="0" i="0" u="none" strike="noStrike" kern="1200" cap="none" spc="0" normalizeH="0" baseline="0" noProof="0" dirty="0">
                        <a:ln>
                          <a:noFill/>
                        </a:ln>
                        <a:solidFill>
                          <a:srgbClr val="000000"/>
                        </a:solidFill>
                        <a:effectLst/>
                        <a:uLnTx/>
                        <a:uFillTx/>
                        <a:latin typeface="Myriad Pro"/>
                        <a:ea typeface="+mn-ea"/>
                        <a:cs typeface="+mn-cs"/>
                      </a:endParaRPr>
                    </a:p>
                  </a:txBody>
                  <a:tcPr>
                    <a:solidFill>
                      <a:schemeClr val="tx2">
                        <a:lumMod val="40000"/>
                        <a:lumOff val="60000"/>
                      </a:schemeClr>
                    </a:solidFill>
                  </a:tcPr>
                </a:tc>
                <a:extLst>
                  <a:ext uri="{0D108BD9-81ED-4DB2-BD59-A6C34878D82A}">
                    <a16:rowId xmlns:a16="http://schemas.microsoft.com/office/drawing/2014/main" val="1370616907"/>
                  </a:ext>
                </a:extLst>
              </a:tr>
              <a:tr h="370840">
                <a:tc>
                  <a:txBody>
                    <a:bodyPr/>
                    <a:lstStyle/>
                    <a:p>
                      <a:r>
                        <a:rPr lang="fi-FI" sz="1200" dirty="0"/>
                        <a:t>Pyöräpysäköinnin lisääminen sisääntuloporteille ja alueen sisällä</a:t>
                      </a:r>
                    </a:p>
                  </a:txBody>
                  <a:tcPr>
                    <a:solidFill>
                      <a:schemeClr val="tx2">
                        <a:lumMod val="20000"/>
                        <a:lumOff val="80000"/>
                      </a:schemeClr>
                    </a:solidFill>
                  </a:tcPr>
                </a:tc>
                <a:tc>
                  <a:txBody>
                    <a:bodyPr/>
                    <a:lstStyle/>
                    <a:p>
                      <a:r>
                        <a:rPr lang="fi-FI" sz="1200" dirty="0"/>
                        <a:t>Lisätään pyöräpysäköintiä niille sisääntuloporteille, jotka sisääntuloporttien profiloinnissa on tunnistettu pyörällä saapuvien kannalta keskeisiksi. Pyöräpysäköinnin määrä vaihtelee sisääntuloporteittain. Pyöräilyn kannalta keskeisimmille sisääntuloporteille toteutetaan pyöräpysäköintiä eniten, muille sisääntuloporteille vähemmän. Lisäksi tunnistetaan potentiaaliset pyöräpysäköinnin sijainnit alueen sisällä kohteet (esim. pyörällä helposti saavutettavalla keittokatoksella tai polkujen/reittien lähtöpaikassa).</a:t>
                      </a:r>
                    </a:p>
                  </a:txBody>
                  <a:tcPr>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t>30 000 eur</a:t>
                      </a:r>
                    </a:p>
                    <a:p>
                      <a:endParaRPr lang="fi-FI" sz="1200" dirty="0"/>
                    </a:p>
                  </a:txBody>
                  <a:tcPr>
                    <a:solidFill>
                      <a:schemeClr val="tx2">
                        <a:lumMod val="20000"/>
                        <a:lumOff val="80000"/>
                      </a:schemeClr>
                    </a:solidFill>
                  </a:tcPr>
                </a:tc>
                <a:tc>
                  <a:txBody>
                    <a:bodyPr/>
                    <a:lstStyle/>
                    <a:p>
                      <a:r>
                        <a:rPr lang="fi-FI" sz="1200" dirty="0"/>
                        <a:t>Sipoo, Vantaa, Metsähallitus</a:t>
                      </a:r>
                    </a:p>
                  </a:txBody>
                  <a:tcPr>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000000"/>
                          </a:solidFill>
                          <a:effectLst/>
                          <a:uLnTx/>
                          <a:uFillTx/>
                          <a:latin typeface="Myriad Pro"/>
                          <a:ea typeface="+mn-ea"/>
                          <a:cs typeface="+mn-cs"/>
                        </a:rPr>
                        <a:t>2023–2024 </a:t>
                      </a:r>
                      <a:endParaRPr kumimoji="0" lang="fi-FI" sz="1200" b="0" i="0" u="none" strike="noStrike" kern="1200" cap="none" spc="0" normalizeH="0" baseline="0" noProof="0" dirty="0">
                        <a:ln>
                          <a:noFill/>
                        </a:ln>
                        <a:solidFill>
                          <a:srgbClr val="000000"/>
                        </a:solidFill>
                        <a:effectLst/>
                        <a:uLnTx/>
                        <a:uFillTx/>
                        <a:latin typeface="Myriad Pro"/>
                        <a:ea typeface="+mn-ea"/>
                        <a:cs typeface="+mn-cs"/>
                      </a:endParaRPr>
                    </a:p>
                  </a:txBody>
                  <a:tcPr>
                    <a:solidFill>
                      <a:schemeClr val="tx2">
                        <a:lumMod val="20000"/>
                        <a:lumOff val="80000"/>
                      </a:schemeClr>
                    </a:solidFill>
                  </a:tcPr>
                </a:tc>
                <a:extLst>
                  <a:ext uri="{0D108BD9-81ED-4DB2-BD59-A6C34878D82A}">
                    <a16:rowId xmlns:a16="http://schemas.microsoft.com/office/drawing/2014/main" val="1084772560"/>
                  </a:ext>
                </a:extLst>
              </a:tr>
              <a:tr h="370840">
                <a:tc>
                  <a:txBody>
                    <a:bodyPr/>
                    <a:lstStyle/>
                    <a:p>
                      <a:r>
                        <a:rPr lang="fi-FI" sz="1200" dirty="0"/>
                        <a:t>Yhteistyön kehittäminen</a:t>
                      </a:r>
                    </a:p>
                  </a:txBody>
                  <a:tcPr>
                    <a:solidFill>
                      <a:schemeClr val="tx2">
                        <a:lumMod val="20000"/>
                        <a:lumOff val="80000"/>
                      </a:schemeClr>
                    </a:solidFill>
                  </a:tcPr>
                </a:tc>
                <a:tc>
                  <a:txBody>
                    <a:bodyPr/>
                    <a:lstStyle/>
                    <a:p>
                      <a:r>
                        <a:rPr lang="fi-FI" sz="1200" dirty="0"/>
                        <a:t>Jatkuvan ja saumattoman vierailijakokemuksen muodostaminen edellyttää tiivistä yhteistyötä keskeisten toimijoiden (Metsähallitus, HSL, Sipoo, Vantaa, muut alueen toimijat/palvelujen tarjoajat) kesken. Etenkin rajapinnoissa, joissa vastuutaho vaihtuu toiseen, yhteistyön merkitys korostuu. Yhteistyön kehittämiseksi tulee tunnistaa kansallispuistossa erikulkutavoilla vierailevien käyttäjien tarpeet ja palvelupolku. Yhteistyötä tulee tehdä niin suunnittelussa, toteutuksessa kuin markkinoinnissa ja viestinnässä.</a:t>
                      </a:r>
                    </a:p>
                  </a:txBody>
                  <a:tcPr>
                    <a:solidFill>
                      <a:schemeClr val="tx2">
                        <a:lumMod val="20000"/>
                        <a:lumOff val="80000"/>
                      </a:schemeClr>
                    </a:solidFill>
                  </a:tcPr>
                </a:tc>
                <a:tc>
                  <a:txBody>
                    <a:bodyPr/>
                    <a:lstStyle/>
                    <a:p>
                      <a:endParaRPr lang="fi-FI" sz="1200" dirty="0"/>
                    </a:p>
                  </a:txBody>
                  <a:tcPr>
                    <a:solidFill>
                      <a:schemeClr val="tx2">
                        <a:lumMod val="20000"/>
                        <a:lumOff val="80000"/>
                      </a:schemeClr>
                    </a:solidFill>
                  </a:tcPr>
                </a:tc>
                <a:tc>
                  <a:txBody>
                    <a:bodyPr/>
                    <a:lstStyle/>
                    <a:p>
                      <a:r>
                        <a:rPr lang="fi-FI" sz="1200" dirty="0"/>
                        <a:t>Metsähallitus, HSL, Sipoo, Vantaa, muut alueen toimijat</a:t>
                      </a:r>
                    </a:p>
                  </a:txBody>
                  <a:tcPr>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000000"/>
                          </a:solidFill>
                          <a:effectLst/>
                          <a:uLnTx/>
                          <a:uFillTx/>
                          <a:latin typeface="Myriad Pro"/>
                          <a:ea typeface="+mn-ea"/>
                          <a:cs typeface="+mn-cs"/>
                        </a:rPr>
                        <a:t>2023–2024 </a:t>
                      </a:r>
                    </a:p>
                  </a:txBody>
                  <a:tcPr>
                    <a:solidFill>
                      <a:schemeClr val="tx2">
                        <a:lumMod val="20000"/>
                        <a:lumOff val="80000"/>
                      </a:schemeClr>
                    </a:solidFill>
                  </a:tcPr>
                </a:tc>
                <a:extLst>
                  <a:ext uri="{0D108BD9-81ED-4DB2-BD59-A6C34878D82A}">
                    <a16:rowId xmlns:a16="http://schemas.microsoft.com/office/drawing/2014/main" val="1989508830"/>
                  </a:ext>
                </a:extLst>
              </a:tr>
            </a:tbl>
          </a:graphicData>
        </a:graphic>
      </p:graphicFrame>
    </p:spTree>
    <p:extLst>
      <p:ext uri="{BB962C8B-B14F-4D97-AF65-F5344CB8AC3E}">
        <p14:creationId xmlns:p14="http://schemas.microsoft.com/office/powerpoint/2010/main" val="14164317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a:xfrm>
            <a:off x="213064" y="468536"/>
            <a:ext cx="10512086" cy="574333"/>
          </a:xfrm>
        </p:spPr>
        <p:txBody>
          <a:bodyPr/>
          <a:lstStyle/>
          <a:p>
            <a:r>
              <a:rPr lang="fi-FI" dirty="0"/>
              <a:t>Toimenpiteet kestävien kulkumuotojen lisäämiseksi</a:t>
            </a:r>
          </a:p>
        </p:txBody>
      </p:sp>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p:txBody>
          <a:bodyPr/>
          <a:lstStyle/>
          <a:p>
            <a:r>
              <a:rPr lang="fi-FI"/>
              <a:t>Työssä on tunnistettu keskeiset toimenpiteet kestävien kulkutapojen käytön lisäämiseksi </a:t>
            </a:r>
            <a:r>
              <a:rPr lang="fi-FI" err="1"/>
              <a:t>Sipoonkorpeen</a:t>
            </a:r>
            <a:r>
              <a:rPr lang="fi-FI"/>
              <a:t> suuntautuvilla matkoilla.</a:t>
            </a:r>
          </a:p>
        </p:txBody>
      </p:sp>
      <p:sp>
        <p:nvSpPr>
          <p:cNvPr id="4" name="Tekstin paikkamerkki 3">
            <a:extLst>
              <a:ext uri="{FF2B5EF4-FFF2-40B4-BE49-F238E27FC236}">
                <a16:creationId xmlns:a16="http://schemas.microsoft.com/office/drawing/2014/main" id="{D63DF0CE-F23A-4C4E-9B62-ABC8C1CAB474}"/>
              </a:ext>
            </a:extLst>
          </p:cNvPr>
          <p:cNvSpPr>
            <a:spLocks noGrp="1"/>
          </p:cNvSpPr>
          <p:nvPr>
            <p:ph type="body" sz="quarter" idx="11"/>
          </p:nvPr>
        </p:nvSpPr>
        <p:spPr/>
        <p:txBody>
          <a:bodyPr/>
          <a:lstStyle/>
          <a:p>
            <a:endParaRPr lang="fi-FI"/>
          </a:p>
        </p:txBody>
      </p:sp>
      <p:graphicFrame>
        <p:nvGraphicFramePr>
          <p:cNvPr id="5" name="Taulukko 5">
            <a:extLst>
              <a:ext uri="{FF2B5EF4-FFF2-40B4-BE49-F238E27FC236}">
                <a16:creationId xmlns:a16="http://schemas.microsoft.com/office/drawing/2014/main" id="{88FF3103-4823-4342-AAAE-4CDD477B804E}"/>
              </a:ext>
            </a:extLst>
          </p:cNvPr>
          <p:cNvGraphicFramePr>
            <a:graphicFrameLocks/>
          </p:cNvGraphicFramePr>
          <p:nvPr>
            <p:extLst>
              <p:ext uri="{D42A27DB-BD31-4B8C-83A1-F6EECF244321}">
                <p14:modId xmlns:p14="http://schemas.microsoft.com/office/powerpoint/2010/main" val="646992084"/>
              </p:ext>
            </p:extLst>
          </p:nvPr>
        </p:nvGraphicFramePr>
        <p:xfrm>
          <a:off x="276384" y="903968"/>
          <a:ext cx="11620500" cy="5029200"/>
        </p:xfrm>
        <a:graphic>
          <a:graphicData uri="http://schemas.openxmlformats.org/drawingml/2006/table">
            <a:tbl>
              <a:tblPr firstRow="1" bandRow="1">
                <a:tableStyleId>{5C22544A-7EE6-4342-B048-85BDC9FD1C3A}</a:tableStyleId>
              </a:tblPr>
              <a:tblGrid>
                <a:gridCol w="2238216">
                  <a:extLst>
                    <a:ext uri="{9D8B030D-6E8A-4147-A177-3AD203B41FA5}">
                      <a16:colId xmlns:a16="http://schemas.microsoft.com/office/drawing/2014/main" val="1767070258"/>
                    </a:ext>
                  </a:extLst>
                </a:gridCol>
                <a:gridCol w="5181600">
                  <a:extLst>
                    <a:ext uri="{9D8B030D-6E8A-4147-A177-3AD203B41FA5}">
                      <a16:colId xmlns:a16="http://schemas.microsoft.com/office/drawing/2014/main" val="3716175843"/>
                    </a:ext>
                  </a:extLst>
                </a:gridCol>
                <a:gridCol w="1400228">
                  <a:extLst>
                    <a:ext uri="{9D8B030D-6E8A-4147-A177-3AD203B41FA5}">
                      <a16:colId xmlns:a16="http://schemas.microsoft.com/office/drawing/2014/main" val="4068544277"/>
                    </a:ext>
                  </a:extLst>
                </a:gridCol>
                <a:gridCol w="1400228">
                  <a:extLst>
                    <a:ext uri="{9D8B030D-6E8A-4147-A177-3AD203B41FA5}">
                      <a16:colId xmlns:a16="http://schemas.microsoft.com/office/drawing/2014/main" val="2284477700"/>
                    </a:ext>
                  </a:extLst>
                </a:gridCol>
                <a:gridCol w="1400228">
                  <a:extLst>
                    <a:ext uri="{9D8B030D-6E8A-4147-A177-3AD203B41FA5}">
                      <a16:colId xmlns:a16="http://schemas.microsoft.com/office/drawing/2014/main" val="3321105381"/>
                    </a:ext>
                  </a:extLst>
                </a:gridCol>
              </a:tblGrid>
              <a:tr h="370840">
                <a:tc>
                  <a:txBody>
                    <a:bodyPr/>
                    <a:lstStyle/>
                    <a:p>
                      <a:r>
                        <a:rPr lang="fi-FI" sz="1200"/>
                        <a:t>Toimenpide</a:t>
                      </a:r>
                    </a:p>
                  </a:txBody>
                  <a:tcPr>
                    <a:solidFill>
                      <a:schemeClr val="accent4"/>
                    </a:solidFill>
                  </a:tcPr>
                </a:tc>
                <a:tc>
                  <a:txBody>
                    <a:bodyPr/>
                    <a:lstStyle/>
                    <a:p>
                      <a:r>
                        <a:rPr lang="fi-FI" sz="1200"/>
                        <a:t>Kuvaus</a:t>
                      </a:r>
                    </a:p>
                  </a:txBody>
                  <a:tcPr>
                    <a:solidFill>
                      <a:schemeClr val="accent4"/>
                    </a:solidFill>
                  </a:tcPr>
                </a:tc>
                <a:tc>
                  <a:txBody>
                    <a:bodyPr/>
                    <a:lstStyle/>
                    <a:p>
                      <a:r>
                        <a:rPr lang="fi-FI" sz="1200"/>
                        <a:t>Karkea kustannusarvio</a:t>
                      </a:r>
                    </a:p>
                  </a:txBody>
                  <a:tcPr>
                    <a:solidFill>
                      <a:schemeClr val="accent4"/>
                    </a:solidFill>
                  </a:tcPr>
                </a:tc>
                <a:tc>
                  <a:txBody>
                    <a:bodyPr/>
                    <a:lstStyle/>
                    <a:p>
                      <a:r>
                        <a:rPr lang="fi-FI" sz="1200"/>
                        <a:t>Vastuutaho, sidosryhmät</a:t>
                      </a:r>
                    </a:p>
                  </a:txBody>
                  <a:tcPr>
                    <a:solidFill>
                      <a:schemeClr val="accent4"/>
                    </a:solidFill>
                  </a:tcPr>
                </a:tc>
                <a:tc>
                  <a:txBody>
                    <a:bodyPr/>
                    <a:lstStyle/>
                    <a:p>
                      <a:r>
                        <a:rPr lang="fi-FI" sz="1200"/>
                        <a:t>Aikataulu</a:t>
                      </a:r>
                    </a:p>
                  </a:txBody>
                  <a:tcPr>
                    <a:solidFill>
                      <a:schemeClr val="accent4"/>
                    </a:solidFill>
                  </a:tcPr>
                </a:tc>
                <a:extLst>
                  <a:ext uri="{0D108BD9-81ED-4DB2-BD59-A6C34878D82A}">
                    <a16:rowId xmlns:a16="http://schemas.microsoft.com/office/drawing/2014/main" val="3347266751"/>
                  </a:ext>
                </a:extLst>
              </a:tr>
              <a:tr h="370840">
                <a:tc>
                  <a:txBody>
                    <a:bodyPr/>
                    <a:lstStyle/>
                    <a:p>
                      <a:r>
                        <a:rPr lang="fi-FI" sz="1200"/>
                        <a:t>Markkinointi, viestintä, tiedon lisääminen vaihtoehdoista</a:t>
                      </a:r>
                    </a:p>
                  </a:txBody>
                  <a:tcPr>
                    <a:solidFill>
                      <a:schemeClr val="tx2">
                        <a:lumMod val="20000"/>
                        <a:lumOff val="80000"/>
                      </a:schemeClr>
                    </a:solidFill>
                  </a:tcPr>
                </a:tc>
                <a:tc>
                  <a:txBody>
                    <a:bodyPr/>
                    <a:lstStyle/>
                    <a:p>
                      <a:r>
                        <a:rPr lang="fi-FI" sz="1200" dirty="0"/>
                        <a:t>Markkinointia ja viestintää toteutetaan tiiviissä yhteistyössä. Viestinnässä tuodaan selkeämmin esille kestävät kulkutavat saapumisvaihtoehtoina ja lisätään tietoa vaihtoehdoista. Käyttäjät ohjataan käyttäjät Luontoon.fi-sivustolle ja ylläpidetään siellä ajantasaista tietoa. </a:t>
                      </a:r>
                    </a:p>
                    <a:p>
                      <a:endParaRPr lang="fi-FI" sz="1200" dirty="0"/>
                    </a:p>
                    <a:p>
                      <a:r>
                        <a:rPr lang="fi-FI" sz="1200" dirty="0"/>
                        <a:t>Jatkossa mahdollisen linjastokokeilun myötä joukkoliikenneyhteydet löytyvät HSL:n sivuilta ja reittioppaasta. Jos liikenne on HSL:n järjestämää, liikenteessä käyvät myös HSL:n lipputuotteet. Muussa tapauksessa velvoitetaan HSL:n lippujen kelpoisuuteen (vrt. U-liikenne).</a:t>
                      </a:r>
                    </a:p>
                    <a:p>
                      <a:endParaRPr lang="fi-FI" sz="1200" dirty="0"/>
                    </a:p>
                    <a:p>
                      <a:r>
                        <a:rPr lang="fi-FI" sz="1200" dirty="0"/>
                        <a:t>Lisäksi YM:n luonnon virkistyskäytön strategiaan on kirjattu kansallisen ulkoilutietopalvelun toteuttaminen, sähköinen palvelu tulee käyttöön muutaman vuoden sisällä. Metsähallitus vastaa kansallisen ulkoilutieto-palvelun toteutuksesta ja ylläpidosta.</a:t>
                      </a:r>
                    </a:p>
                  </a:txBody>
                  <a:tcPr>
                    <a:solidFill>
                      <a:schemeClr val="tx2">
                        <a:lumMod val="20000"/>
                        <a:lumOff val="80000"/>
                      </a:schemeClr>
                    </a:solidFill>
                  </a:tcPr>
                </a:tc>
                <a:tc>
                  <a:txBody>
                    <a:bodyPr/>
                    <a:lstStyle/>
                    <a:p>
                      <a:r>
                        <a:rPr lang="fi-FI" sz="1200" dirty="0"/>
                        <a:t>30 000–</a:t>
                      </a:r>
                      <a:br>
                        <a:rPr lang="fi-FI" sz="1200" dirty="0"/>
                      </a:br>
                      <a:r>
                        <a:rPr lang="fi-FI" sz="1200" dirty="0"/>
                        <a:t>50 000 eur/v</a:t>
                      </a:r>
                    </a:p>
                  </a:txBody>
                  <a:tcPr>
                    <a:solidFill>
                      <a:schemeClr val="tx2">
                        <a:lumMod val="20000"/>
                        <a:lumOff val="80000"/>
                      </a:schemeClr>
                    </a:solidFill>
                  </a:tcPr>
                </a:tc>
                <a:tc>
                  <a:txBody>
                    <a:bodyPr/>
                    <a:lstStyle/>
                    <a:p>
                      <a:r>
                        <a:rPr lang="fi-FI" sz="1200" dirty="0"/>
                        <a:t>Metsähallitus, Sipoo, Vantaa, HSL</a:t>
                      </a:r>
                    </a:p>
                  </a:txBody>
                  <a:tcPr>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000000"/>
                          </a:solidFill>
                          <a:effectLst/>
                          <a:uLnTx/>
                          <a:uFillTx/>
                          <a:latin typeface="+mn-lt"/>
                          <a:ea typeface="+mn-ea"/>
                          <a:cs typeface="+mn-cs"/>
                        </a:rPr>
                        <a:t>2023–2024 </a:t>
                      </a:r>
                    </a:p>
                    <a:p>
                      <a:endParaRPr lang="fi-FI" sz="1200" dirty="0"/>
                    </a:p>
                  </a:txBody>
                  <a:tcPr>
                    <a:solidFill>
                      <a:schemeClr val="tx2">
                        <a:lumMod val="20000"/>
                        <a:lumOff val="80000"/>
                      </a:schemeClr>
                    </a:solidFill>
                  </a:tcPr>
                </a:tc>
                <a:extLst>
                  <a:ext uri="{0D108BD9-81ED-4DB2-BD59-A6C34878D82A}">
                    <a16:rowId xmlns:a16="http://schemas.microsoft.com/office/drawing/2014/main" val="2034908945"/>
                  </a:ext>
                </a:extLst>
              </a:tr>
              <a:tr h="370840">
                <a:tc>
                  <a:txBody>
                    <a:bodyPr/>
                    <a:lstStyle/>
                    <a:p>
                      <a:r>
                        <a:rPr lang="fi-FI" sz="1200"/>
                        <a:t>Maksullinen pysäköinti</a:t>
                      </a:r>
                    </a:p>
                  </a:txBody>
                  <a:tcPr>
                    <a:solidFill>
                      <a:schemeClr val="tx2">
                        <a:lumMod val="40000"/>
                        <a:lumOff val="60000"/>
                      </a:schemeClr>
                    </a:solidFill>
                  </a:tcPr>
                </a:tc>
                <a:tc>
                  <a:txBody>
                    <a:bodyPr/>
                    <a:lstStyle/>
                    <a:p>
                      <a:r>
                        <a:rPr lang="fi-FI" sz="1200" dirty="0"/>
                        <a:t>Otetaan käyttöön pysäköinnin maksullisuus (ruuhkaisimmilla) pysäköintialueilla. Pysäköinnin hinnoittelu on tehokas keino ohjata kulkutavan valintaa.</a:t>
                      </a:r>
                    </a:p>
                    <a:p>
                      <a:endParaRPr lang="fi-FI" sz="1200" dirty="0"/>
                    </a:p>
                    <a:p>
                      <a:r>
                        <a:rPr lang="fi-FI" sz="1200" dirty="0"/>
                        <a:t>Sipoon Pilvijärven luonnonsuojelualueen vieressä sijaitsee suosittu uimaranta, jonka pysäköintialueella pysäköinti on maksullista.  Pysäköinnin kausikortin hinta on 30 €. Ilman kausikorttia pysäköinti maksu on autoille ja mopoautoille 5 €/kerta ja moottoripyörille ja kevytmoottoripyörille 2 €/kerta. Pilvijärvellä paikallinen urheiluseura hoitaa valvonnan ja pitää kesäisin kioskia.</a:t>
                      </a:r>
                    </a:p>
                    <a:p>
                      <a:r>
                        <a:rPr lang="fi-FI" sz="1200" dirty="0"/>
                        <a:t>Myös Luukin ulkoilualueella pysäköinti on ollut maksullista.</a:t>
                      </a:r>
                    </a:p>
                  </a:txBody>
                  <a:tcPr>
                    <a:solidFill>
                      <a:schemeClr val="tx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t>30 000</a:t>
                      </a:r>
                    </a:p>
                  </a:txBody>
                  <a:tcPr>
                    <a:solidFill>
                      <a:schemeClr val="tx2">
                        <a:lumMod val="40000"/>
                        <a:lumOff val="60000"/>
                      </a:schemeClr>
                    </a:solidFill>
                  </a:tcPr>
                </a:tc>
                <a:tc>
                  <a:txBody>
                    <a:bodyPr/>
                    <a:lstStyle/>
                    <a:p>
                      <a:r>
                        <a:rPr lang="fi-FI" sz="1200"/>
                        <a:t>Vantaa, Sipoo, Metsähallitus</a:t>
                      </a:r>
                    </a:p>
                  </a:txBody>
                  <a:tcPr>
                    <a:solidFill>
                      <a:schemeClr val="tx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000000"/>
                          </a:solidFill>
                          <a:effectLst/>
                          <a:uLnTx/>
                          <a:uFillTx/>
                          <a:latin typeface="+mn-lt"/>
                          <a:ea typeface="+mn-ea"/>
                          <a:cs typeface="+mn-cs"/>
                        </a:rPr>
                        <a:t>2023–2024 </a:t>
                      </a:r>
                    </a:p>
                    <a:p>
                      <a:endParaRPr lang="fi-FI" sz="1200" dirty="0"/>
                    </a:p>
                  </a:txBody>
                  <a:tcPr>
                    <a:solidFill>
                      <a:schemeClr val="tx2">
                        <a:lumMod val="40000"/>
                        <a:lumOff val="60000"/>
                      </a:schemeClr>
                    </a:solidFill>
                  </a:tcPr>
                </a:tc>
                <a:extLst>
                  <a:ext uri="{0D108BD9-81ED-4DB2-BD59-A6C34878D82A}">
                    <a16:rowId xmlns:a16="http://schemas.microsoft.com/office/drawing/2014/main" val="585160096"/>
                  </a:ext>
                </a:extLst>
              </a:tr>
            </a:tbl>
          </a:graphicData>
        </a:graphic>
      </p:graphicFrame>
    </p:spTree>
    <p:extLst>
      <p:ext uri="{BB962C8B-B14F-4D97-AF65-F5344CB8AC3E}">
        <p14:creationId xmlns:p14="http://schemas.microsoft.com/office/powerpoint/2010/main" val="13375300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a:xfrm>
            <a:off x="195309" y="468536"/>
            <a:ext cx="10529841" cy="574333"/>
          </a:xfrm>
        </p:spPr>
        <p:txBody>
          <a:bodyPr/>
          <a:lstStyle/>
          <a:p>
            <a:r>
              <a:rPr lang="fi-FI" dirty="0"/>
              <a:t>Toimenpiteet kestävien kulkumuotojen lisäämiseksi</a:t>
            </a:r>
          </a:p>
        </p:txBody>
      </p:sp>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p:txBody>
          <a:bodyPr/>
          <a:lstStyle/>
          <a:p>
            <a:r>
              <a:rPr lang="fi-FI"/>
              <a:t>Työssä on tunnistettu keskeiset toimenpiteet kestävien kulkutapojen käytön lisäämiseksi </a:t>
            </a:r>
            <a:r>
              <a:rPr lang="fi-FI" err="1"/>
              <a:t>Sipoonkorpeen</a:t>
            </a:r>
            <a:r>
              <a:rPr lang="fi-FI"/>
              <a:t> suuntautuvilla matkoilla.</a:t>
            </a:r>
          </a:p>
        </p:txBody>
      </p:sp>
      <p:sp>
        <p:nvSpPr>
          <p:cNvPr id="4" name="Tekstin paikkamerkki 3">
            <a:extLst>
              <a:ext uri="{FF2B5EF4-FFF2-40B4-BE49-F238E27FC236}">
                <a16:creationId xmlns:a16="http://schemas.microsoft.com/office/drawing/2014/main" id="{D63DF0CE-F23A-4C4E-9B62-ABC8C1CAB474}"/>
              </a:ext>
            </a:extLst>
          </p:cNvPr>
          <p:cNvSpPr>
            <a:spLocks noGrp="1"/>
          </p:cNvSpPr>
          <p:nvPr>
            <p:ph type="body" sz="quarter" idx="11"/>
          </p:nvPr>
        </p:nvSpPr>
        <p:spPr/>
        <p:txBody>
          <a:bodyPr/>
          <a:lstStyle/>
          <a:p>
            <a:endParaRPr lang="fi-FI"/>
          </a:p>
        </p:txBody>
      </p:sp>
      <p:graphicFrame>
        <p:nvGraphicFramePr>
          <p:cNvPr id="5" name="Taulukko 5">
            <a:extLst>
              <a:ext uri="{FF2B5EF4-FFF2-40B4-BE49-F238E27FC236}">
                <a16:creationId xmlns:a16="http://schemas.microsoft.com/office/drawing/2014/main" id="{88FF3103-4823-4342-AAAE-4CDD477B804E}"/>
              </a:ext>
            </a:extLst>
          </p:cNvPr>
          <p:cNvGraphicFramePr>
            <a:graphicFrameLocks/>
          </p:cNvGraphicFramePr>
          <p:nvPr>
            <p:extLst>
              <p:ext uri="{D42A27DB-BD31-4B8C-83A1-F6EECF244321}">
                <p14:modId xmlns:p14="http://schemas.microsoft.com/office/powerpoint/2010/main" val="2510501217"/>
              </p:ext>
            </p:extLst>
          </p:nvPr>
        </p:nvGraphicFramePr>
        <p:xfrm>
          <a:off x="276384" y="947512"/>
          <a:ext cx="11620500" cy="4937760"/>
        </p:xfrm>
        <a:graphic>
          <a:graphicData uri="http://schemas.openxmlformats.org/drawingml/2006/table">
            <a:tbl>
              <a:tblPr firstRow="1" bandRow="1">
                <a:tableStyleId>{5C22544A-7EE6-4342-B048-85BDC9FD1C3A}</a:tableStyleId>
              </a:tblPr>
              <a:tblGrid>
                <a:gridCol w="2238216">
                  <a:extLst>
                    <a:ext uri="{9D8B030D-6E8A-4147-A177-3AD203B41FA5}">
                      <a16:colId xmlns:a16="http://schemas.microsoft.com/office/drawing/2014/main" val="1767070258"/>
                    </a:ext>
                  </a:extLst>
                </a:gridCol>
                <a:gridCol w="5181600">
                  <a:extLst>
                    <a:ext uri="{9D8B030D-6E8A-4147-A177-3AD203B41FA5}">
                      <a16:colId xmlns:a16="http://schemas.microsoft.com/office/drawing/2014/main" val="3716175843"/>
                    </a:ext>
                  </a:extLst>
                </a:gridCol>
                <a:gridCol w="1400228">
                  <a:extLst>
                    <a:ext uri="{9D8B030D-6E8A-4147-A177-3AD203B41FA5}">
                      <a16:colId xmlns:a16="http://schemas.microsoft.com/office/drawing/2014/main" val="4068544277"/>
                    </a:ext>
                  </a:extLst>
                </a:gridCol>
                <a:gridCol w="1400228">
                  <a:extLst>
                    <a:ext uri="{9D8B030D-6E8A-4147-A177-3AD203B41FA5}">
                      <a16:colId xmlns:a16="http://schemas.microsoft.com/office/drawing/2014/main" val="2284477700"/>
                    </a:ext>
                  </a:extLst>
                </a:gridCol>
                <a:gridCol w="1400228">
                  <a:extLst>
                    <a:ext uri="{9D8B030D-6E8A-4147-A177-3AD203B41FA5}">
                      <a16:colId xmlns:a16="http://schemas.microsoft.com/office/drawing/2014/main" val="3321105381"/>
                    </a:ext>
                  </a:extLst>
                </a:gridCol>
              </a:tblGrid>
              <a:tr h="370840">
                <a:tc>
                  <a:txBody>
                    <a:bodyPr/>
                    <a:lstStyle/>
                    <a:p>
                      <a:r>
                        <a:rPr lang="fi-FI" sz="1200"/>
                        <a:t>Toimenpide</a:t>
                      </a:r>
                    </a:p>
                  </a:txBody>
                  <a:tcPr>
                    <a:solidFill>
                      <a:schemeClr val="accent4"/>
                    </a:solidFill>
                  </a:tcPr>
                </a:tc>
                <a:tc>
                  <a:txBody>
                    <a:bodyPr/>
                    <a:lstStyle/>
                    <a:p>
                      <a:r>
                        <a:rPr lang="fi-FI" sz="1200"/>
                        <a:t>Kuvaus</a:t>
                      </a:r>
                    </a:p>
                  </a:txBody>
                  <a:tcPr>
                    <a:solidFill>
                      <a:schemeClr val="accent4"/>
                    </a:solidFill>
                  </a:tcPr>
                </a:tc>
                <a:tc>
                  <a:txBody>
                    <a:bodyPr/>
                    <a:lstStyle/>
                    <a:p>
                      <a:r>
                        <a:rPr lang="fi-FI" sz="1200"/>
                        <a:t>Karkea kustannusarvio</a:t>
                      </a:r>
                    </a:p>
                  </a:txBody>
                  <a:tcPr>
                    <a:solidFill>
                      <a:schemeClr val="accent4"/>
                    </a:solidFill>
                  </a:tcPr>
                </a:tc>
                <a:tc>
                  <a:txBody>
                    <a:bodyPr/>
                    <a:lstStyle/>
                    <a:p>
                      <a:r>
                        <a:rPr lang="fi-FI" sz="1200"/>
                        <a:t>Vastuutaho, sidosryhmät</a:t>
                      </a:r>
                    </a:p>
                  </a:txBody>
                  <a:tcPr>
                    <a:solidFill>
                      <a:schemeClr val="accent4"/>
                    </a:solidFill>
                  </a:tcPr>
                </a:tc>
                <a:tc>
                  <a:txBody>
                    <a:bodyPr/>
                    <a:lstStyle/>
                    <a:p>
                      <a:r>
                        <a:rPr lang="fi-FI" sz="1200"/>
                        <a:t>Aikataulu</a:t>
                      </a:r>
                    </a:p>
                  </a:txBody>
                  <a:tcPr>
                    <a:solidFill>
                      <a:schemeClr val="accent4"/>
                    </a:solidFill>
                  </a:tcPr>
                </a:tc>
                <a:extLst>
                  <a:ext uri="{0D108BD9-81ED-4DB2-BD59-A6C34878D82A}">
                    <a16:rowId xmlns:a16="http://schemas.microsoft.com/office/drawing/2014/main" val="3347266751"/>
                  </a:ext>
                </a:extLst>
              </a:tr>
              <a:tr h="370840">
                <a:tc>
                  <a:txBody>
                    <a:bodyPr/>
                    <a:lstStyle/>
                    <a:p>
                      <a:r>
                        <a:rPr lang="fi-FI" sz="1200">
                          <a:solidFill>
                            <a:schemeClr val="tx1"/>
                          </a:solidFill>
                        </a:rPr>
                        <a:t>Jalankulun ja pyöräliikenteen yhteyksien parantaminen</a:t>
                      </a:r>
                    </a:p>
                  </a:txBody>
                  <a:tcPr>
                    <a:solidFill>
                      <a:schemeClr val="tx2">
                        <a:lumMod val="20000"/>
                        <a:lumOff val="80000"/>
                      </a:schemeClr>
                    </a:solidFill>
                  </a:tcPr>
                </a:tc>
                <a:tc>
                  <a:txBody>
                    <a:bodyPr/>
                    <a:lstStyle/>
                    <a:p>
                      <a:r>
                        <a:rPr lang="fi-FI" sz="1200" dirty="0">
                          <a:solidFill>
                            <a:schemeClr val="tx1"/>
                          </a:solidFill>
                        </a:rPr>
                        <a:t>Parannetaan jalankulku- ja pyöräliikenneyhteyksiä siten, että Sipoonkorpeen on helppo saapua läheltä kävellen, juosten ja pyörällä. Parannetaan ja merkitään pyöräreittejä myös alueella liikkumista varten.</a:t>
                      </a:r>
                    </a:p>
                  </a:txBody>
                  <a:tcPr>
                    <a:solidFill>
                      <a:schemeClr val="tx2">
                        <a:lumMod val="20000"/>
                        <a:lumOff val="80000"/>
                      </a:schemeClr>
                    </a:solidFill>
                  </a:tcPr>
                </a:tc>
                <a:tc>
                  <a:txBody>
                    <a:bodyPr/>
                    <a:lstStyle/>
                    <a:p>
                      <a:r>
                        <a:rPr lang="fi-FI" sz="1200" dirty="0">
                          <a:solidFill>
                            <a:schemeClr val="tx1"/>
                          </a:solidFill>
                        </a:rPr>
                        <a:t>30 000–</a:t>
                      </a:r>
                      <a:br>
                        <a:rPr lang="fi-FI" sz="1200" dirty="0">
                          <a:solidFill>
                            <a:schemeClr val="tx1"/>
                          </a:solidFill>
                        </a:rPr>
                      </a:br>
                      <a:r>
                        <a:rPr lang="fi-FI" sz="1200" dirty="0">
                          <a:solidFill>
                            <a:schemeClr val="tx1"/>
                          </a:solidFill>
                        </a:rPr>
                        <a:t>100 000 eur</a:t>
                      </a:r>
                    </a:p>
                  </a:txBody>
                  <a:tcPr>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solidFill>
                            <a:schemeClr val="tx1"/>
                          </a:solidFill>
                        </a:rPr>
                        <a:t>Sipoo</a:t>
                      </a:r>
                      <a:r>
                        <a:rPr lang="fi-FI" sz="1200">
                          <a:solidFill>
                            <a:schemeClr val="tx1"/>
                          </a:solidFill>
                        </a:rPr>
                        <a:t>, Vantaa,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a:solidFill>
                            <a:schemeClr val="tx1"/>
                          </a:solidFill>
                        </a:rPr>
                        <a:t>Metsähallitus (reitit alueen sisällä)</a:t>
                      </a:r>
                      <a:endParaRPr lang="fi-FI" sz="1200" dirty="0">
                        <a:solidFill>
                          <a:schemeClr val="tx1"/>
                        </a:solidFill>
                      </a:endParaRPr>
                    </a:p>
                  </a:txBody>
                  <a:tcPr>
                    <a:solidFill>
                      <a:schemeClr val="tx2">
                        <a:lumMod val="20000"/>
                        <a:lumOff val="80000"/>
                      </a:schemeClr>
                    </a:solidFill>
                  </a:tcPr>
                </a:tc>
                <a:tc>
                  <a:txBody>
                    <a:bodyPr/>
                    <a:lstStyle/>
                    <a:p>
                      <a:r>
                        <a:rPr lang="fi-FI" sz="1200" dirty="0">
                          <a:solidFill>
                            <a:schemeClr val="tx1"/>
                          </a:solidFill>
                        </a:rPr>
                        <a:t>2023–2026 </a:t>
                      </a:r>
                    </a:p>
                  </a:txBody>
                  <a:tcPr>
                    <a:solidFill>
                      <a:schemeClr val="tx2">
                        <a:lumMod val="20000"/>
                        <a:lumOff val="80000"/>
                      </a:schemeClr>
                    </a:solidFill>
                  </a:tcPr>
                </a:tc>
                <a:extLst>
                  <a:ext uri="{0D108BD9-81ED-4DB2-BD59-A6C34878D82A}">
                    <a16:rowId xmlns:a16="http://schemas.microsoft.com/office/drawing/2014/main" val="1593714228"/>
                  </a:ext>
                </a:extLst>
              </a:tr>
              <a:tr h="370840">
                <a:tc>
                  <a:txBody>
                    <a:bodyPr/>
                    <a:lstStyle/>
                    <a:p>
                      <a:r>
                        <a:rPr lang="fi-FI" sz="1200">
                          <a:solidFill>
                            <a:schemeClr val="tx1"/>
                          </a:solidFill>
                        </a:rPr>
                        <a:t>Latausmahdollisuus sähkökäyttöisille kulkuvälineille</a:t>
                      </a:r>
                    </a:p>
                  </a:txBody>
                  <a:tcPr>
                    <a:solidFill>
                      <a:schemeClr val="tx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solidFill>
                            <a:schemeClr val="tx1"/>
                          </a:solidFill>
                        </a:rPr>
                        <a:t>Sähköpyörien latausmahdollisuus kannattaa tarjota ensisijaisesti alueella toimivien muiden palveluiden (kahvila, ravintola) yhteydessä.</a:t>
                      </a:r>
                    </a:p>
                    <a:p>
                      <a:r>
                        <a:rPr lang="fi-FI" sz="1200" dirty="0">
                          <a:solidFill>
                            <a:schemeClr val="tx1"/>
                          </a:solidFill>
                        </a:rPr>
                        <a:t>Sähköautojen latausmahdollisuus voi olla vetovoimatekijä pääsisääntulo-porteilla, mutta sitä kannattaa toteuttaa vain sinne, missä tarvittava infra (sähköverkko) on helposti saatavissa. Sähköautojen kantamat ovat kasvaneet ja edestakainen vierailu kansallispuistossa on mahdollinen ilman latausta.</a:t>
                      </a:r>
                    </a:p>
                  </a:txBody>
                  <a:tcPr>
                    <a:solidFill>
                      <a:schemeClr val="tx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solidFill>
                            <a:schemeClr val="tx1"/>
                          </a:solidFill>
                        </a:rPr>
                        <a:t>50 000–</a:t>
                      </a:r>
                      <a:br>
                        <a:rPr lang="fi-FI" sz="1200" dirty="0">
                          <a:solidFill>
                            <a:schemeClr val="tx1"/>
                          </a:solidFill>
                        </a:rPr>
                      </a:br>
                      <a:r>
                        <a:rPr lang="fi-FI" sz="1200" dirty="0">
                          <a:solidFill>
                            <a:schemeClr val="tx1"/>
                          </a:solidFill>
                        </a:rPr>
                        <a:t>100 000 eur</a:t>
                      </a:r>
                    </a:p>
                    <a:p>
                      <a:endParaRPr lang="fi-FI" sz="1200" dirty="0">
                        <a:solidFill>
                          <a:schemeClr val="tx1"/>
                        </a:solidFill>
                      </a:endParaRPr>
                    </a:p>
                  </a:txBody>
                  <a:tcPr>
                    <a:solidFill>
                      <a:schemeClr val="tx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a:solidFill>
                            <a:schemeClr val="tx1"/>
                          </a:solidFill>
                        </a:rPr>
                        <a:t>Sipoo, Vantaa, Metsähallitus</a:t>
                      </a:r>
                    </a:p>
                  </a:txBody>
                  <a:tcPr>
                    <a:solidFill>
                      <a:schemeClr val="tx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solidFill>
                            <a:schemeClr val="tx1"/>
                          </a:solidFill>
                        </a:rPr>
                        <a:t>2024–2026 </a:t>
                      </a:r>
                    </a:p>
                    <a:p>
                      <a:endParaRPr lang="fi-FI" sz="1200" dirty="0">
                        <a:solidFill>
                          <a:schemeClr val="tx1"/>
                        </a:solidFill>
                      </a:endParaRPr>
                    </a:p>
                  </a:txBody>
                  <a:tcPr>
                    <a:solidFill>
                      <a:schemeClr val="tx2">
                        <a:lumMod val="40000"/>
                        <a:lumOff val="60000"/>
                      </a:schemeClr>
                    </a:solidFill>
                  </a:tcPr>
                </a:tc>
                <a:extLst>
                  <a:ext uri="{0D108BD9-81ED-4DB2-BD59-A6C34878D82A}">
                    <a16:rowId xmlns:a16="http://schemas.microsoft.com/office/drawing/2014/main" val="1939469021"/>
                  </a:ext>
                </a:extLst>
              </a:tr>
              <a:tr h="370840">
                <a:tc>
                  <a:txBody>
                    <a:bodyPr/>
                    <a:lstStyle/>
                    <a:p>
                      <a:r>
                        <a:rPr lang="fi-FI" sz="1200"/>
                        <a:t>Kaupunkipyöräasemat</a:t>
                      </a:r>
                    </a:p>
                  </a:txBody>
                  <a:tcPr>
                    <a:solidFill>
                      <a:schemeClr val="tx2">
                        <a:lumMod val="20000"/>
                        <a:lumOff val="80000"/>
                      </a:schemeClr>
                    </a:solidFill>
                  </a:tcPr>
                </a:tc>
                <a:tc>
                  <a:txBody>
                    <a:bodyPr/>
                    <a:lstStyle/>
                    <a:p>
                      <a:r>
                        <a:rPr lang="fi-FI" sz="1200"/>
                        <a:t>Kaupunkipyöräjärjestelmän laajentaminen ja kaupunkipyöräasemien toteuttaminen potentiaalisten saapumissuuntien sisääntuloporttien yhteyteen.</a:t>
                      </a:r>
                    </a:p>
                  </a:txBody>
                  <a:tcPr>
                    <a:solidFill>
                      <a:schemeClr val="tx2">
                        <a:lumMod val="20000"/>
                        <a:lumOff val="80000"/>
                      </a:schemeClr>
                    </a:solidFill>
                  </a:tcPr>
                </a:tc>
                <a:tc>
                  <a:txBody>
                    <a:bodyPr/>
                    <a:lstStyle/>
                    <a:p>
                      <a:r>
                        <a:rPr lang="fi-FI" sz="1200" dirty="0"/>
                        <a:t>20 000–</a:t>
                      </a:r>
                      <a:br>
                        <a:rPr lang="fi-FI" sz="1200" dirty="0"/>
                      </a:br>
                      <a:r>
                        <a:rPr lang="fi-FI" sz="1200" dirty="0"/>
                        <a:t>30 000 eur</a:t>
                      </a:r>
                    </a:p>
                  </a:txBody>
                  <a:tcPr>
                    <a:solidFill>
                      <a:schemeClr val="tx2">
                        <a:lumMod val="20000"/>
                        <a:lumOff val="80000"/>
                      </a:schemeClr>
                    </a:solidFill>
                  </a:tcPr>
                </a:tc>
                <a:tc>
                  <a:txBody>
                    <a:bodyPr/>
                    <a:lstStyle/>
                    <a:p>
                      <a:r>
                        <a:rPr lang="fi-FI" sz="1200" dirty="0"/>
                        <a:t>Vantaa ja Metsähallitus</a:t>
                      </a:r>
                    </a:p>
                  </a:txBody>
                  <a:tcPr>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solidFill>
                            <a:schemeClr val="tx1"/>
                          </a:solidFill>
                        </a:rPr>
                        <a:t>2024–2026 </a:t>
                      </a:r>
                    </a:p>
                    <a:p>
                      <a:endParaRPr lang="fi-FI" sz="1200" dirty="0"/>
                    </a:p>
                  </a:txBody>
                  <a:tcPr>
                    <a:solidFill>
                      <a:schemeClr val="tx2">
                        <a:lumMod val="20000"/>
                        <a:lumOff val="80000"/>
                      </a:schemeClr>
                    </a:solidFill>
                  </a:tcPr>
                </a:tc>
                <a:extLst>
                  <a:ext uri="{0D108BD9-81ED-4DB2-BD59-A6C34878D82A}">
                    <a16:rowId xmlns:a16="http://schemas.microsoft.com/office/drawing/2014/main" val="2569741563"/>
                  </a:ext>
                </a:extLst>
              </a:tr>
              <a:tr h="370840">
                <a:tc>
                  <a:txBody>
                    <a:bodyPr/>
                    <a:lstStyle/>
                    <a:p>
                      <a:r>
                        <a:rPr lang="fi-FI" sz="1200"/>
                        <a:t>Sähköpotkulautojen pysäköinti</a:t>
                      </a:r>
                    </a:p>
                  </a:txBody>
                  <a:tcPr>
                    <a:solidFill>
                      <a:schemeClr val="tx2">
                        <a:lumMod val="40000"/>
                        <a:lumOff val="60000"/>
                      </a:schemeClr>
                    </a:solidFill>
                  </a:tcPr>
                </a:tc>
                <a:tc>
                  <a:txBody>
                    <a:bodyPr/>
                    <a:lstStyle/>
                    <a:p>
                      <a:r>
                        <a:rPr lang="fi-FI" sz="1200"/>
                        <a:t>Liikkujien omien sähköpotkulautojen pysäköintiin voidaan hyödyntää runkolukittavia pyörätelineitä, joihin sähköpotkulaudan saa turvallisesti kiinnitettyä.</a:t>
                      </a:r>
                    </a:p>
                    <a:p>
                      <a:r>
                        <a:rPr lang="fi-FI" sz="1200"/>
                        <a:t>Yhteiskäyttöisten sähköpotkulautojen operointialue ei vielä yllä Sipoonkorven alueelle, mutta jatkossa operointialueen mahdollisesti laajentuessa yhteiskäyttöisille sähköpotkulautojen pysäköinnille on hyvä varata oma merkitty alue potentiaalisten saapumissuuntien sisääntuloporttien yhteyteen.</a:t>
                      </a:r>
                    </a:p>
                  </a:txBody>
                  <a:tcPr>
                    <a:solidFill>
                      <a:schemeClr val="tx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t>20 000–</a:t>
                      </a:r>
                      <a:br>
                        <a:rPr lang="fi-FI" sz="1200" dirty="0"/>
                      </a:br>
                      <a:r>
                        <a:rPr lang="fi-FI" sz="1200" dirty="0"/>
                        <a:t>30 000 eur</a:t>
                      </a:r>
                    </a:p>
                    <a:p>
                      <a:endParaRPr lang="fi-FI" sz="1200" dirty="0"/>
                    </a:p>
                  </a:txBody>
                  <a:tcPr>
                    <a:solidFill>
                      <a:schemeClr val="tx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a:solidFill>
                            <a:schemeClr val="tx1"/>
                          </a:solidFill>
                        </a:rPr>
                        <a:t>Sipoo, Vantaa, Metsähallitus</a:t>
                      </a:r>
                    </a:p>
                  </a:txBody>
                  <a:tcPr>
                    <a:solidFill>
                      <a:schemeClr val="tx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solidFill>
                            <a:schemeClr val="tx1"/>
                          </a:solidFill>
                        </a:rPr>
                        <a:t>2024–2026 </a:t>
                      </a:r>
                    </a:p>
                    <a:p>
                      <a:endParaRPr lang="fi-FI" sz="1200" dirty="0"/>
                    </a:p>
                  </a:txBody>
                  <a:tcPr>
                    <a:solidFill>
                      <a:schemeClr val="tx2">
                        <a:lumMod val="40000"/>
                        <a:lumOff val="60000"/>
                      </a:schemeClr>
                    </a:solidFill>
                  </a:tcPr>
                </a:tc>
                <a:extLst>
                  <a:ext uri="{0D108BD9-81ED-4DB2-BD59-A6C34878D82A}">
                    <a16:rowId xmlns:a16="http://schemas.microsoft.com/office/drawing/2014/main" val="2996773028"/>
                  </a:ext>
                </a:extLst>
              </a:tr>
              <a:tr h="370840">
                <a:tc>
                  <a:txBody>
                    <a:bodyPr/>
                    <a:lstStyle/>
                    <a:p>
                      <a:r>
                        <a:rPr lang="fi-FI" sz="1200"/>
                        <a:t>Kimppakyytipalvelu</a:t>
                      </a:r>
                    </a:p>
                  </a:txBody>
                  <a:tcPr>
                    <a:solidFill>
                      <a:schemeClr val="tx2">
                        <a:lumMod val="20000"/>
                        <a:lumOff val="80000"/>
                      </a:schemeClr>
                    </a:solidFill>
                  </a:tcPr>
                </a:tc>
                <a:tc>
                  <a:txBody>
                    <a:bodyPr/>
                    <a:lstStyle/>
                    <a:p>
                      <a:r>
                        <a:rPr lang="fi-FI" sz="1200"/>
                        <a:t>Seuran puute on osoittautunut merkittäväksi esteeksi lähteä kansallispuistoon. Kimppakyytipalvelun avulla kansallispuistoon vierailemaan haluavat voivat löytää toisensa.</a:t>
                      </a:r>
                    </a:p>
                  </a:txBody>
                  <a:tcPr>
                    <a:solidFill>
                      <a:schemeClr val="tx2">
                        <a:lumMod val="20000"/>
                        <a:lumOff val="80000"/>
                      </a:schemeClr>
                    </a:solidFill>
                  </a:tcPr>
                </a:tc>
                <a:tc>
                  <a:txBody>
                    <a:bodyPr/>
                    <a:lstStyle/>
                    <a:p>
                      <a:endParaRPr lang="fi-FI" sz="1200"/>
                    </a:p>
                  </a:txBody>
                  <a:tcPr>
                    <a:solidFill>
                      <a:schemeClr val="tx2">
                        <a:lumMod val="20000"/>
                        <a:lumOff val="80000"/>
                      </a:schemeClr>
                    </a:solidFill>
                  </a:tcPr>
                </a:tc>
                <a:tc>
                  <a:txBody>
                    <a:bodyPr/>
                    <a:lstStyle/>
                    <a:p>
                      <a:r>
                        <a:rPr lang="fi-FI" sz="1200"/>
                        <a:t>Metsähallitus</a:t>
                      </a:r>
                    </a:p>
                  </a:txBody>
                  <a:tcPr>
                    <a:solidFill>
                      <a:schemeClr val="tx2">
                        <a:lumMod val="20000"/>
                        <a:lumOff val="80000"/>
                      </a:schemeClr>
                    </a:solidFill>
                  </a:tcPr>
                </a:tc>
                <a:tc>
                  <a:txBody>
                    <a:bodyPr/>
                    <a:lstStyle/>
                    <a:p>
                      <a:endParaRPr lang="fi-FI" sz="1200" dirty="0"/>
                    </a:p>
                  </a:txBody>
                  <a:tcPr>
                    <a:solidFill>
                      <a:schemeClr val="tx2">
                        <a:lumMod val="20000"/>
                        <a:lumOff val="80000"/>
                      </a:schemeClr>
                    </a:solidFill>
                  </a:tcPr>
                </a:tc>
                <a:extLst>
                  <a:ext uri="{0D108BD9-81ED-4DB2-BD59-A6C34878D82A}">
                    <a16:rowId xmlns:a16="http://schemas.microsoft.com/office/drawing/2014/main" val="1941349382"/>
                  </a:ext>
                </a:extLst>
              </a:tr>
            </a:tbl>
          </a:graphicData>
        </a:graphic>
      </p:graphicFrame>
    </p:spTree>
    <p:extLst>
      <p:ext uri="{BB962C8B-B14F-4D97-AF65-F5344CB8AC3E}">
        <p14:creationId xmlns:p14="http://schemas.microsoft.com/office/powerpoint/2010/main" val="30065069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A08BEDCE-A347-4EFC-9DEC-5EF9E64F20A6}"/>
              </a:ext>
            </a:extLst>
          </p:cNvPr>
          <p:cNvSpPr>
            <a:spLocks noGrp="1"/>
          </p:cNvSpPr>
          <p:nvPr>
            <p:ph type="ctrTitle"/>
          </p:nvPr>
        </p:nvSpPr>
        <p:spPr/>
        <p:txBody>
          <a:bodyPr/>
          <a:lstStyle/>
          <a:p>
            <a:r>
              <a:rPr lang="fi-FI" sz="3600" dirty="0"/>
              <a:t>5.3 		Bussiliikenteen kehittämismahdollisuudet</a:t>
            </a:r>
            <a:br>
              <a:rPr lang="fi-FI" sz="3600" dirty="0"/>
            </a:br>
            <a:endParaRPr lang="fi-FI" sz="3600" dirty="0"/>
          </a:p>
        </p:txBody>
      </p:sp>
    </p:spTree>
    <p:extLst>
      <p:ext uri="{BB962C8B-B14F-4D97-AF65-F5344CB8AC3E}">
        <p14:creationId xmlns:p14="http://schemas.microsoft.com/office/powerpoint/2010/main" val="14996927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866692" y="935663"/>
            <a:ext cx="5057858" cy="5387563"/>
          </a:xfrm>
          <a:solidFill>
            <a:srgbClr val="FFFFFF"/>
          </a:solidFill>
        </p:spPr>
        <p:txBody>
          <a:bodyPr/>
          <a:lstStyle/>
          <a:p>
            <a:pPr>
              <a:lnSpc>
                <a:spcPct val="100000"/>
              </a:lnSpc>
              <a:spcBef>
                <a:spcPts val="600"/>
              </a:spcBef>
            </a:pPr>
            <a:r>
              <a:rPr lang="fi-FI"/>
              <a:t>Työssä on tarkasteltu nykyistä HSL:n liikennettä, Hop-On Hop-Off -bussiliikennettä ja sen käyttöä sekä tehty kyselytutkimus odotuksista Sipoonkorven yhteyksien parantamiseksi.</a:t>
            </a:r>
          </a:p>
          <a:p>
            <a:pPr>
              <a:lnSpc>
                <a:spcPct val="100000"/>
              </a:lnSpc>
              <a:spcBef>
                <a:spcPts val="600"/>
              </a:spcBef>
            </a:pPr>
            <a:r>
              <a:rPr lang="fi-FI"/>
              <a:t>HSL:n nykyisen joukkoliikenteen palvelutaso Sipoonkorven osalta on melko heikko. Sen vuoksi joukkoliikennettä käytetään erittäin vähän Sipoonkorpeen liikuttaessa. Jonkin verran joukkoliikennettä on Sipoonkorpeen, mutta palvelutasoa ei koeta riittävän hyväksi tai yhteyksiä ei tunnisteta.</a:t>
            </a:r>
          </a:p>
          <a:p>
            <a:pPr>
              <a:lnSpc>
                <a:spcPct val="100000"/>
              </a:lnSpc>
              <a:spcBef>
                <a:spcPts val="600"/>
              </a:spcBef>
            </a:pPr>
            <a:r>
              <a:rPr lang="fi-FI"/>
              <a:t>Sipoonkorpeen pääsee tällä hetkellä parhaiten Hakunilasta Tasakalliontien suuntaan (linja 719), Tikkurilasta Kalkkuruukkiin ja Kuusijärvelle (linja 736) sekä mm. Helsingistä Kuusijärvelle (linjat 738 ja 739). Linjat 719 ja 738 eivät kuitenkaan palvele kovin hyvin vapaa-ajan matkustamista.</a:t>
            </a:r>
          </a:p>
          <a:p>
            <a:pPr>
              <a:lnSpc>
                <a:spcPct val="100000"/>
              </a:lnSpc>
              <a:spcBef>
                <a:spcPts val="600"/>
              </a:spcBef>
            </a:pPr>
            <a:r>
              <a:rPr lang="fi-FI"/>
              <a:t>Hop-On Hop-Off -bussin käyttö on kasvanut vuoden 2022 aikana. Linjaa liikennöidään kesäkaudella vain viikonloppuisin. Linjan heikkoutena voi pitää pitkää 3–4 tunnin vuoroväliä. Linja palvelee kattavasti Sipoonkorven eri alueita Tikkurilasta, Nikkilästä ja Mellunmäestä. Reitti päästä päähän on varsin pitkä, joten todennäköisesti vuoroilla tehdään lyhempiä matkoja. </a:t>
            </a:r>
          </a:p>
          <a:p>
            <a:pPr>
              <a:lnSpc>
                <a:spcPct val="100000"/>
              </a:lnSpc>
              <a:spcBef>
                <a:spcPts val="600"/>
              </a:spcBef>
            </a:pPr>
            <a:r>
              <a:rPr lang="fi-FI"/>
              <a:t>Seuraavien sivujen ehdotukset linjaston kehittämiseksi pohjautuvat tässä työssä tunnistettuihin lähtökohtiin. Eräänä keskeisenä näkökulmana ovat olleet kyselytutkimuksessa tunnistetut tarpeet ja odotukset yhteyksien kehittämisestä. </a:t>
            </a:r>
          </a:p>
        </p:txBody>
      </p:sp>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a:xfrm>
            <a:off x="866692" y="296092"/>
            <a:ext cx="8839370" cy="519248"/>
          </a:xfrm>
          <a:noFill/>
        </p:spPr>
        <p:txBody>
          <a:bodyPr rIns="0"/>
          <a:lstStyle/>
          <a:p>
            <a:r>
              <a:rPr lang="fi-FI"/>
              <a:t>Kehittämistarpeiden tunnistaminen</a:t>
            </a:r>
            <a:br>
              <a:rPr lang="fi-FI"/>
            </a:br>
            <a:endParaRPr lang="fi-FI"/>
          </a:p>
        </p:txBody>
      </p:sp>
      <p:sp>
        <p:nvSpPr>
          <p:cNvPr id="5" name="Tekstin paikkamerkki 2">
            <a:extLst>
              <a:ext uri="{FF2B5EF4-FFF2-40B4-BE49-F238E27FC236}">
                <a16:creationId xmlns:a16="http://schemas.microsoft.com/office/drawing/2014/main" id="{5DC8E67E-5512-4DDF-9BA0-9AFB88A8CE0D}"/>
              </a:ext>
            </a:extLst>
          </p:cNvPr>
          <p:cNvSpPr txBox="1">
            <a:spLocks/>
          </p:cNvSpPr>
          <p:nvPr/>
        </p:nvSpPr>
        <p:spPr>
          <a:xfrm>
            <a:off x="6267452" y="946300"/>
            <a:ext cx="5675612" cy="5387563"/>
          </a:xfrm>
          <a:prstGeom prst="rect">
            <a:avLst/>
          </a:prstGeom>
          <a:noFill/>
        </p:spPr>
        <p:txBody>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chemeClr val="tx1"/>
                </a:solidFill>
                <a:latin typeface="Myriad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fi-FI"/>
              <a:t>Kuusijärven ja Sipoonkorven kysyntä on vapaa-ajan matkustamista ja sesonkiluonteista. Kysynnän kannalta liikennöinti on perusteltua:</a:t>
            </a:r>
          </a:p>
          <a:p>
            <a:pPr marL="285750" indent="-285750">
              <a:lnSpc>
                <a:spcPct val="100000"/>
              </a:lnSpc>
              <a:spcBef>
                <a:spcPts val="600"/>
              </a:spcBef>
              <a:buFontTx/>
              <a:buChar char="-"/>
            </a:pPr>
            <a:r>
              <a:rPr lang="fi-FI" b="1"/>
              <a:t>Kesäliikennekautena kaikkina viikonpäivinä </a:t>
            </a:r>
            <a:r>
              <a:rPr lang="fi-FI"/>
              <a:t>(juhannusviikon alusta elokuun alkupuolelle)</a:t>
            </a:r>
          </a:p>
          <a:p>
            <a:pPr marL="285750" indent="-285750">
              <a:lnSpc>
                <a:spcPct val="100000"/>
              </a:lnSpc>
              <a:spcBef>
                <a:spcPts val="600"/>
              </a:spcBef>
              <a:buFontTx/>
              <a:buChar char="-"/>
            </a:pPr>
            <a:r>
              <a:rPr lang="fi-FI" b="1"/>
              <a:t>Viikonloppuisin la-su toukokuun alusta syyslomaviikon loppuun</a:t>
            </a:r>
          </a:p>
          <a:p>
            <a:pPr>
              <a:lnSpc>
                <a:spcPct val="100000"/>
              </a:lnSpc>
              <a:spcBef>
                <a:spcPts val="600"/>
              </a:spcBef>
            </a:pPr>
            <a:r>
              <a:rPr lang="fi-FI" b="1"/>
              <a:t>Muina aikoina kysyntä on vähäisempää. </a:t>
            </a:r>
            <a:r>
              <a:rPr lang="fi-FI"/>
              <a:t>Talvikaudella kysyntään vaikuttaa lumitilanne. Mikäli lunta on paljon, esimerkiksi hiihtäminen on yleisempää. Talvikauden kysyntä on kuitenkin muita vuodenaikoina vähäisempää. Liikennöinti on perusteltua aloittaa sesonkikaudella.</a:t>
            </a:r>
          </a:p>
          <a:p>
            <a:pPr>
              <a:lnSpc>
                <a:spcPct val="100000"/>
              </a:lnSpc>
              <a:spcBef>
                <a:spcPts val="600"/>
              </a:spcBef>
            </a:pPr>
            <a:r>
              <a:rPr lang="fi-FI"/>
              <a:t>Liikennöintipäivinä linjoja Sipoonkorpeen voidaan liikennöidä klo 10–18. Muuna aikana kysyntä on vähäisempää. Esimerkiksi Kuusijärvelle voi olla perusteltua liikennöidä iltaisin jonkin verran pidempäänkin.</a:t>
            </a:r>
          </a:p>
          <a:p>
            <a:pPr>
              <a:lnSpc>
                <a:spcPct val="100000"/>
              </a:lnSpc>
              <a:spcBef>
                <a:spcPts val="600"/>
              </a:spcBef>
            </a:pPr>
            <a:r>
              <a:rPr lang="fi-FI"/>
              <a:t>Hop-on-hop-</a:t>
            </a:r>
            <a:r>
              <a:rPr lang="fi-FI" err="1"/>
              <a:t>off</a:t>
            </a:r>
            <a:r>
              <a:rPr lang="fi-FI"/>
              <a:t>-bussia voidaan kehittää siten, että linjalla käyvät mahdollisuuksien mukaan HSL:n lipputuotteet. Käytännössä linja muistuttaisi U-linjoja, joille välitetään lipputulot käytön mukaan. Lisäksi linjan aikataulu ja reitti voidaan muodostaa </a:t>
            </a:r>
            <a:r>
              <a:rPr lang="fi-FI" err="1"/>
              <a:t>gtfs</a:t>
            </a:r>
            <a:r>
              <a:rPr lang="fi-FI"/>
              <a:t>-muotoon, jolloin linja on mahdollista saada HSL:n reittioppaaseen.</a:t>
            </a:r>
          </a:p>
          <a:p>
            <a:pPr>
              <a:lnSpc>
                <a:spcPct val="100000"/>
              </a:lnSpc>
              <a:spcBef>
                <a:spcPts val="600"/>
              </a:spcBef>
            </a:pPr>
            <a:r>
              <a:rPr lang="fi-FI"/>
              <a:t>Hop-on-hop-</a:t>
            </a:r>
            <a:r>
              <a:rPr lang="fi-FI" err="1"/>
              <a:t>off</a:t>
            </a:r>
            <a:r>
              <a:rPr lang="fi-FI"/>
              <a:t>-bussin vuoroväliä kannattaa tihentää. Vuorovälin tihennys voidaan toteuttaa lyhentämällä reittiä. Kyselyssä pääosa vastaajista oli tyytyväisiä tunnin vuoroväliin. Siten vuorovälin tihentymistä nykyisestä 3–4 tunnista 2 tuntiin voidaan pitää jo selkeänä parannuksena kohti käyttäjien toiveita, vaikka vuoroväli onkin edelleen pitkä.</a:t>
            </a:r>
          </a:p>
          <a:p>
            <a:pPr>
              <a:lnSpc>
                <a:spcPct val="100000"/>
              </a:lnSpc>
              <a:spcBef>
                <a:spcPts val="600"/>
              </a:spcBef>
            </a:pPr>
            <a:endParaRPr lang="fi-FI"/>
          </a:p>
        </p:txBody>
      </p:sp>
    </p:spTree>
    <p:extLst>
      <p:ext uri="{BB962C8B-B14F-4D97-AF65-F5344CB8AC3E}">
        <p14:creationId xmlns:p14="http://schemas.microsoft.com/office/powerpoint/2010/main" val="19477769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866692" y="1166070"/>
            <a:ext cx="5601700" cy="5157156"/>
          </a:xfrm>
          <a:solidFill>
            <a:srgbClr val="FFFFFF"/>
          </a:solidFill>
        </p:spPr>
        <p:txBody>
          <a:bodyPr/>
          <a:lstStyle/>
          <a:p>
            <a:pPr>
              <a:lnSpc>
                <a:spcPct val="100000"/>
              </a:lnSpc>
              <a:spcBef>
                <a:spcPts val="600"/>
              </a:spcBef>
            </a:pPr>
            <a:r>
              <a:rPr lang="fi-FI" dirty="0"/>
              <a:t>Lyhyellä aikavälillä Sipoonkorven yhteyksiä kehitetään kahdella linjalla:</a:t>
            </a:r>
          </a:p>
          <a:p>
            <a:pPr marL="285750" indent="-285750">
              <a:lnSpc>
                <a:spcPct val="100000"/>
              </a:lnSpc>
              <a:spcBef>
                <a:spcPts val="0"/>
              </a:spcBef>
              <a:buFontTx/>
              <a:buChar char="-"/>
            </a:pPr>
            <a:r>
              <a:rPr lang="fi-FI" dirty="0"/>
              <a:t>Linja 712 Tikkurilasta Hakunilan sivuitse Kuusijärvelle</a:t>
            </a:r>
          </a:p>
          <a:p>
            <a:pPr marL="285750" indent="-285750">
              <a:lnSpc>
                <a:spcPct val="100000"/>
              </a:lnSpc>
              <a:spcBef>
                <a:spcPts val="0"/>
              </a:spcBef>
              <a:buFontTx/>
              <a:buChar char="-"/>
            </a:pPr>
            <a:r>
              <a:rPr lang="fi-FI" dirty="0"/>
              <a:t>Täydentävä Hop-on-hop-</a:t>
            </a:r>
            <a:r>
              <a:rPr lang="fi-FI" dirty="0" err="1"/>
              <a:t>off</a:t>
            </a:r>
            <a:r>
              <a:rPr lang="fi-FI" dirty="0"/>
              <a:t>-bussi </a:t>
            </a:r>
          </a:p>
          <a:p>
            <a:pPr>
              <a:lnSpc>
                <a:spcPct val="100000"/>
              </a:lnSpc>
              <a:spcBef>
                <a:spcPts val="600"/>
              </a:spcBef>
            </a:pPr>
            <a:r>
              <a:rPr lang="fi-FI" dirty="0"/>
              <a:t>Linja 712 on esitetty HSL:n liikennöintisuunnitelmassa liikennöintivuodelle 2023–2024. Linjaa liikennöidään lauantaisin ja sunnuntaisin 60 min vuorovälillä toukokuun alusta syyslomaviikon loppuun 25 viikkona vuodessa.</a:t>
            </a:r>
          </a:p>
          <a:p>
            <a:pPr>
              <a:lnSpc>
                <a:spcPct val="100000"/>
              </a:lnSpc>
              <a:spcBef>
                <a:spcPts val="600"/>
              </a:spcBef>
            </a:pPr>
            <a:r>
              <a:rPr lang="fi-FI" dirty="0"/>
              <a:t>Linjan 712 kehittämisvaihtoehtona voidaan harkita myös suoraa reittiä Hanabölen rantatien kautta. Suoran reitin etuna on, että vuoroväliä voidaan tihentää 30 minuuttiin samoilla liikennöintikustannuksin. Vuorovälin tihentämisen sijasta autoa voidaan käyttää myös linjan 624 pidentämiseen Päiväkummusta Kuusijärvelle tunnin välein. Tällöin linjan 624 jatkon ja linjan 712 aikataulun määrittää linjan 624 aikataulut.</a:t>
            </a:r>
          </a:p>
          <a:p>
            <a:pPr>
              <a:lnSpc>
                <a:spcPct val="100000"/>
              </a:lnSpc>
              <a:spcBef>
                <a:spcPts val="600"/>
              </a:spcBef>
            </a:pPr>
            <a:r>
              <a:rPr lang="fi-FI" dirty="0"/>
              <a:t>Lisäksi voidaan arvioida mahdollisuuksia siirtää Kuusijärven kautta liikennöitäväksi joko linja 739 tai linjojen 785K–788K-reitti.</a:t>
            </a:r>
          </a:p>
          <a:p>
            <a:pPr>
              <a:lnSpc>
                <a:spcPct val="100000"/>
              </a:lnSpc>
              <a:spcBef>
                <a:spcPts val="600"/>
              </a:spcBef>
            </a:pPr>
            <a:r>
              <a:rPr lang="fi-FI" dirty="0"/>
              <a:t>Hop-on-Hop-</a:t>
            </a:r>
            <a:r>
              <a:rPr lang="fi-FI" dirty="0" err="1"/>
              <a:t>off</a:t>
            </a:r>
            <a:r>
              <a:rPr lang="fi-FI" dirty="0"/>
              <a:t>-bussilla voidaan täydentää yhteyksiä erityisesti Sipoonkorven itäosiin. Hop-on-hop-</a:t>
            </a:r>
            <a:r>
              <a:rPr lang="fi-FI" dirty="0" err="1"/>
              <a:t>off</a:t>
            </a:r>
            <a:r>
              <a:rPr lang="fi-FI" dirty="0"/>
              <a:t>-bussin reittivaihtoehdot on esitetty seuraavalla sivulla.</a:t>
            </a:r>
          </a:p>
        </p:txBody>
      </p:sp>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a:xfrm>
            <a:off x="866692" y="296092"/>
            <a:ext cx="5601700" cy="746778"/>
          </a:xfrm>
          <a:noFill/>
        </p:spPr>
        <p:txBody>
          <a:bodyPr rIns="0"/>
          <a:lstStyle/>
          <a:p>
            <a:r>
              <a:rPr lang="fi-FI"/>
              <a:t>Lyhyen aikavälin bussiliikenteen kehittämistoimenpiteet</a:t>
            </a:r>
          </a:p>
        </p:txBody>
      </p:sp>
      <p:pic>
        <p:nvPicPr>
          <p:cNvPr id="6" name="Kuva 5">
            <a:extLst>
              <a:ext uri="{FF2B5EF4-FFF2-40B4-BE49-F238E27FC236}">
                <a16:creationId xmlns:a16="http://schemas.microsoft.com/office/drawing/2014/main" id="{649F3F39-54A1-4002-8806-E6DF5119DFB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590299" y="1"/>
            <a:ext cx="5601700" cy="6857998"/>
          </a:xfrm>
          <a:prstGeom prst="rect">
            <a:avLst/>
          </a:prstGeom>
          <a:ln w="19050">
            <a:solidFill>
              <a:schemeClr val="tx1"/>
            </a:solidFill>
          </a:ln>
        </p:spPr>
      </p:pic>
    </p:spTree>
    <p:extLst>
      <p:ext uri="{BB962C8B-B14F-4D97-AF65-F5344CB8AC3E}">
        <p14:creationId xmlns:p14="http://schemas.microsoft.com/office/powerpoint/2010/main" val="18826101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866692" y="1395664"/>
            <a:ext cx="5723606" cy="4927562"/>
          </a:xfrm>
          <a:solidFill>
            <a:srgbClr val="FFFFFF"/>
          </a:solidFill>
        </p:spPr>
        <p:txBody>
          <a:bodyPr/>
          <a:lstStyle/>
          <a:p>
            <a:pPr>
              <a:lnSpc>
                <a:spcPct val="100000"/>
              </a:lnSpc>
              <a:spcBef>
                <a:spcPts val="600"/>
              </a:spcBef>
            </a:pPr>
            <a:r>
              <a:rPr lang="fi-FI" dirty="0"/>
              <a:t>Hop-on-Hop-</a:t>
            </a:r>
            <a:r>
              <a:rPr lang="fi-FI" dirty="0" err="1"/>
              <a:t>off</a:t>
            </a:r>
            <a:r>
              <a:rPr lang="fi-FI" dirty="0"/>
              <a:t>-bussin reitin kehittämiseksi on tunnistettu kolme reittivaihtoehtoa:</a:t>
            </a:r>
          </a:p>
          <a:p>
            <a:pPr marL="176213" indent="-176213">
              <a:lnSpc>
                <a:spcPct val="100000"/>
              </a:lnSpc>
              <a:spcBef>
                <a:spcPts val="0"/>
              </a:spcBef>
              <a:buFontTx/>
              <a:buChar char="-"/>
            </a:pPr>
            <a:r>
              <a:rPr lang="fi-FI" dirty="0"/>
              <a:t>VE 1: Itäkeskus–Korvenportti–Byabäcken–Nikkilä tai</a:t>
            </a:r>
          </a:p>
          <a:p>
            <a:pPr marL="176213" indent="-176213">
              <a:lnSpc>
                <a:spcPct val="100000"/>
              </a:lnSpc>
              <a:spcBef>
                <a:spcPts val="0"/>
              </a:spcBef>
              <a:buFontTx/>
              <a:buChar char="-"/>
            </a:pPr>
            <a:r>
              <a:rPr lang="fi-FI" dirty="0"/>
              <a:t>VE 2: Itäkeskus–Korvenportti–Byabäcken–Nikkilä–Kuusijärvi–Tikkurila tai</a:t>
            </a:r>
          </a:p>
          <a:p>
            <a:pPr marL="176213" indent="-176213">
              <a:lnSpc>
                <a:spcPct val="100000"/>
              </a:lnSpc>
              <a:spcBef>
                <a:spcPts val="0"/>
              </a:spcBef>
              <a:buFontTx/>
              <a:buChar char="-"/>
            </a:pPr>
            <a:r>
              <a:rPr lang="fi-FI" dirty="0"/>
              <a:t>VE 3: Mellunmäki–Korvenportti–Byabäcken–Nikkilä–Kalkkiruukki–Hakunila–Mellunmäki </a:t>
            </a:r>
          </a:p>
          <a:p>
            <a:pPr>
              <a:lnSpc>
                <a:spcPct val="100000"/>
              </a:lnSpc>
              <a:spcBef>
                <a:spcPts val="600"/>
              </a:spcBef>
            </a:pPr>
            <a:r>
              <a:rPr lang="fi-FI" dirty="0"/>
              <a:t>Reittivaihtoehtoja liikennöitäisiin yhdellä autolla samoin liikennöintiajoin kuin nykyisin. Eri reittivaihtoehdoilla on eri vuorovälit sen mukaan, miten pitkiä reitit ovat.</a:t>
            </a:r>
          </a:p>
          <a:p>
            <a:pPr>
              <a:lnSpc>
                <a:spcPct val="100000"/>
              </a:lnSpc>
              <a:spcBef>
                <a:spcPts val="600"/>
              </a:spcBef>
            </a:pPr>
            <a:r>
              <a:rPr lang="fi-FI" dirty="0"/>
              <a:t>VE 1:ssä liikenne keskitetään Sipoonkorven itäosiin. Kyselyssä toivottiin eniten liikennettä Itäkeskuksesta, minkä vuoksi päätepysäkki on Mellunmäen sijasta Itäkeskuksessa. </a:t>
            </a:r>
          </a:p>
          <a:p>
            <a:pPr>
              <a:lnSpc>
                <a:spcPct val="100000"/>
              </a:lnSpc>
              <a:spcBef>
                <a:spcPts val="600"/>
              </a:spcBef>
            </a:pPr>
            <a:r>
              <a:rPr lang="fi-FI" dirty="0"/>
              <a:t>Reitin keskittämisen etuna on myös mahdollisuus vuorovälin tihentämiseksi 2 tuntiin, mikä vastaa enemmän kyselyn toiveita vuorovälistä. Kyselyssä 75 % on tyytyväinen 1 tunnin vuoroväliin, mutta vain 3 % on tyytyväinen Hop-on Hop-</a:t>
            </a:r>
            <a:r>
              <a:rPr lang="fi-FI" dirty="0" err="1"/>
              <a:t>off</a:t>
            </a:r>
            <a:r>
              <a:rPr lang="fi-FI" dirty="0"/>
              <a:t>-bussin nykyiseen vuoroväliin.</a:t>
            </a:r>
          </a:p>
          <a:p>
            <a:pPr>
              <a:lnSpc>
                <a:spcPct val="100000"/>
              </a:lnSpc>
              <a:spcBef>
                <a:spcPts val="600"/>
              </a:spcBef>
            </a:pPr>
            <a:r>
              <a:rPr lang="fi-FI" dirty="0"/>
              <a:t>VE 2:ssa liikenne on nykyisen kaltaista, mutta päätepysäkki on Itäkeskuksessa. Vuoroväli olisi 2,5–3,5 tuntia.</a:t>
            </a:r>
          </a:p>
          <a:p>
            <a:pPr>
              <a:lnSpc>
                <a:spcPct val="100000"/>
              </a:lnSpc>
              <a:spcBef>
                <a:spcPts val="600"/>
              </a:spcBef>
            </a:pPr>
            <a:r>
              <a:rPr lang="fi-FI" dirty="0"/>
              <a:t>VE 3:ssa päätepysäkki on Mellunmäessä. Tikkurilan ja Kuusijärven välistä osuutta ei liikennöidä, koska osuudella on HSL:n linja 712. Hop-on Hop-</a:t>
            </a:r>
            <a:r>
              <a:rPr lang="fi-FI" dirty="0" err="1"/>
              <a:t>off</a:t>
            </a:r>
            <a:r>
              <a:rPr lang="fi-FI" dirty="0"/>
              <a:t>-bussi parantaisi yhteyksiä Mellunmäestä ja Hakunilasta Sipoonkorven länsiosiin ja Kuusijärvelle. Vuoroväli olisi 3–3,5 tuntia.</a:t>
            </a:r>
          </a:p>
        </p:txBody>
      </p:sp>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a:xfrm>
            <a:off x="866692" y="296092"/>
            <a:ext cx="5723607" cy="746778"/>
          </a:xfrm>
          <a:noFill/>
        </p:spPr>
        <p:txBody>
          <a:bodyPr rIns="0"/>
          <a:lstStyle/>
          <a:p>
            <a:r>
              <a:rPr lang="fi-FI" dirty="0"/>
              <a:t>Lyhyen aikavälin bussiliikenteen kehittämistoimenpiteet: Hop-on Hop-</a:t>
            </a:r>
            <a:r>
              <a:rPr lang="fi-FI" dirty="0" err="1"/>
              <a:t>off</a:t>
            </a:r>
            <a:r>
              <a:rPr lang="fi-FI" dirty="0"/>
              <a:t> bussin kehittämisvaihtoehdot</a:t>
            </a:r>
          </a:p>
        </p:txBody>
      </p:sp>
      <p:pic>
        <p:nvPicPr>
          <p:cNvPr id="6" name="Kuva 5">
            <a:extLst>
              <a:ext uri="{FF2B5EF4-FFF2-40B4-BE49-F238E27FC236}">
                <a16:creationId xmlns:a16="http://schemas.microsoft.com/office/drawing/2014/main" id="{1A8B4CC2-A0EB-41CD-A62F-EC3AD2A2EC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590299" y="0"/>
            <a:ext cx="5601700" cy="6858000"/>
          </a:xfrm>
          <a:prstGeom prst="rect">
            <a:avLst/>
          </a:prstGeom>
          <a:ln w="19050">
            <a:solidFill>
              <a:schemeClr val="tx1"/>
            </a:solidFill>
          </a:ln>
        </p:spPr>
      </p:pic>
    </p:spTree>
    <p:extLst>
      <p:ext uri="{BB962C8B-B14F-4D97-AF65-F5344CB8AC3E}">
        <p14:creationId xmlns:p14="http://schemas.microsoft.com/office/powerpoint/2010/main" val="20755795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866691" y="1094489"/>
            <a:ext cx="5723607" cy="5387563"/>
          </a:xfrm>
          <a:solidFill>
            <a:srgbClr val="FFFFFF"/>
          </a:solidFill>
        </p:spPr>
        <p:txBody>
          <a:bodyPr/>
          <a:lstStyle/>
          <a:p>
            <a:pPr>
              <a:lnSpc>
                <a:spcPct val="100000"/>
              </a:lnSpc>
              <a:spcBef>
                <a:spcPts val="0"/>
              </a:spcBef>
            </a:pPr>
            <a:r>
              <a:rPr lang="fi-FI" dirty="0"/>
              <a:t>Pitkällä aikavälillä yhteydet perustuvat HSL:n linjaston kehittämiseen. Hop-on-hop-</a:t>
            </a:r>
            <a:r>
              <a:rPr lang="fi-FI" dirty="0" err="1"/>
              <a:t>off</a:t>
            </a:r>
            <a:r>
              <a:rPr lang="fi-FI" dirty="0"/>
              <a:t> –bussi on korvattu HSL:n liikenteen täydentämisellä. HSL:n linjastoa on kehitetty seuraavasti:</a:t>
            </a:r>
          </a:p>
          <a:p>
            <a:pPr marL="285750" indent="-285750">
              <a:lnSpc>
                <a:spcPct val="100000"/>
              </a:lnSpc>
              <a:spcBef>
                <a:spcPts val="0"/>
              </a:spcBef>
              <a:buFontTx/>
              <a:buChar char="-"/>
            </a:pPr>
            <a:r>
              <a:rPr lang="fi-FI" dirty="0"/>
              <a:t>Linja 624K Tikkurilasta Leinelän ja Koivukylän kautta Päiväkumpuun ja edelleen Kuusijärvelle</a:t>
            </a:r>
          </a:p>
          <a:p>
            <a:pPr marL="285750" indent="-285750">
              <a:lnSpc>
                <a:spcPct val="100000"/>
              </a:lnSpc>
              <a:spcBef>
                <a:spcPts val="0"/>
              </a:spcBef>
              <a:buFontTx/>
              <a:buChar char="-"/>
            </a:pPr>
            <a:r>
              <a:rPr lang="fi-FI" dirty="0"/>
              <a:t>Linja 712 Tikkurilasta Kuusijärvelle</a:t>
            </a:r>
          </a:p>
          <a:p>
            <a:pPr marL="285750" indent="-285750">
              <a:lnSpc>
                <a:spcPct val="100000"/>
              </a:lnSpc>
              <a:spcBef>
                <a:spcPts val="0"/>
              </a:spcBef>
              <a:spcAft>
                <a:spcPts val="300"/>
              </a:spcAft>
              <a:buFontTx/>
              <a:buChar char="-"/>
            </a:pPr>
            <a:r>
              <a:rPr lang="fi-FI" dirty="0"/>
              <a:t>Linja 831A Itäkeskuksesta Korvenportin ja Byabäckenin kautta Nikkilään </a:t>
            </a:r>
          </a:p>
          <a:p>
            <a:pPr>
              <a:lnSpc>
                <a:spcPct val="100000"/>
              </a:lnSpc>
              <a:spcBef>
                <a:spcPts val="0"/>
              </a:spcBef>
              <a:spcAft>
                <a:spcPts val="300"/>
              </a:spcAft>
            </a:pPr>
            <a:r>
              <a:rPr lang="fi-FI" dirty="0"/>
              <a:t>Lisäksi vaihtoehtoisesti Kalkkiruukin ja Nybyggetin yhteyksien kehittämiseksi on kaksi vaihtoehtoa:</a:t>
            </a:r>
          </a:p>
          <a:p>
            <a:pPr marL="285750" indent="-285750">
              <a:lnSpc>
                <a:spcPct val="100000"/>
              </a:lnSpc>
              <a:spcBef>
                <a:spcPts val="0"/>
              </a:spcBef>
              <a:spcAft>
                <a:spcPts val="300"/>
              </a:spcAft>
              <a:buFontTx/>
              <a:buChar char="-"/>
            </a:pPr>
            <a:r>
              <a:rPr lang="fi-FI" dirty="0"/>
              <a:t>Linja 589 Mellunmäestä Kalkkiruukin kautta Kuusijärvelle tai </a:t>
            </a:r>
          </a:p>
          <a:p>
            <a:pPr marL="285750" indent="-285750">
              <a:lnSpc>
                <a:spcPct val="100000"/>
              </a:lnSpc>
              <a:spcBef>
                <a:spcPts val="0"/>
              </a:spcBef>
              <a:spcAft>
                <a:spcPts val="300"/>
              </a:spcAft>
              <a:buFontTx/>
              <a:buChar char="-"/>
            </a:pPr>
            <a:r>
              <a:rPr lang="fi-FI" dirty="0"/>
              <a:t>Linja 716 Mellunmäestä Nybyggettiin</a:t>
            </a:r>
          </a:p>
          <a:p>
            <a:pPr>
              <a:lnSpc>
                <a:spcPct val="100000"/>
              </a:lnSpc>
              <a:spcBef>
                <a:spcPts val="0"/>
              </a:spcBef>
              <a:spcAft>
                <a:spcPts val="300"/>
              </a:spcAft>
            </a:pPr>
            <a:r>
              <a:rPr lang="fi-FI" dirty="0"/>
              <a:t>Linja 712 perustetaan jo vuonna 2023. Jatkosuunnittelussa voidaan arvioida mahdollisuuksia kytkeä autokierto linjan 624K jatkoon, jolloin linjan 624 vuoroja jatkettaisiin tunnin välein Kuusijärvelle. Linjan 624 jatko Kuusijärvelle tarjoaisi yhteydet mm. Leinelän ja Koivukylän asemilta Kuusijärvelle. Mahdollisesti voidaan tutkia myös reitin nopeuttamista, sillä Hakunilan ja Kuusijärven välillä liikennöi myös linja 736.</a:t>
            </a:r>
          </a:p>
          <a:p>
            <a:pPr>
              <a:lnSpc>
                <a:spcPct val="100000"/>
              </a:lnSpc>
              <a:spcBef>
                <a:spcPts val="0"/>
              </a:spcBef>
              <a:spcAft>
                <a:spcPts val="300"/>
              </a:spcAft>
            </a:pPr>
            <a:r>
              <a:rPr lang="fi-FI" dirty="0"/>
              <a:t>Mikäli linja 716 perustetaan, on perusteltua liikennöidä nykyisen linjan 719 autolla vuorotellen linjoja 716 ja 719 sesonkikaudella.</a:t>
            </a:r>
          </a:p>
          <a:p>
            <a:pPr>
              <a:lnSpc>
                <a:spcPct val="100000"/>
              </a:lnSpc>
              <a:spcBef>
                <a:spcPts val="0"/>
              </a:spcBef>
              <a:spcAft>
                <a:spcPts val="300"/>
              </a:spcAft>
            </a:pPr>
            <a:r>
              <a:rPr lang="fi-FI" dirty="0"/>
              <a:t>Linja 831A tarjoaisi yhteyksiä erityisesti Sipoonkorven länsiosiin. Sesonkiaikana nykyistä linjaa 831 pidennettäisiin Landbosta Nikkilään.</a:t>
            </a:r>
          </a:p>
          <a:p>
            <a:pPr>
              <a:lnSpc>
                <a:spcPct val="100000"/>
              </a:lnSpc>
              <a:spcBef>
                <a:spcPts val="0"/>
              </a:spcBef>
              <a:spcAft>
                <a:spcPts val="300"/>
              </a:spcAft>
            </a:pPr>
            <a:r>
              <a:rPr lang="fi-FI" b="1" dirty="0"/>
              <a:t>Yhteyksiä liikennöitäisiin vain sesonkina </a:t>
            </a:r>
            <a:r>
              <a:rPr lang="fi-FI" sz="1400" dirty="0">
                <a:latin typeface="Myriad Pro" panose="020B0503030403020204" pitchFamily="34" charset="0"/>
              </a:rPr>
              <a:t>kesä ma-pe klo 9–18 ja touko–lokakuussa la-su klo 10–18.</a:t>
            </a:r>
          </a:p>
        </p:txBody>
      </p:sp>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a:xfrm>
            <a:off x="866692" y="296092"/>
            <a:ext cx="5601700" cy="746778"/>
          </a:xfrm>
          <a:solidFill>
            <a:srgbClr val="FFFFFF"/>
          </a:solidFill>
        </p:spPr>
        <p:txBody>
          <a:bodyPr rIns="0"/>
          <a:lstStyle/>
          <a:p>
            <a:r>
              <a:rPr lang="fi-FI"/>
              <a:t>Pitkän aikavälin bussiliikenteen kehittämistoimenpiteet</a:t>
            </a:r>
          </a:p>
        </p:txBody>
      </p:sp>
      <p:pic>
        <p:nvPicPr>
          <p:cNvPr id="7" name="Kuva 6">
            <a:extLst>
              <a:ext uri="{FF2B5EF4-FFF2-40B4-BE49-F238E27FC236}">
                <a16:creationId xmlns:a16="http://schemas.microsoft.com/office/drawing/2014/main" id="{BC49E020-90E9-4B76-AA00-7986A2B346E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590299" y="0"/>
            <a:ext cx="5601700" cy="6858000"/>
          </a:xfrm>
          <a:prstGeom prst="rect">
            <a:avLst/>
          </a:prstGeom>
          <a:ln w="19050">
            <a:solidFill>
              <a:schemeClr val="tx1"/>
            </a:solidFill>
          </a:ln>
        </p:spPr>
      </p:pic>
    </p:spTree>
    <p:extLst>
      <p:ext uri="{BB962C8B-B14F-4D97-AF65-F5344CB8AC3E}">
        <p14:creationId xmlns:p14="http://schemas.microsoft.com/office/powerpoint/2010/main" val="771459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866692" y="696686"/>
            <a:ext cx="5799150" cy="5871091"/>
          </a:xfrm>
          <a:solidFill>
            <a:srgbClr val="FFFFFF"/>
          </a:solidFill>
        </p:spPr>
        <p:txBody>
          <a:bodyPr/>
          <a:lstStyle/>
          <a:p>
            <a:pPr>
              <a:lnSpc>
                <a:spcPct val="100000"/>
              </a:lnSpc>
              <a:spcBef>
                <a:spcPts val="0"/>
              </a:spcBef>
            </a:pPr>
            <a:r>
              <a:rPr lang="fi-FI" dirty="0"/>
              <a:t>Liikennöintikustannukset on laskettu seuraavista vaihtoehdoista:</a:t>
            </a:r>
          </a:p>
          <a:p>
            <a:pPr marL="285750" indent="-285750">
              <a:lnSpc>
                <a:spcPct val="100000"/>
              </a:lnSpc>
              <a:spcBef>
                <a:spcPts val="0"/>
              </a:spcBef>
              <a:buFontTx/>
              <a:buChar char="-"/>
            </a:pPr>
            <a:r>
              <a:rPr lang="fi-FI" dirty="0"/>
              <a:t>VE 0 Nykytilanne</a:t>
            </a:r>
          </a:p>
          <a:p>
            <a:pPr marL="285750" indent="-285750">
              <a:lnSpc>
                <a:spcPct val="100000"/>
              </a:lnSpc>
              <a:spcBef>
                <a:spcPts val="0"/>
              </a:spcBef>
              <a:buFontTx/>
              <a:buChar char="-"/>
            </a:pPr>
            <a:r>
              <a:rPr lang="fi-FI" dirty="0"/>
              <a:t>VE L: lyhyt aikaväli, jossa linja 712 on jatkettu Kuusijärvelle ja lisäksi</a:t>
            </a:r>
          </a:p>
          <a:p>
            <a:pPr marL="742950" lvl="1" indent="-285750">
              <a:lnSpc>
                <a:spcPct val="100000"/>
              </a:lnSpc>
              <a:spcBef>
                <a:spcPts val="0"/>
              </a:spcBef>
              <a:buFontTx/>
              <a:buChar char="-"/>
            </a:pPr>
            <a:r>
              <a:rPr lang="fi-FI" sz="1400" dirty="0"/>
              <a:t>VE L1: Hop-on Hop-</a:t>
            </a:r>
            <a:r>
              <a:rPr lang="fi-FI" sz="1400" dirty="0" err="1"/>
              <a:t>off</a:t>
            </a:r>
            <a:r>
              <a:rPr lang="fi-FI" sz="1400" dirty="0"/>
              <a:t> -bussi Itäkeskuksesta Nikkilään</a:t>
            </a:r>
          </a:p>
          <a:p>
            <a:pPr marL="742950" lvl="1" indent="-285750">
              <a:lnSpc>
                <a:spcPct val="100000"/>
              </a:lnSpc>
              <a:spcBef>
                <a:spcPts val="0"/>
              </a:spcBef>
              <a:buFontTx/>
              <a:buChar char="-"/>
            </a:pPr>
            <a:r>
              <a:rPr lang="fi-FI" sz="1400" dirty="0"/>
              <a:t>VE L2: Hop-on Hop-</a:t>
            </a:r>
            <a:r>
              <a:rPr lang="fi-FI" sz="1400" dirty="0" err="1"/>
              <a:t>off</a:t>
            </a:r>
            <a:r>
              <a:rPr lang="fi-FI" sz="1400" dirty="0"/>
              <a:t> -bussi Itäkeskuksesta Nikkilän kautta Tikkurilaan</a:t>
            </a:r>
          </a:p>
          <a:p>
            <a:pPr marL="742950" lvl="1" indent="-285750">
              <a:lnSpc>
                <a:spcPct val="100000"/>
              </a:lnSpc>
              <a:spcBef>
                <a:spcPts val="0"/>
              </a:spcBef>
              <a:buFontTx/>
              <a:buChar char="-"/>
            </a:pPr>
            <a:r>
              <a:rPr lang="fi-FI" sz="1400" dirty="0"/>
              <a:t>VE L3: Hop-on Hop-</a:t>
            </a:r>
            <a:r>
              <a:rPr lang="fi-FI" sz="1400" dirty="0" err="1"/>
              <a:t>off</a:t>
            </a:r>
            <a:r>
              <a:rPr lang="fi-FI" sz="1400" dirty="0"/>
              <a:t> -bussi Mellunmäestä Nikkilän, Kuusijärven, Kalkkiruukin ja Hakunilan kautta Mellunmäkeen</a:t>
            </a:r>
          </a:p>
          <a:p>
            <a:pPr marL="285750" indent="-285750">
              <a:lnSpc>
                <a:spcPct val="100000"/>
              </a:lnSpc>
              <a:spcBef>
                <a:spcPts val="0"/>
              </a:spcBef>
              <a:buFontTx/>
              <a:buChar char="-"/>
            </a:pPr>
            <a:r>
              <a:rPr lang="fi-FI" dirty="0"/>
              <a:t>VE P: pitkä aikaväli, jossa liikennöidään linjoja 624K, 712 ja 831A. Lisäksi:</a:t>
            </a:r>
          </a:p>
          <a:p>
            <a:pPr marL="742950" lvl="1" indent="-285750">
              <a:lnSpc>
                <a:spcPct val="100000"/>
              </a:lnSpc>
              <a:spcBef>
                <a:spcPts val="0"/>
              </a:spcBef>
              <a:buFontTx/>
              <a:buChar char="-"/>
            </a:pPr>
            <a:r>
              <a:rPr lang="fi-FI" sz="1400" dirty="0"/>
              <a:t>VE P1: Linja 716 Mellunmäestä Nybyggettiin</a:t>
            </a:r>
          </a:p>
          <a:p>
            <a:pPr marL="742950" lvl="1" indent="-285750">
              <a:lnSpc>
                <a:spcPct val="100000"/>
              </a:lnSpc>
              <a:spcBef>
                <a:spcPts val="0"/>
              </a:spcBef>
              <a:buFontTx/>
              <a:buChar char="-"/>
            </a:pPr>
            <a:r>
              <a:rPr lang="fi-FI" sz="1400" dirty="0"/>
              <a:t>VE P2: Linja 589 Mellunmäestä Kalkkiruukin kautta Kuusijärvelle</a:t>
            </a:r>
          </a:p>
          <a:p>
            <a:pPr>
              <a:lnSpc>
                <a:spcPct val="100000"/>
              </a:lnSpc>
              <a:spcBef>
                <a:spcPts val="0"/>
              </a:spcBef>
              <a:spcAft>
                <a:spcPts val="300"/>
              </a:spcAft>
            </a:pPr>
            <a:r>
              <a:rPr lang="fi-FI" dirty="0"/>
              <a:t>Liikennöintikustannukset on laskettu siten, että linjoja liikennöidään vain sesonkina klo 10–18. Linjaa 712 on laskettu liikennöitäväksi klo 10–21. Linjoja liikennöidään kesäliikennöintikaudella ma–su ja toukokuu–syyslomaviikon loppu la–su.</a:t>
            </a:r>
          </a:p>
          <a:p>
            <a:pPr>
              <a:lnSpc>
                <a:spcPct val="100000"/>
              </a:lnSpc>
              <a:spcBef>
                <a:spcPts val="0"/>
              </a:spcBef>
              <a:spcAft>
                <a:spcPts val="300"/>
              </a:spcAft>
            </a:pPr>
            <a:r>
              <a:rPr lang="fi-FI" dirty="0"/>
              <a:t>Linjan 624K jatko on laskettu liikennöitävän samalla autolla linja 712. Linjoja 716 ja 719 on laskettu liikennöitävän samalla autolla.</a:t>
            </a:r>
          </a:p>
          <a:p>
            <a:pPr>
              <a:lnSpc>
                <a:spcPct val="100000"/>
              </a:lnSpc>
              <a:spcBef>
                <a:spcPts val="0"/>
              </a:spcBef>
              <a:spcAft>
                <a:spcPts val="300"/>
              </a:spcAft>
            </a:pPr>
            <a:r>
              <a:rPr lang="fi-FI" dirty="0"/>
              <a:t>Linjan 831 liikennöinnissä haasteita voivat aiheuttaa myös Knutersintien ja Länsitien kapeus ja heikko soratien kunto, mikä voi estää suunnitellun ratkaisun toteutuksen.</a:t>
            </a:r>
          </a:p>
          <a:p>
            <a:pPr>
              <a:lnSpc>
                <a:spcPct val="100000"/>
              </a:lnSpc>
              <a:spcBef>
                <a:spcPts val="0"/>
              </a:spcBef>
              <a:spcAft>
                <a:spcPts val="300"/>
              </a:spcAft>
            </a:pPr>
            <a:r>
              <a:rPr lang="fi-FI" dirty="0"/>
              <a:t>Liikennöintikustannusten kasvu on kokonaisuudessaan varsin maltillinen, koska liikennettä lisätään varsin lyhyenä liikennöintikaudella vain sesonkina. Lyhyellä aikavälillä Hop-on Hop-</a:t>
            </a:r>
            <a:r>
              <a:rPr lang="fi-FI" dirty="0" err="1"/>
              <a:t>off</a:t>
            </a:r>
            <a:r>
              <a:rPr lang="fi-FI" dirty="0"/>
              <a:t> -liikenteen muutokset eivät vaikuta liikennöintikustannuksiin, koska muutokset on tehty vuorovälejä muuttaen. </a:t>
            </a:r>
          </a:p>
          <a:p>
            <a:pPr>
              <a:lnSpc>
                <a:spcPct val="100000"/>
              </a:lnSpc>
              <a:spcBef>
                <a:spcPts val="0"/>
              </a:spcBef>
              <a:spcAft>
                <a:spcPts val="300"/>
              </a:spcAft>
            </a:pPr>
            <a:r>
              <a:rPr lang="fi-FI" dirty="0"/>
              <a:t>Pitkällä aikavälillä Hop-on Hop-</a:t>
            </a:r>
            <a:r>
              <a:rPr lang="fi-FI" dirty="0" err="1"/>
              <a:t>off</a:t>
            </a:r>
            <a:r>
              <a:rPr lang="fi-FI" dirty="0"/>
              <a:t> -liikenteen poistuminen alentaa liikennöintikustannuksia, mikä kompensoi HSL-liikenteen liikennöintikustannusten kasvua.</a:t>
            </a:r>
          </a:p>
        </p:txBody>
      </p:sp>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a:xfrm>
            <a:off x="866692" y="296092"/>
            <a:ext cx="5601700" cy="400594"/>
          </a:xfrm>
          <a:solidFill>
            <a:srgbClr val="FFFFFF"/>
          </a:solidFill>
        </p:spPr>
        <p:txBody>
          <a:bodyPr rIns="0"/>
          <a:lstStyle/>
          <a:p>
            <a:r>
              <a:rPr lang="fi-FI"/>
              <a:t>Liikennöintikustannukset</a:t>
            </a:r>
            <a:endParaRPr lang="fi-FI">
              <a:solidFill>
                <a:srgbClr val="FF0000"/>
              </a:solidFill>
            </a:endParaRPr>
          </a:p>
        </p:txBody>
      </p:sp>
      <p:graphicFrame>
        <p:nvGraphicFramePr>
          <p:cNvPr id="7" name="Chart 3">
            <a:extLst>
              <a:ext uri="{FF2B5EF4-FFF2-40B4-BE49-F238E27FC236}">
                <a16:creationId xmlns:a16="http://schemas.microsoft.com/office/drawing/2014/main" id="{6964EAB5-A81C-47A1-8D50-441F09ECE863}"/>
              </a:ext>
            </a:extLst>
          </p:cNvPr>
          <p:cNvGraphicFramePr>
            <a:graphicFrameLocks/>
          </p:cNvGraphicFramePr>
          <p:nvPr>
            <p:extLst>
              <p:ext uri="{D42A27DB-BD31-4B8C-83A1-F6EECF244321}">
                <p14:modId xmlns:p14="http://schemas.microsoft.com/office/powerpoint/2010/main" val="4013652716"/>
              </p:ext>
            </p:extLst>
          </p:nvPr>
        </p:nvGraphicFramePr>
        <p:xfrm>
          <a:off x="6468392" y="696686"/>
          <a:ext cx="5526158" cy="30523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Kaavio 8">
            <a:extLst>
              <a:ext uri="{FF2B5EF4-FFF2-40B4-BE49-F238E27FC236}">
                <a16:creationId xmlns:a16="http://schemas.microsoft.com/office/drawing/2014/main" id="{2716E845-CEAE-49CE-9661-2A0F7E2A6999}"/>
              </a:ext>
            </a:extLst>
          </p:cNvPr>
          <p:cNvGraphicFramePr>
            <a:graphicFrameLocks/>
          </p:cNvGraphicFramePr>
          <p:nvPr>
            <p:extLst>
              <p:ext uri="{D42A27DB-BD31-4B8C-83A1-F6EECF244321}">
                <p14:modId xmlns:p14="http://schemas.microsoft.com/office/powerpoint/2010/main" val="136631308"/>
              </p:ext>
            </p:extLst>
          </p:nvPr>
        </p:nvGraphicFramePr>
        <p:xfrm>
          <a:off x="6665842" y="4251960"/>
          <a:ext cx="5526158" cy="19093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602192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866692" y="970060"/>
            <a:ext cx="5229308" cy="5597718"/>
          </a:xfrm>
          <a:solidFill>
            <a:srgbClr val="FFFFFF"/>
          </a:solidFill>
        </p:spPr>
        <p:txBody>
          <a:bodyPr/>
          <a:lstStyle/>
          <a:p>
            <a:pPr>
              <a:lnSpc>
                <a:spcPct val="100000"/>
              </a:lnSpc>
              <a:spcBef>
                <a:spcPts val="0"/>
              </a:spcBef>
            </a:pPr>
            <a:r>
              <a:rPr lang="fi-FI" dirty="0"/>
              <a:t>Joukkoliikenteen kehittämiseksi on tunnistettu seuraavan kaltainen kehittämispolku:</a:t>
            </a:r>
          </a:p>
          <a:p>
            <a:pPr marL="285750" indent="-285750">
              <a:lnSpc>
                <a:spcPct val="100000"/>
              </a:lnSpc>
              <a:spcBef>
                <a:spcPts val="0"/>
              </a:spcBef>
              <a:buFontTx/>
              <a:buChar char="-"/>
            </a:pPr>
            <a:endParaRPr lang="fi-FI" dirty="0"/>
          </a:p>
          <a:p>
            <a:pPr>
              <a:lnSpc>
                <a:spcPct val="100000"/>
              </a:lnSpc>
              <a:spcBef>
                <a:spcPts val="0"/>
              </a:spcBef>
            </a:pPr>
            <a:r>
              <a:rPr lang="fi-FI" dirty="0"/>
              <a:t>Lyhyellä aikavälillä vuonna 2023 toteutetaan:</a:t>
            </a:r>
          </a:p>
          <a:p>
            <a:pPr marL="285750" indent="-285750">
              <a:lnSpc>
                <a:spcPct val="100000"/>
              </a:lnSpc>
              <a:spcBef>
                <a:spcPts val="0"/>
              </a:spcBef>
              <a:buFontTx/>
              <a:buChar char="-"/>
            </a:pPr>
            <a:r>
              <a:rPr lang="fi-FI" dirty="0">
                <a:latin typeface="Myriad Pro" panose="020B0503030403020204" pitchFamily="34" charset="0"/>
              </a:rPr>
              <a:t>HSL perustaa linja 712 Tikkurilasta Hakunilan sivuitse Kuusijärvelle</a:t>
            </a:r>
          </a:p>
          <a:p>
            <a:pPr marL="285750" indent="-285750">
              <a:lnSpc>
                <a:spcPct val="100000"/>
              </a:lnSpc>
              <a:spcBef>
                <a:spcPts val="0"/>
              </a:spcBef>
              <a:buFontTx/>
              <a:buChar char="-"/>
            </a:pPr>
            <a:r>
              <a:rPr lang="fi-FI" dirty="0"/>
              <a:t>Hop-on Hop-</a:t>
            </a:r>
            <a:r>
              <a:rPr lang="fi-FI" dirty="0" err="1"/>
              <a:t>off</a:t>
            </a:r>
            <a:r>
              <a:rPr lang="fi-FI" dirty="0"/>
              <a:t> –linjaa liikennöidään joko vuoden 2022 reitillä tai muutetulla reitillä.</a:t>
            </a:r>
            <a:endParaRPr lang="fi-FI" dirty="0">
              <a:latin typeface="Myriad Pro" panose="020B0503030403020204" pitchFamily="34" charset="0"/>
            </a:endParaRPr>
          </a:p>
          <a:p>
            <a:pPr marL="285750" lvl="1" indent="-285750">
              <a:lnSpc>
                <a:spcPct val="100000"/>
              </a:lnSpc>
              <a:spcBef>
                <a:spcPts val="0"/>
              </a:spcBef>
              <a:buFontTx/>
              <a:buChar char="-"/>
            </a:pPr>
            <a:r>
              <a:rPr lang="fi-FI" sz="1400" dirty="0">
                <a:latin typeface="Myriad Pro" panose="020B0503030403020204" pitchFamily="34" charset="0"/>
              </a:rPr>
              <a:t>Pidemmällä aikavälillä Hop-on Hop-</a:t>
            </a:r>
            <a:r>
              <a:rPr lang="fi-FI" sz="1400" dirty="0" err="1">
                <a:latin typeface="Myriad Pro" panose="020B0503030403020204" pitchFamily="34" charset="0"/>
              </a:rPr>
              <a:t>off</a:t>
            </a:r>
            <a:r>
              <a:rPr lang="fi-FI" sz="1400" dirty="0">
                <a:latin typeface="Myriad Pro" panose="020B0503030403020204" pitchFamily="34" charset="0"/>
              </a:rPr>
              <a:t> -linjaa kehitetään siten, että sitä liikennöidään yhteyksillä, joilla joukkoliikenne on vähäisempää.</a:t>
            </a:r>
          </a:p>
          <a:p>
            <a:pPr marL="742950" lvl="3" indent="-285750">
              <a:lnSpc>
                <a:spcPct val="100000"/>
              </a:lnSpc>
              <a:spcBef>
                <a:spcPts val="0"/>
              </a:spcBef>
              <a:buFont typeface="Arial" panose="020B0604020202020204" pitchFamily="34" charset="0"/>
              <a:buChar char="•"/>
            </a:pPr>
            <a:r>
              <a:rPr lang="fi-FI" sz="1400" dirty="0">
                <a:latin typeface="Myriad Pro" panose="020B0503030403020204" pitchFamily="34" charset="0"/>
              </a:rPr>
              <a:t>Linjaa liikennöidään ainakin Itä-Helsingin Korvenportin, Byabäckenin ja Nikkilän välillä.</a:t>
            </a:r>
          </a:p>
          <a:p>
            <a:pPr marL="742950" lvl="3" indent="-285750">
              <a:lnSpc>
                <a:spcPct val="100000"/>
              </a:lnSpc>
              <a:spcBef>
                <a:spcPts val="0"/>
              </a:spcBef>
              <a:buFont typeface="Arial" panose="020B0604020202020204" pitchFamily="34" charset="0"/>
              <a:buChar char="•"/>
            </a:pPr>
            <a:r>
              <a:rPr lang="fi-FI" sz="1400" dirty="0">
                <a:latin typeface="Myriad Pro" panose="020B0503030403020204" pitchFamily="34" charset="0"/>
              </a:rPr>
              <a:t>Linjaa voidaan liikennöidä myös Nikkilästä Kuusijärvelle ja joko Tikkurilaan tai Kalkkiruukin ja Hakunilan kautta Mellunmäkeen.</a:t>
            </a:r>
          </a:p>
          <a:p>
            <a:pPr>
              <a:lnSpc>
                <a:spcPct val="100000"/>
              </a:lnSpc>
              <a:spcBef>
                <a:spcPts val="0"/>
              </a:spcBef>
            </a:pPr>
            <a:endParaRPr lang="fi-FI" dirty="0"/>
          </a:p>
          <a:p>
            <a:pPr>
              <a:lnSpc>
                <a:spcPct val="100000"/>
              </a:lnSpc>
              <a:spcBef>
                <a:spcPts val="0"/>
              </a:spcBef>
            </a:pPr>
            <a:r>
              <a:rPr lang="fi-FI" dirty="0"/>
              <a:t>Hop-on Hop-</a:t>
            </a:r>
            <a:r>
              <a:rPr lang="fi-FI" dirty="0" err="1"/>
              <a:t>off</a:t>
            </a:r>
            <a:r>
              <a:rPr lang="fi-FI" dirty="0"/>
              <a:t> -linjalla tavoitteena on, että linjalla kelpaavat HSL:n lipputuotteet sekä lisäksi linjan aikataulu- ja reittitiedot ovat vietävissä HSL:n Reittioppaaseen.</a:t>
            </a:r>
          </a:p>
        </p:txBody>
      </p:sp>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a:xfrm>
            <a:off x="866691" y="296092"/>
            <a:ext cx="9163133" cy="746778"/>
          </a:xfrm>
          <a:solidFill>
            <a:srgbClr val="FFFFFF"/>
          </a:solidFill>
        </p:spPr>
        <p:txBody>
          <a:bodyPr rIns="0"/>
          <a:lstStyle/>
          <a:p>
            <a:r>
              <a:rPr lang="fi-FI"/>
              <a:t>Todennäköinen joukkoliikenteen kehityspolku lähivuosina</a:t>
            </a:r>
            <a:endParaRPr lang="fi-FI">
              <a:solidFill>
                <a:srgbClr val="FF0000"/>
              </a:solidFill>
            </a:endParaRPr>
          </a:p>
        </p:txBody>
      </p:sp>
      <p:sp>
        <p:nvSpPr>
          <p:cNvPr id="4" name="Tekstin paikkamerkki 2">
            <a:extLst>
              <a:ext uri="{FF2B5EF4-FFF2-40B4-BE49-F238E27FC236}">
                <a16:creationId xmlns:a16="http://schemas.microsoft.com/office/drawing/2014/main" id="{B71AE522-5F09-487D-B0D5-BEBBAEA9B7BE}"/>
              </a:ext>
            </a:extLst>
          </p:cNvPr>
          <p:cNvSpPr txBox="1">
            <a:spLocks/>
          </p:cNvSpPr>
          <p:nvPr/>
        </p:nvSpPr>
        <p:spPr>
          <a:xfrm>
            <a:off x="6572167" y="978095"/>
            <a:ext cx="5229308" cy="5597718"/>
          </a:xfrm>
          <a:prstGeom prst="rect">
            <a:avLst/>
          </a:prstGeom>
          <a:noFill/>
        </p:spPr>
        <p:txBody>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chemeClr val="tx1"/>
                </a:solidFill>
                <a:latin typeface="Myriad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i-FI" dirty="0"/>
              <a:t>Pitkällä aikavälillä liikenne hoidetaan HSL:n liikenteenä:</a:t>
            </a:r>
          </a:p>
          <a:p>
            <a:pPr marL="285750" indent="-285750">
              <a:lnSpc>
                <a:spcPct val="100000"/>
              </a:lnSpc>
              <a:spcBef>
                <a:spcPts val="0"/>
              </a:spcBef>
              <a:buFontTx/>
              <a:buChar char="-"/>
            </a:pPr>
            <a:r>
              <a:rPr lang="fi-FI" dirty="0"/>
              <a:t>Linjan 712 liikennöintiä jatketaan Tikkurilasta Hakunilan sivuitse Kuusijärvelle</a:t>
            </a:r>
          </a:p>
          <a:p>
            <a:pPr marL="285750" indent="-285750">
              <a:lnSpc>
                <a:spcPct val="100000"/>
              </a:lnSpc>
              <a:spcBef>
                <a:spcPts val="0"/>
              </a:spcBef>
              <a:buFontTx/>
              <a:buChar char="-"/>
            </a:pPr>
            <a:r>
              <a:rPr lang="fi-FI" dirty="0"/>
              <a:t>Linjan 712 autokierrolla toteutetaan myös linjan 624K-vuorojen jatko Päiväkummusta Kuusijärvelle</a:t>
            </a:r>
          </a:p>
          <a:p>
            <a:pPr marL="285750" indent="-285750">
              <a:lnSpc>
                <a:spcPct val="100000"/>
              </a:lnSpc>
              <a:spcBef>
                <a:spcPts val="0"/>
              </a:spcBef>
              <a:buFontTx/>
              <a:buChar char="-"/>
            </a:pPr>
            <a:r>
              <a:rPr lang="fi-FI" dirty="0"/>
              <a:t>Linja 831A jatkuu Landbosta Korvenportin ja Byabäckenin kautta Nikkilään</a:t>
            </a:r>
          </a:p>
          <a:p>
            <a:pPr marL="285750" indent="-285750">
              <a:lnSpc>
                <a:spcPct val="100000"/>
              </a:lnSpc>
              <a:spcBef>
                <a:spcPts val="0"/>
              </a:spcBef>
              <a:buFontTx/>
              <a:buChar char="-"/>
            </a:pPr>
            <a:r>
              <a:rPr lang="fi-FI" dirty="0"/>
              <a:t>Mellunmäestä Kalkkiruukkiin tarjotaan yhteyksiä joko</a:t>
            </a:r>
          </a:p>
          <a:p>
            <a:pPr marL="742950" lvl="1" indent="-285750">
              <a:lnSpc>
                <a:spcPct val="100000"/>
              </a:lnSpc>
              <a:spcBef>
                <a:spcPts val="0"/>
              </a:spcBef>
              <a:buFontTx/>
              <a:buChar char="-"/>
            </a:pPr>
            <a:r>
              <a:rPr lang="fi-FI" sz="1400" dirty="0"/>
              <a:t>Linjalla 589 Mellunmäestä Kalkkiruukin kautta Kuusijärvelle tai</a:t>
            </a:r>
          </a:p>
          <a:p>
            <a:pPr marL="742950" lvl="1" indent="-285750">
              <a:lnSpc>
                <a:spcPct val="100000"/>
              </a:lnSpc>
              <a:spcBef>
                <a:spcPts val="0"/>
              </a:spcBef>
              <a:buFontTx/>
              <a:buChar char="-"/>
            </a:pPr>
            <a:r>
              <a:rPr lang="fi-FI" sz="1400" dirty="0"/>
              <a:t>Linjalla 719 Mellunmäestä Nybyggettiin, josta sama auto jatkaisi Kalkkiruukin kautta Hakunilaan</a:t>
            </a:r>
          </a:p>
        </p:txBody>
      </p:sp>
    </p:spTree>
    <p:extLst>
      <p:ext uri="{BB962C8B-B14F-4D97-AF65-F5344CB8AC3E}">
        <p14:creationId xmlns:p14="http://schemas.microsoft.com/office/powerpoint/2010/main" val="846429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p:txBody>
          <a:bodyPr/>
          <a:lstStyle/>
          <a:p>
            <a:r>
              <a:rPr lang="fi-FI"/>
              <a:t>1. Työn tavoitteet ja lähtökohdat</a:t>
            </a:r>
          </a:p>
        </p:txBody>
      </p:sp>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1448118" y="2353587"/>
            <a:ext cx="4871402" cy="3201720"/>
          </a:xfrm>
        </p:spPr>
        <p:txBody>
          <a:bodyPr/>
          <a:lstStyle/>
          <a:p>
            <a:r>
              <a:rPr lang="fi-FI" dirty="0"/>
              <a:t>Kansallispuistoissa vierailu on ekologisesti kestävää, mutta saapuminen  kansallispuistoihin tapahtuu kuitenkin monesti muutoin kuin kestävillä kulkumuodoilla (kävellen, pyöräillen tai joukkoliikenteellä). </a:t>
            </a:r>
          </a:p>
          <a:p>
            <a:r>
              <a:rPr lang="fi-FI" dirty="0"/>
              <a:t>Haasteeksi on myös muodostunut Sipoonkorvessa pysäköintipaikkojen kuormitus ja lisätarve. Väärinpysäköinti on ollut ajoittain ongelma, joka tuottaa haittoja asukkaille ja esimerkiksi pelastusajoneuvojen saavutettavuuteen. Pysäköintiongelmat ovat kuitenkin vähentyneet, kun Metsähallitus on lisännyt pysäköintipaikkojen määriä.</a:t>
            </a:r>
          </a:p>
          <a:p>
            <a:r>
              <a:rPr lang="fi-FI" dirty="0"/>
              <a:t>Kestävistä kulkumuodoista joukkoliikenne on monille luontevin vaihtoehto. Joukkoliikenne koetaan kuitenkin monesti heikoksi – joko palvelusta ei olla tietoisia (markkinoinnin ja liikkumisen ohjauksen tarve) tai palvelutaso koetaan riittämättömäksi (tarve palvelutason parantamiselle). </a:t>
            </a:r>
          </a:p>
          <a:p>
            <a:endParaRPr lang="fi-FI" dirty="0"/>
          </a:p>
          <a:p>
            <a:endParaRPr lang="fi-FI" dirty="0"/>
          </a:p>
        </p:txBody>
      </p:sp>
      <p:sp>
        <p:nvSpPr>
          <p:cNvPr id="4" name="Tekstin paikkamerkki 3">
            <a:extLst>
              <a:ext uri="{FF2B5EF4-FFF2-40B4-BE49-F238E27FC236}">
                <a16:creationId xmlns:a16="http://schemas.microsoft.com/office/drawing/2014/main" id="{D63DF0CE-F23A-4C4E-9B62-ABC8C1CAB474}"/>
              </a:ext>
            </a:extLst>
          </p:cNvPr>
          <p:cNvSpPr>
            <a:spLocks noGrp="1"/>
          </p:cNvSpPr>
          <p:nvPr>
            <p:ph type="body" sz="quarter" idx="11"/>
          </p:nvPr>
        </p:nvSpPr>
        <p:spPr>
          <a:xfrm>
            <a:off x="6614160" y="2345634"/>
            <a:ext cx="5100320" cy="3697357"/>
          </a:xfrm>
        </p:spPr>
        <p:txBody>
          <a:bodyPr/>
          <a:lstStyle/>
          <a:p>
            <a:r>
              <a:rPr lang="fi-FI"/>
              <a:t>Sipoonkorven liikennepalvelujen täydentämiseksi on liikennöity Hop-On Hop-Off -bussilinjaa vuosina 2021 ja 2022. Linjan käyttäjämäärät ovat kasvaneet vähitellen varsinkin vuonna 2022, jolloin markkinointia on parannettu. Linjaa liikennöi vuonna 2021 Packalén Bus ja vuonna 2022 Taksikuljetus Oy. </a:t>
            </a:r>
          </a:p>
          <a:p>
            <a:r>
              <a:rPr lang="fi-FI"/>
              <a:t>Vantaa on esittänyt HSL:lle linjastokokeilua, jossa HSL:n liikennettä lisätään Kuusijärvelle ja Sipoonkorpeen.</a:t>
            </a:r>
          </a:p>
          <a:p>
            <a:r>
              <a:rPr lang="fi-FI"/>
              <a:t>Sipoonkorpeen liikutaan jonkin verran myös kävellen ja pyöräillen varsinkin lähimpänä olevilta asuinalueilta. Kävelyn ja pyöräilyn tukeminen on osalle luonteva vaihtoehto kestävien kulkutapojen lisäämiseksi.</a:t>
            </a:r>
          </a:p>
          <a:p>
            <a:r>
              <a:rPr lang="fi-FI"/>
              <a:t>Kehittämistarpeita on myös opastuksen ja informaation osalta. Monet polut alkavat pysäköintialueilta eikä pysäkeiltä poluille ole opastusta.</a:t>
            </a:r>
          </a:p>
          <a:p>
            <a:endParaRPr lang="fi-FI"/>
          </a:p>
          <a:p>
            <a:endParaRPr lang="fi-FI"/>
          </a:p>
        </p:txBody>
      </p:sp>
      <p:sp>
        <p:nvSpPr>
          <p:cNvPr id="7" name="Suorakulmio: Pyöristetyt kulmat 6">
            <a:extLst>
              <a:ext uri="{FF2B5EF4-FFF2-40B4-BE49-F238E27FC236}">
                <a16:creationId xmlns:a16="http://schemas.microsoft.com/office/drawing/2014/main" id="{8A669920-8A1C-44D5-B2F2-0CD01E537A47}"/>
              </a:ext>
            </a:extLst>
          </p:cNvPr>
          <p:cNvSpPr/>
          <p:nvPr/>
        </p:nvSpPr>
        <p:spPr>
          <a:xfrm>
            <a:off x="1546495" y="981026"/>
            <a:ext cx="9625087" cy="1205583"/>
          </a:xfrm>
          <a:prstGeom prst="roundRect">
            <a:avLst/>
          </a:prstGeom>
          <a:solidFill>
            <a:srgbClr val="006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400" b="1"/>
              <a:t>Sipoon kunnan kärkitavoitteet työlle ovat olleet:</a:t>
            </a:r>
          </a:p>
          <a:p>
            <a:pPr marL="285750" indent="-285750">
              <a:buFont typeface="Arial" panose="020B0604020202020204" pitchFamily="34" charset="0"/>
              <a:buChar char="•"/>
            </a:pPr>
            <a:r>
              <a:rPr lang="fi-FI" sz="1400" b="1"/>
              <a:t>Miten parannetaan Sipoonkorven saavutettavuutta julkisella liikenteellä (miten se järjestetään vuodesta 2023 eteenpäin)</a:t>
            </a:r>
          </a:p>
          <a:p>
            <a:pPr marL="285750" indent="-285750">
              <a:buFont typeface="Arial" panose="020B0604020202020204" pitchFamily="34" charset="0"/>
              <a:buChar char="•"/>
            </a:pPr>
            <a:r>
              <a:rPr lang="fi-FI" sz="1400" b="1"/>
              <a:t>Miten saada julkiset yhteydet Sipoonkorpeen järjestettyä kannattavasti, miten saada matkustajamäärät nousuun</a:t>
            </a:r>
          </a:p>
          <a:p>
            <a:pPr marL="285750" indent="-285750">
              <a:buFont typeface="Arial" panose="020B0604020202020204" pitchFamily="34" charset="0"/>
              <a:buChar char="•"/>
            </a:pPr>
            <a:r>
              <a:rPr lang="fi-FI" sz="1400" b="1"/>
              <a:t>Markkinointi- ja viestintäsuunnitelman sekä aineistojen laatiminen (suomi, ruotsi ja englanti)</a:t>
            </a:r>
          </a:p>
        </p:txBody>
      </p:sp>
    </p:spTree>
    <p:extLst>
      <p:ext uri="{BB962C8B-B14F-4D97-AF65-F5344CB8AC3E}">
        <p14:creationId xmlns:p14="http://schemas.microsoft.com/office/powerpoint/2010/main" val="15884189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866692" y="970060"/>
            <a:ext cx="5526158" cy="5597718"/>
          </a:xfrm>
          <a:solidFill>
            <a:srgbClr val="FFFFFF"/>
          </a:solidFill>
        </p:spPr>
        <p:txBody>
          <a:bodyPr/>
          <a:lstStyle/>
          <a:p>
            <a:pPr>
              <a:lnSpc>
                <a:spcPct val="100000"/>
              </a:lnSpc>
              <a:spcBef>
                <a:spcPts val="0"/>
              </a:spcBef>
            </a:pPr>
            <a:r>
              <a:rPr lang="fi-FI" dirty="0"/>
              <a:t>Matkustajamääriä on arvioitu hyödyntäen Metsähallituksen dataa Sipoonkorven käyntimääristä. Lisäksi on hyödynnetty Hop-On Hop-</a:t>
            </a:r>
            <a:r>
              <a:rPr lang="fi-FI" dirty="0" err="1"/>
              <a:t>Off</a:t>
            </a:r>
            <a:r>
              <a:rPr lang="fi-FI" dirty="0"/>
              <a:t> -liikenteen käyttö- ja lipputulotietoja.</a:t>
            </a:r>
          </a:p>
          <a:p>
            <a:pPr>
              <a:lnSpc>
                <a:spcPct val="100000"/>
              </a:lnSpc>
              <a:spcBef>
                <a:spcPts val="0"/>
              </a:spcBef>
            </a:pPr>
            <a:endParaRPr lang="fi-FI" dirty="0">
              <a:solidFill>
                <a:srgbClr val="FF0000"/>
              </a:solidFill>
            </a:endParaRPr>
          </a:p>
          <a:p>
            <a:pPr>
              <a:lnSpc>
                <a:spcPct val="100000"/>
              </a:lnSpc>
              <a:spcBef>
                <a:spcPts val="0"/>
              </a:spcBef>
            </a:pPr>
            <a:r>
              <a:rPr lang="fi-FI" dirty="0"/>
              <a:t>Nykyisen Hop-On Hop-</a:t>
            </a:r>
            <a:r>
              <a:rPr lang="fi-FI" dirty="0" err="1"/>
              <a:t>Off</a:t>
            </a:r>
            <a:r>
              <a:rPr lang="fi-FI" dirty="0"/>
              <a:t> -liikenteen matkustajamäärä on ollut 865 vuonna 2022. Lippu on maksanut 2 euroa (sis. alv). Tällöin lipputulot ovat olleet 1730 euroa (sis. alv). Ilman arvonlisäveroa lipputulot ovat olleet 1 572 euroa. </a:t>
            </a:r>
          </a:p>
          <a:p>
            <a:pPr>
              <a:lnSpc>
                <a:spcPct val="100000"/>
              </a:lnSpc>
              <a:spcBef>
                <a:spcPts val="0"/>
              </a:spcBef>
            </a:pPr>
            <a:endParaRPr lang="fi-FI" dirty="0"/>
          </a:p>
          <a:p>
            <a:pPr>
              <a:lnSpc>
                <a:spcPct val="100000"/>
              </a:lnSpc>
              <a:spcBef>
                <a:spcPts val="0"/>
              </a:spcBef>
            </a:pPr>
            <a:r>
              <a:rPr lang="fi-FI" dirty="0"/>
              <a:t>Metsähallituksen kävijämäärädatan perusteella Sipoonkorvessa kävijöitä on vuosina 2021 ja 2022 ollut noin 140 000. Kun huomioidaan, että Sipoonkorvessa käynnistä muodostuu kaksi matkaa ja jos oletettaisiin joukkoliikenteen kulkumuoto-osuudeksi 10 %, vuosittainen matkustajamäärä voi olla noin 29 000. Jos keskimääräisenä lipputulona on 1,1 eur/matkustaja, lipputulot olisivat noin 31 000 eur + alv.</a:t>
            </a:r>
          </a:p>
          <a:p>
            <a:pPr>
              <a:lnSpc>
                <a:spcPct val="100000"/>
              </a:lnSpc>
              <a:spcBef>
                <a:spcPts val="0"/>
              </a:spcBef>
            </a:pPr>
            <a:endParaRPr lang="fi-FI" dirty="0"/>
          </a:p>
          <a:p>
            <a:pPr>
              <a:lnSpc>
                <a:spcPct val="100000"/>
              </a:lnSpc>
              <a:spcBef>
                <a:spcPts val="0"/>
              </a:spcBef>
            </a:pPr>
            <a:r>
              <a:rPr lang="fi-FI" dirty="0"/>
              <a:t>Vastaaviin matkustajamääriin voidaan päästä myös arvioiden, että sesonkina joukkoliikennettä käyttäisi noin 25 % joukkoliikenteen liikennöintiaikoina. Tällöin kaikkien Sipoonkorven kävijöiden joukkoliikenteen kulkumuoto-osuus olisi siis noin 10 %, kun huomioidaan, ettei joukkoliikennettä tarjota kuin sesonkina. Sesongin ulkopuolella joukkoliikenneyhteyksiä on vähemmän tarjolla ja joukkoliikenteen osuus on nykyiseen tapaan heikko.</a:t>
            </a:r>
          </a:p>
          <a:p>
            <a:pPr>
              <a:lnSpc>
                <a:spcPct val="100000"/>
              </a:lnSpc>
              <a:spcBef>
                <a:spcPts val="0"/>
              </a:spcBef>
            </a:pPr>
            <a:endParaRPr lang="fi-FI" dirty="0"/>
          </a:p>
          <a:p>
            <a:pPr>
              <a:lnSpc>
                <a:spcPct val="100000"/>
              </a:lnSpc>
              <a:spcBef>
                <a:spcPts val="0"/>
              </a:spcBef>
            </a:pPr>
            <a:endParaRPr lang="fi-FI" dirty="0"/>
          </a:p>
          <a:p>
            <a:pPr>
              <a:lnSpc>
                <a:spcPct val="100000"/>
              </a:lnSpc>
              <a:spcBef>
                <a:spcPts val="0"/>
              </a:spcBef>
            </a:pPr>
            <a:endParaRPr lang="fi-FI" dirty="0">
              <a:solidFill>
                <a:srgbClr val="FF0000"/>
              </a:solidFill>
            </a:endParaRPr>
          </a:p>
        </p:txBody>
      </p:sp>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a:xfrm>
            <a:off x="866691" y="296092"/>
            <a:ext cx="10763333" cy="746778"/>
          </a:xfrm>
          <a:solidFill>
            <a:srgbClr val="FFFFFF"/>
          </a:solidFill>
        </p:spPr>
        <p:txBody>
          <a:bodyPr rIns="0"/>
          <a:lstStyle/>
          <a:p>
            <a:r>
              <a:rPr lang="fi-FI"/>
              <a:t>Arviot matkustajamääristä ja lipputuloista</a:t>
            </a:r>
            <a:endParaRPr lang="fi-FI">
              <a:solidFill>
                <a:srgbClr val="FF0000"/>
              </a:solidFill>
            </a:endParaRPr>
          </a:p>
        </p:txBody>
      </p:sp>
      <p:sp>
        <p:nvSpPr>
          <p:cNvPr id="4" name="Tekstin paikkamerkki 2">
            <a:extLst>
              <a:ext uri="{FF2B5EF4-FFF2-40B4-BE49-F238E27FC236}">
                <a16:creationId xmlns:a16="http://schemas.microsoft.com/office/drawing/2014/main" id="{9FD78587-18FE-42B4-9418-9489A0813617}"/>
              </a:ext>
            </a:extLst>
          </p:cNvPr>
          <p:cNvSpPr txBox="1">
            <a:spLocks/>
          </p:cNvSpPr>
          <p:nvPr/>
        </p:nvSpPr>
        <p:spPr>
          <a:xfrm>
            <a:off x="6381667" y="964190"/>
            <a:ext cx="5526158" cy="5597718"/>
          </a:xfrm>
          <a:prstGeom prst="rect">
            <a:avLst/>
          </a:prstGeom>
          <a:noFill/>
        </p:spPr>
        <p:txBody>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chemeClr val="tx1"/>
                </a:solidFill>
                <a:latin typeface="Myriad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i-FI" dirty="0"/>
              <a:t>Sipoonkorven kävijämäärään ei lasketa mukaan Kuusijärvellä kävijöitä. Kuusijärven kävijämäärä huomioiden, matkustajamäärät ja lipputulot ovat suuremmat, mikäli arvioidaan myös linjan 712 kannattavuutta.</a:t>
            </a:r>
          </a:p>
          <a:p>
            <a:pPr>
              <a:lnSpc>
                <a:spcPct val="100000"/>
              </a:lnSpc>
              <a:spcBef>
                <a:spcPts val="0"/>
              </a:spcBef>
            </a:pPr>
            <a:endParaRPr lang="fi-FI" dirty="0"/>
          </a:p>
          <a:p>
            <a:pPr>
              <a:lnSpc>
                <a:spcPct val="100000"/>
              </a:lnSpc>
              <a:spcBef>
                <a:spcPts val="0"/>
              </a:spcBef>
            </a:pPr>
            <a:r>
              <a:rPr lang="fi-FI" dirty="0"/>
              <a:t>Toimivat joukkoliikenneyhteydet voivat kerätä matkustajia. Etuna on, että Sipoonkorpi on saavutettavissa myös joukkoliikenteellä. Liikennöintikustannukset kasvavat vaihtoehdoista riippuen noin 40 000 –90 000 eur/v. On mahdollista, että liikennöinnissä voidaan saavuttaa </a:t>
            </a:r>
            <a:br>
              <a:rPr lang="fi-FI" dirty="0"/>
            </a:br>
            <a:r>
              <a:rPr lang="fi-FI" dirty="0"/>
              <a:t>50 % subventiotaso, kun liikennöintiä on vain sesonkina. </a:t>
            </a:r>
          </a:p>
          <a:p>
            <a:pPr>
              <a:lnSpc>
                <a:spcPct val="100000"/>
              </a:lnSpc>
              <a:spcBef>
                <a:spcPts val="0"/>
              </a:spcBef>
            </a:pPr>
            <a:endParaRPr lang="fi-FI" dirty="0"/>
          </a:p>
          <a:p>
            <a:pPr>
              <a:lnSpc>
                <a:spcPct val="100000"/>
              </a:lnSpc>
              <a:spcBef>
                <a:spcPts val="0"/>
              </a:spcBef>
            </a:pPr>
            <a:r>
              <a:rPr lang="fi-FI" dirty="0"/>
              <a:t>Nykyisen Hop-On Hop-</a:t>
            </a:r>
            <a:r>
              <a:rPr lang="fi-FI" dirty="0" err="1"/>
              <a:t>Off</a:t>
            </a:r>
            <a:r>
              <a:rPr lang="fi-FI" dirty="0"/>
              <a:t> -liikenteen matkustajamääristä ei voida täysin johtaa Sipoonkorven joukkoliikenteen mahdollista kysyntää. Nykyisessä Hop-On Hop-</a:t>
            </a:r>
            <a:r>
              <a:rPr lang="fi-FI" dirty="0" err="1"/>
              <a:t>Off</a:t>
            </a:r>
            <a:r>
              <a:rPr lang="fi-FI" dirty="0"/>
              <a:t> -liikenteessä matkustajamääriä alentavat erittäin pitkä vuoroväli, reitin kiertelevyys ja siten pitkät matka-ajat, erilliset liput ja informaation puuttuminen HSL:n reittioppaasta.</a:t>
            </a:r>
          </a:p>
          <a:p>
            <a:pPr>
              <a:lnSpc>
                <a:spcPct val="100000"/>
              </a:lnSpc>
              <a:spcBef>
                <a:spcPts val="0"/>
              </a:spcBef>
            </a:pPr>
            <a:endParaRPr lang="fi-FI" dirty="0"/>
          </a:p>
          <a:p>
            <a:pPr>
              <a:lnSpc>
                <a:spcPct val="100000"/>
              </a:lnSpc>
              <a:spcBef>
                <a:spcPts val="0"/>
              </a:spcBef>
            </a:pPr>
            <a:r>
              <a:rPr lang="fi-FI" dirty="0"/>
              <a:t>HSL:n joukkoliikennettä järjestäen voidaan vaikuttaa matkustajien kannalta olennaisiin palvelutasotekijöihin ja siten lisätä kysyntää. Osin hyödyt voidaan saavuttaa myös siten, että Hop-On Hop-</a:t>
            </a:r>
            <a:r>
              <a:rPr lang="fi-FI" dirty="0" err="1"/>
              <a:t>Off</a:t>
            </a:r>
            <a:r>
              <a:rPr lang="fi-FI" dirty="0"/>
              <a:t> -liikenteestä tulee muuta joukkoliikennettä täydentävä linja, sen vuoroväliä tihennetään ja reittiä lyhennetään. Lisäksi on eduksi, jos linjan aikataulu ja reitit saadaan Reittioppaaseen ja linjalla käyvät HSL:n lipputuotteet.</a:t>
            </a:r>
          </a:p>
          <a:p>
            <a:pPr>
              <a:lnSpc>
                <a:spcPct val="100000"/>
              </a:lnSpc>
              <a:spcBef>
                <a:spcPts val="0"/>
              </a:spcBef>
            </a:pPr>
            <a:endParaRPr lang="fi-FI" dirty="0">
              <a:solidFill>
                <a:srgbClr val="FF0000"/>
              </a:solidFill>
            </a:endParaRPr>
          </a:p>
        </p:txBody>
      </p:sp>
    </p:spTree>
    <p:extLst>
      <p:ext uri="{BB962C8B-B14F-4D97-AF65-F5344CB8AC3E}">
        <p14:creationId xmlns:p14="http://schemas.microsoft.com/office/powerpoint/2010/main" val="9789290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p:txBody>
          <a:bodyPr/>
          <a:lstStyle/>
          <a:p>
            <a:r>
              <a:rPr lang="fi-FI"/>
              <a:t>6. Viestintä ja markkinointisuunnitelma</a:t>
            </a:r>
          </a:p>
        </p:txBody>
      </p:sp>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1416033" y="1090863"/>
            <a:ext cx="3829735" cy="1892969"/>
          </a:xfrm>
        </p:spPr>
        <p:txBody>
          <a:bodyPr/>
          <a:lstStyle/>
          <a:p>
            <a:r>
              <a:rPr lang="fi-FI" dirty="0"/>
              <a:t>Työssä on tuotettu erillinen materiaali viestinnästä ja markkinoinnista.</a:t>
            </a:r>
          </a:p>
        </p:txBody>
      </p:sp>
      <p:pic>
        <p:nvPicPr>
          <p:cNvPr id="8" name="Kuva 7">
            <a:extLst>
              <a:ext uri="{FF2B5EF4-FFF2-40B4-BE49-F238E27FC236}">
                <a16:creationId xmlns:a16="http://schemas.microsoft.com/office/drawing/2014/main" id="{E6291B0D-7102-89F3-483D-4D46194AF7CF}"/>
              </a:ext>
            </a:extLst>
          </p:cNvPr>
          <p:cNvPicPr>
            <a:picLocks noChangeAspect="1"/>
          </p:cNvPicPr>
          <p:nvPr/>
        </p:nvPicPr>
        <p:blipFill rotWithShape="1">
          <a:blip r:embed="rId2"/>
          <a:srcRect t="-57" b="90"/>
          <a:stretch/>
        </p:blipFill>
        <p:spPr>
          <a:xfrm>
            <a:off x="1483895" y="1617997"/>
            <a:ext cx="6649452" cy="4694571"/>
          </a:xfrm>
          <a:prstGeom prst="rect">
            <a:avLst/>
          </a:prstGeom>
        </p:spPr>
      </p:pic>
    </p:spTree>
    <p:extLst>
      <p:ext uri="{BB962C8B-B14F-4D97-AF65-F5344CB8AC3E}">
        <p14:creationId xmlns:p14="http://schemas.microsoft.com/office/powerpoint/2010/main" val="3800202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p:txBody>
          <a:bodyPr/>
          <a:lstStyle/>
          <a:p>
            <a:r>
              <a:rPr lang="fi-FI"/>
              <a:t>7. Jatkotoimenpiteet</a:t>
            </a:r>
          </a:p>
        </p:txBody>
      </p:sp>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1448118" y="1125997"/>
            <a:ext cx="4495482" cy="4877927"/>
          </a:xfrm>
        </p:spPr>
        <p:txBody>
          <a:bodyPr/>
          <a:lstStyle/>
          <a:p>
            <a:r>
              <a:rPr lang="fi-FI" dirty="0"/>
              <a:t>Sipoonkorven kansallispuiston kävijämäärät ovat viime vuosina kasvaneet. Koronapandemian aikana varsinkin vuonna 2020 kävijämäärät ovat olleet korkeat. Myös vuosina 2021 ja 2022 kävijämäärät ovat olleet vuotta 2019 korkeammat.</a:t>
            </a:r>
          </a:p>
          <a:p>
            <a:r>
              <a:rPr lang="fi-FI" dirty="0"/>
              <a:t>Sipoonkorpi on ollut kestävillä kulkutavoilla varsin heikosti saavutettavissa. Tämän vuoksi Sipoonkorven liikennettä on täydennetty Hop-on Hop-</a:t>
            </a:r>
            <a:r>
              <a:rPr lang="fi-FI" dirty="0" err="1"/>
              <a:t>off</a:t>
            </a:r>
            <a:r>
              <a:rPr lang="fi-FI" dirty="0"/>
              <a:t>-bussilla vuosina 2021 ja 2022. Heikkoutena ovat olleet pitkät vuorovälit, erilliset liput ja se, ettei linjaa löydy HSL:n Reittioppaasta.</a:t>
            </a:r>
          </a:p>
          <a:p>
            <a:r>
              <a:rPr lang="fi-FI" dirty="0"/>
              <a:t>Työssä tehdyn kyselyn perusteella yhteyksiä toivotaan parannettavan. Monet vastaajista ovat tyytyväisiä, jos vuorovälit olisivat enintään tunnin.</a:t>
            </a:r>
          </a:p>
          <a:p>
            <a:r>
              <a:rPr lang="fi-FI" dirty="0"/>
              <a:t>Kestävien kulkutapojen käytön lisäämiseksi keskeistä on tarjota Sipoonkorpeen nykyistä parempia yhteyksiä. Kesällä 2023 HSL aloittaa liikennöimään linjaa 712 Tikkurilasta Kuusijärvelle. Linja on osa Vantaan kaupungin ehdottamaa linjastokokeilua Kuusijärven ja Sipoonkorven yhteyksien parantamiseksi. Lyhyellä aikavälillä on luontevaa täydentää HSL:n liikennettä myös nykyisen kaltaisella Hop-on Hop-</a:t>
            </a:r>
            <a:r>
              <a:rPr lang="fi-FI" dirty="0" err="1"/>
              <a:t>off</a:t>
            </a:r>
            <a:r>
              <a:rPr lang="fi-FI" dirty="0"/>
              <a:t>-liikenteellä. Mahdollisuuksien mukaan linjaa voidaan kehittää siten, että linjalla käyvät myös HSL:n liput ja linja löytyisi myös HSL:n Reittioppaasta.</a:t>
            </a:r>
          </a:p>
        </p:txBody>
      </p:sp>
      <p:sp>
        <p:nvSpPr>
          <p:cNvPr id="4" name="Tekstin paikkamerkki 3">
            <a:extLst>
              <a:ext uri="{FF2B5EF4-FFF2-40B4-BE49-F238E27FC236}">
                <a16:creationId xmlns:a16="http://schemas.microsoft.com/office/drawing/2014/main" id="{D63DF0CE-F23A-4C4E-9B62-ABC8C1CAB474}"/>
              </a:ext>
            </a:extLst>
          </p:cNvPr>
          <p:cNvSpPr>
            <a:spLocks noGrp="1"/>
          </p:cNvSpPr>
          <p:nvPr>
            <p:ph type="body" sz="quarter" idx="11"/>
          </p:nvPr>
        </p:nvSpPr>
        <p:spPr>
          <a:xfrm>
            <a:off x="6423025" y="1125997"/>
            <a:ext cx="5226050" cy="4870307"/>
          </a:xfrm>
        </p:spPr>
        <p:txBody>
          <a:bodyPr/>
          <a:lstStyle/>
          <a:p>
            <a:r>
              <a:rPr lang="fi-FI" dirty="0"/>
              <a:t>Pitkällä aikavälillä tavoitteena voidaan pitää, että HSL:n linjastoa täydennetään. Jos liikennettä keskitetään sesonkiajoille, on mahdollista, ettei subventio ylitä välttämättä tavoitteena pidettyä 50 %.</a:t>
            </a:r>
          </a:p>
          <a:p>
            <a:r>
              <a:rPr lang="fi-FI" dirty="0"/>
              <a:t>Työssä on tunnistettu myös useita muita tavoitteita ja toimenpiteitä, joilla kestävien kulkutapojen käyttöä Sipoonkorpeen saavuttaessa voidaan lisätä. Työssä on tunnistettu keskeisiksi tavoitteiksi seuraavat asiat:</a:t>
            </a:r>
          </a:p>
          <a:p>
            <a:pPr marL="285750" indent="-285750">
              <a:lnSpc>
                <a:spcPct val="100000"/>
              </a:lnSpc>
              <a:spcBef>
                <a:spcPts val="0"/>
              </a:spcBef>
              <a:buFont typeface="Arial" panose="020B0604020202020204" pitchFamily="34" charset="0"/>
              <a:buChar char="•"/>
            </a:pPr>
            <a:r>
              <a:rPr lang="fi-FI" dirty="0"/>
              <a:t>Joukkoliikenteen kehittäminen</a:t>
            </a:r>
          </a:p>
          <a:p>
            <a:pPr marL="285750" indent="-285750">
              <a:lnSpc>
                <a:spcPct val="100000"/>
              </a:lnSpc>
              <a:spcBef>
                <a:spcPts val="0"/>
              </a:spcBef>
              <a:buFont typeface="Arial" panose="020B0604020202020204" pitchFamily="34" charset="0"/>
              <a:buChar char="•"/>
            </a:pPr>
            <a:r>
              <a:rPr lang="fi-FI" dirty="0"/>
              <a:t>Kestävien kulkutapojen käytön lisääminen</a:t>
            </a:r>
          </a:p>
          <a:p>
            <a:pPr marL="285750" indent="-285750">
              <a:lnSpc>
                <a:spcPct val="100000"/>
              </a:lnSpc>
              <a:spcBef>
                <a:spcPts val="0"/>
              </a:spcBef>
              <a:buFont typeface="Arial" panose="020B0604020202020204" pitchFamily="34" charset="0"/>
              <a:buChar char="•"/>
            </a:pPr>
            <a:r>
              <a:rPr lang="fi-FI" dirty="0"/>
              <a:t>Retkeilijän polun tunnistaminen</a:t>
            </a:r>
          </a:p>
          <a:p>
            <a:r>
              <a:rPr lang="fi-FI" dirty="0"/>
              <a:t>Retkeilijän polkuun sisääntuloporttien profiloiminen ja kansallispuistopysäkkien kartoittaminen sekä selkeä nimeäminen. Lisäksi keskeinen kehittämiskohde on pysäkiltä metsään –periaate. Tällöin poluille voidaan opastaa jo heti lähimmiltä pysäkeiltä.</a:t>
            </a:r>
          </a:p>
          <a:p>
            <a:r>
              <a:rPr lang="fi-FI" dirty="0"/>
              <a:t>Kestävien kulkutapojen lisäämiseksi voidaan lisätä pyöräpysäköintiä ja kaupunkipyöräasemia tuoda lähemmäs kansallispuistoa.</a:t>
            </a:r>
          </a:p>
          <a:p>
            <a:r>
              <a:rPr lang="fi-FI" dirty="0"/>
              <a:t>Varsinkin retkeilijän polun kehittämiseksi on tärkeää yhteistyö eri toimijoiden kesken. Yhteyksien kehittämisen ja informoinnin lisäksi on tärkeää, että kävijät ’otetaan vastaan’ jo pysäkeillä opastaen heidät heti pysäkiltä metsään eri poluille.</a:t>
            </a:r>
          </a:p>
        </p:txBody>
      </p:sp>
    </p:spTree>
    <p:extLst>
      <p:ext uri="{BB962C8B-B14F-4D97-AF65-F5344CB8AC3E}">
        <p14:creationId xmlns:p14="http://schemas.microsoft.com/office/powerpoint/2010/main" val="6735466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uorakulmio 17">
            <a:extLst>
              <a:ext uri="{FF2B5EF4-FFF2-40B4-BE49-F238E27FC236}">
                <a16:creationId xmlns:a16="http://schemas.microsoft.com/office/drawing/2014/main" id="{557DA1D2-1836-447E-8B20-CC902C7608C5}"/>
              </a:ext>
            </a:extLst>
          </p:cNvPr>
          <p:cNvSpPr/>
          <p:nvPr/>
        </p:nvSpPr>
        <p:spPr>
          <a:xfrm>
            <a:off x="76200" y="6036408"/>
            <a:ext cx="1841500" cy="62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16">
            <a:extLst>
              <a:ext uri="{FF2B5EF4-FFF2-40B4-BE49-F238E27FC236}">
                <a16:creationId xmlns:a16="http://schemas.microsoft.com/office/drawing/2014/main" id="{CEF78EB8-A9E2-42FE-A524-A0FE3651C29A}"/>
              </a:ext>
            </a:extLst>
          </p:cNvPr>
          <p:cNvSpPr/>
          <p:nvPr/>
        </p:nvSpPr>
        <p:spPr>
          <a:xfrm>
            <a:off x="10020300" y="6045200"/>
            <a:ext cx="1841500" cy="62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a:xfrm>
            <a:off x="749617" y="468536"/>
            <a:ext cx="9975533" cy="574333"/>
          </a:xfrm>
        </p:spPr>
        <p:txBody>
          <a:bodyPr/>
          <a:lstStyle/>
          <a:p>
            <a:r>
              <a:rPr lang="fi-FI" dirty="0"/>
              <a:t>LIITE 1 – Käyntimäärien analysointia</a:t>
            </a:r>
          </a:p>
        </p:txBody>
      </p:sp>
      <p:sp>
        <p:nvSpPr>
          <p:cNvPr id="6" name="Tekstin paikkamerkki 5">
            <a:extLst>
              <a:ext uri="{FF2B5EF4-FFF2-40B4-BE49-F238E27FC236}">
                <a16:creationId xmlns:a16="http://schemas.microsoft.com/office/drawing/2014/main" id="{C22CAE7A-EAA1-4C2E-986D-18354C3E5942}"/>
              </a:ext>
            </a:extLst>
          </p:cNvPr>
          <p:cNvSpPr>
            <a:spLocks noGrp="1"/>
          </p:cNvSpPr>
          <p:nvPr>
            <p:ph type="body" sz="quarter" idx="10"/>
          </p:nvPr>
        </p:nvSpPr>
        <p:spPr>
          <a:xfrm>
            <a:off x="749617" y="1138697"/>
            <a:ext cx="5106059" cy="3257457"/>
          </a:xfrm>
        </p:spPr>
        <p:txBody>
          <a:bodyPr/>
          <a:lstStyle/>
          <a:p>
            <a:r>
              <a:rPr lang="fi-FI"/>
              <a:t>Käyntimäärät on laskettu käyttämällä Sipoonkorven vuosien 2021 ja 2022 käyntimäärien keskiarvoa ja jaoteltu lukemat eri laskenta­pisteiltä saatujen tulosten jakaumalla. Tuloksia tarkastelemalla voidaan todeta, että potentiaalia liikenteen palveluille on</a:t>
            </a:r>
          </a:p>
          <a:p>
            <a:pPr marL="285750" indent="-285750">
              <a:buFont typeface="Arial" panose="020B0604020202020204" pitchFamily="34" charset="0"/>
              <a:buChar char="•"/>
            </a:pPr>
            <a:r>
              <a:rPr lang="fi-FI"/>
              <a:t>maalis–lokakuussa lauantaisin ja sunnuntaisin klo 10–18 koko Sipoonkorven alueella. </a:t>
            </a:r>
            <a:r>
              <a:rPr lang="fi-FI" sz="1400">
                <a:latin typeface="Myriad Pro" panose="020B0503030403020204" pitchFamily="34" charset="0"/>
              </a:rPr>
              <a:t>Heinäkuussa kysyntää on kaikkina viikonpäivinä.</a:t>
            </a:r>
          </a:p>
          <a:p>
            <a:pPr marL="285750" indent="-285750">
              <a:buFont typeface="Arial" panose="020B0604020202020204" pitchFamily="34" charset="0"/>
              <a:buChar char="•"/>
            </a:pPr>
            <a:r>
              <a:rPr lang="fi-FI"/>
              <a:t>talvella marras–helmikuussa lauantaisin ja sunnuntaisin klo 11–15 Byabäckenin, Kalkkiruukin ja Tasakalliontien alueilla</a:t>
            </a:r>
          </a:p>
          <a:p>
            <a:endParaRPr lang="fi-FI"/>
          </a:p>
        </p:txBody>
      </p:sp>
      <p:graphicFrame>
        <p:nvGraphicFramePr>
          <p:cNvPr id="7" name="Taulukko 6">
            <a:extLst>
              <a:ext uri="{FF2B5EF4-FFF2-40B4-BE49-F238E27FC236}">
                <a16:creationId xmlns:a16="http://schemas.microsoft.com/office/drawing/2014/main" id="{B841420F-3EB6-42CB-A1AE-B3668FC77DEF}"/>
              </a:ext>
            </a:extLst>
          </p:cNvPr>
          <p:cNvGraphicFramePr>
            <a:graphicFrameLocks noGrp="1"/>
          </p:cNvGraphicFramePr>
          <p:nvPr>
            <p:extLst>
              <p:ext uri="{D42A27DB-BD31-4B8C-83A1-F6EECF244321}">
                <p14:modId xmlns:p14="http://schemas.microsoft.com/office/powerpoint/2010/main" val="3473781096"/>
              </p:ext>
            </p:extLst>
          </p:nvPr>
        </p:nvGraphicFramePr>
        <p:xfrm>
          <a:off x="5821078" y="1277058"/>
          <a:ext cx="6142994" cy="2003730"/>
        </p:xfrm>
        <a:graphic>
          <a:graphicData uri="http://schemas.openxmlformats.org/drawingml/2006/table">
            <a:tbl>
              <a:tblPr firstRow="1" bandRow="1">
                <a:tableStyleId>{5C22544A-7EE6-4342-B048-85BDC9FD1C3A}</a:tableStyleId>
              </a:tblPr>
              <a:tblGrid>
                <a:gridCol w="1152000">
                  <a:extLst>
                    <a:ext uri="{9D8B030D-6E8A-4147-A177-3AD203B41FA5}">
                      <a16:colId xmlns:a16="http://schemas.microsoft.com/office/drawing/2014/main" val="1623518367"/>
                    </a:ext>
                  </a:extLst>
                </a:gridCol>
                <a:gridCol w="504000">
                  <a:extLst>
                    <a:ext uri="{9D8B030D-6E8A-4147-A177-3AD203B41FA5}">
                      <a16:colId xmlns:a16="http://schemas.microsoft.com/office/drawing/2014/main" val="2401322990"/>
                    </a:ext>
                  </a:extLst>
                </a:gridCol>
                <a:gridCol w="540000">
                  <a:extLst>
                    <a:ext uri="{9D8B030D-6E8A-4147-A177-3AD203B41FA5}">
                      <a16:colId xmlns:a16="http://schemas.microsoft.com/office/drawing/2014/main" val="1913338562"/>
                    </a:ext>
                  </a:extLst>
                </a:gridCol>
                <a:gridCol w="437350">
                  <a:extLst>
                    <a:ext uri="{9D8B030D-6E8A-4147-A177-3AD203B41FA5}">
                      <a16:colId xmlns:a16="http://schemas.microsoft.com/office/drawing/2014/main" val="472166867"/>
                    </a:ext>
                  </a:extLst>
                </a:gridCol>
                <a:gridCol w="445303">
                  <a:extLst>
                    <a:ext uri="{9D8B030D-6E8A-4147-A177-3AD203B41FA5}">
                      <a16:colId xmlns:a16="http://schemas.microsoft.com/office/drawing/2014/main" val="3637304995"/>
                    </a:ext>
                  </a:extLst>
                </a:gridCol>
                <a:gridCol w="540724">
                  <a:extLst>
                    <a:ext uri="{9D8B030D-6E8A-4147-A177-3AD203B41FA5}">
                      <a16:colId xmlns:a16="http://schemas.microsoft.com/office/drawing/2014/main" val="2741282828"/>
                    </a:ext>
                  </a:extLst>
                </a:gridCol>
                <a:gridCol w="532771">
                  <a:extLst>
                    <a:ext uri="{9D8B030D-6E8A-4147-A177-3AD203B41FA5}">
                      <a16:colId xmlns:a16="http://schemas.microsoft.com/office/drawing/2014/main" val="623964639"/>
                    </a:ext>
                  </a:extLst>
                </a:gridCol>
                <a:gridCol w="516869">
                  <a:extLst>
                    <a:ext uri="{9D8B030D-6E8A-4147-A177-3AD203B41FA5}">
                      <a16:colId xmlns:a16="http://schemas.microsoft.com/office/drawing/2014/main" val="2348428163"/>
                    </a:ext>
                  </a:extLst>
                </a:gridCol>
                <a:gridCol w="540000">
                  <a:extLst>
                    <a:ext uri="{9D8B030D-6E8A-4147-A177-3AD203B41FA5}">
                      <a16:colId xmlns:a16="http://schemas.microsoft.com/office/drawing/2014/main" val="1047954342"/>
                    </a:ext>
                  </a:extLst>
                </a:gridCol>
                <a:gridCol w="536195">
                  <a:extLst>
                    <a:ext uri="{9D8B030D-6E8A-4147-A177-3AD203B41FA5}">
                      <a16:colId xmlns:a16="http://schemas.microsoft.com/office/drawing/2014/main" val="2233771973"/>
                    </a:ext>
                  </a:extLst>
                </a:gridCol>
                <a:gridCol w="397782">
                  <a:extLst>
                    <a:ext uri="{9D8B030D-6E8A-4147-A177-3AD203B41FA5}">
                      <a16:colId xmlns:a16="http://schemas.microsoft.com/office/drawing/2014/main" val="2784235083"/>
                    </a:ext>
                  </a:extLst>
                </a:gridCol>
              </a:tblGrid>
              <a:tr h="175770">
                <a:tc gridSpan="2">
                  <a:txBody>
                    <a:bodyPr/>
                    <a:lstStyle/>
                    <a:p>
                      <a:pPr algn="ctr" fontAlgn="b"/>
                      <a:endParaRPr lang="fi-FI" sz="1200" b="1" i="0" u="none" strike="noStrike">
                        <a:solidFill>
                          <a:schemeClr val="bg1"/>
                        </a:solidFill>
                        <a:effectLst/>
                        <a:latin typeface="+mn-lt"/>
                      </a:endParaRPr>
                    </a:p>
                  </a:txBody>
                  <a:tcPr marL="9525" marR="9525" marT="9525" marB="0" anchor="b"/>
                </a:tc>
                <a:tc hMerge="1">
                  <a:txBody>
                    <a:bodyPr/>
                    <a:lstStyle/>
                    <a:p>
                      <a:endParaRPr lang="fi-FI"/>
                    </a:p>
                  </a:txBody>
                  <a:tcPr/>
                </a:tc>
                <a:tc gridSpan="9">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i-FI" sz="1200" u="none" strike="noStrike">
                          <a:effectLst/>
                        </a:rPr>
                        <a:t>Käyntejä/pv laskentapisteissä</a:t>
                      </a:r>
                      <a:endParaRPr lang="fi-FI" sz="1200" b="1" i="0" u="none" strike="noStrike">
                        <a:solidFill>
                          <a:srgbClr val="000000"/>
                        </a:solidFill>
                        <a:effectLst/>
                        <a:latin typeface="+mn-lt"/>
                      </a:endParaRPr>
                    </a:p>
                  </a:txBody>
                  <a:tcPr marL="9525" marR="9525" marT="9525" marB="0" anchor="b"/>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pPr marL="0" algn="ctr" defTabSz="914400" rtl="0" eaLnBrk="1" fontAlgn="b" latinLnBrk="0" hangingPunct="1"/>
                      <a:endParaRPr lang="fi-FI" sz="1100" b="1" u="none" strike="noStrike" kern="1200">
                        <a:solidFill>
                          <a:schemeClr val="lt1"/>
                        </a:solidFill>
                        <a:effectLst/>
                        <a:latin typeface="+mn-lt"/>
                        <a:ea typeface="+mn-ea"/>
                        <a:cs typeface="+mn-cs"/>
                      </a:endParaRPr>
                    </a:p>
                  </a:txBody>
                  <a:tcPr marL="9525" marR="9525" marT="9525" marB="0" anchor="b"/>
                </a:tc>
                <a:tc hMerge="1">
                  <a:txBody>
                    <a:bodyPr/>
                    <a:lstStyle/>
                    <a:p>
                      <a:endParaRPr lang="fi-FI"/>
                    </a:p>
                  </a:txBody>
                  <a:tcPr/>
                </a:tc>
                <a:tc hMerge="1">
                  <a:txBody>
                    <a:bodyPr/>
                    <a:lstStyle/>
                    <a:p>
                      <a:endParaRPr lang="fi-FI"/>
                    </a:p>
                  </a:txBody>
                  <a:tcPr/>
                </a:tc>
                <a:extLst>
                  <a:ext uri="{0D108BD9-81ED-4DB2-BD59-A6C34878D82A}">
                    <a16:rowId xmlns:a16="http://schemas.microsoft.com/office/drawing/2014/main" val="406647462"/>
                  </a:ext>
                </a:extLst>
              </a:tr>
              <a:tr h="175770">
                <a:tc gridSpan="2">
                  <a:txBody>
                    <a:bodyPr/>
                    <a:lstStyle/>
                    <a:p>
                      <a:pPr algn="ctr" fontAlgn="b"/>
                      <a:r>
                        <a:rPr lang="fi-FI" sz="1200" b="1" u="none" strike="noStrike">
                          <a:solidFill>
                            <a:srgbClr val="000000"/>
                          </a:solidFill>
                          <a:effectLst/>
                        </a:rPr>
                        <a:t>Käyntien jakauma </a:t>
                      </a:r>
                      <a:br>
                        <a:rPr lang="fi-FI" sz="1200" b="1" u="none" strike="noStrike">
                          <a:solidFill>
                            <a:srgbClr val="000000"/>
                          </a:solidFill>
                          <a:effectLst/>
                        </a:rPr>
                      </a:br>
                      <a:r>
                        <a:rPr lang="fi-FI" sz="1200" b="1" u="none" strike="noStrike">
                          <a:solidFill>
                            <a:srgbClr val="000000"/>
                          </a:solidFill>
                          <a:effectLst/>
                        </a:rPr>
                        <a:t>koko alueella</a:t>
                      </a:r>
                      <a:endParaRPr lang="fi-FI" sz="1200" b="1" i="0" u="none" strike="noStrike">
                        <a:solidFill>
                          <a:srgbClr val="000000"/>
                        </a:solidFill>
                        <a:effectLst/>
                        <a:latin typeface="+mn-lt"/>
                      </a:endParaRPr>
                    </a:p>
                  </a:txBody>
                  <a:tcPr marL="9525" marR="9525" marT="9525" marB="0" anchor="b"/>
                </a:tc>
                <a:tc hMerge="1">
                  <a:txBody>
                    <a:bodyPr/>
                    <a:lstStyle/>
                    <a:p>
                      <a:endParaRPr lang="fi-FI"/>
                    </a:p>
                  </a:txBody>
                  <a:tcPr/>
                </a:tc>
                <a:tc gridSpan="3">
                  <a:txBody>
                    <a:bodyPr/>
                    <a:lstStyle/>
                    <a:p>
                      <a:pPr marL="0" algn="ctr" defTabSz="914400" rtl="0" eaLnBrk="1" fontAlgn="b" latinLnBrk="0" hangingPunct="1"/>
                      <a:r>
                        <a:rPr lang="fi-FI" sz="1200" b="1" u="none" strike="noStrike" kern="1200">
                          <a:solidFill>
                            <a:schemeClr val="tx1"/>
                          </a:solidFill>
                          <a:effectLst/>
                        </a:rPr>
                        <a:t>Maalis-kesäkuu, </a:t>
                      </a:r>
                      <a:br>
                        <a:rPr lang="fi-FI" sz="1200" b="1" u="none" strike="noStrike" kern="1200">
                          <a:solidFill>
                            <a:schemeClr val="tx1"/>
                          </a:solidFill>
                          <a:effectLst/>
                        </a:rPr>
                      </a:br>
                      <a:r>
                        <a:rPr lang="fi-FI" sz="1200" b="1" u="none" strike="noStrike" kern="1200">
                          <a:solidFill>
                            <a:schemeClr val="tx1"/>
                          </a:solidFill>
                          <a:effectLst/>
                        </a:rPr>
                        <a:t>elo-lokakuu</a:t>
                      </a:r>
                      <a:endParaRPr lang="fi-FI" sz="1200" b="1" u="none" strike="noStrike" kern="1200">
                        <a:solidFill>
                          <a:schemeClr val="tx1"/>
                        </a:solidFill>
                        <a:effectLst/>
                        <a:latin typeface="+mn-lt"/>
                        <a:ea typeface="+mn-ea"/>
                        <a:cs typeface="+mn-cs"/>
                      </a:endParaRPr>
                    </a:p>
                  </a:txBody>
                  <a:tcPr marL="9525" marR="9525" marT="9525" marB="0" anchor="b"/>
                </a:tc>
                <a:tc hMerge="1">
                  <a:txBody>
                    <a:bodyPr/>
                    <a:lstStyle/>
                    <a:p>
                      <a:endParaRPr lang="fi-FI"/>
                    </a:p>
                  </a:txBody>
                  <a:tcPr/>
                </a:tc>
                <a:tc hMerge="1">
                  <a:txBody>
                    <a:bodyPr/>
                    <a:lstStyle/>
                    <a:p>
                      <a:pPr algn="l" fontAlgn="b"/>
                      <a:r>
                        <a:rPr lang="fi-FI" sz="1100" u="none" strike="noStrike" kern="1200">
                          <a:solidFill>
                            <a:schemeClr val="dk1"/>
                          </a:solidFill>
                          <a:effectLst/>
                          <a:latin typeface="+mn-lt"/>
                          <a:ea typeface="+mn-ea"/>
                          <a:cs typeface="+mn-cs"/>
                        </a:rPr>
                        <a:t> </a:t>
                      </a:r>
                    </a:p>
                  </a:txBody>
                  <a:tcPr marL="9525" marR="9525" marT="9525" marB="0" anchor="b"/>
                </a:tc>
                <a:tc gridSpan="3">
                  <a:txBody>
                    <a:bodyPr/>
                    <a:lstStyle/>
                    <a:p>
                      <a:pPr marL="0" algn="ctr" defTabSz="914400" rtl="0" eaLnBrk="1" fontAlgn="b" latinLnBrk="0" hangingPunct="1"/>
                      <a:r>
                        <a:rPr lang="fi-FI" sz="1200" b="1" u="none" strike="noStrike" kern="1200">
                          <a:solidFill>
                            <a:schemeClr val="tx1"/>
                          </a:solidFill>
                          <a:effectLst/>
                        </a:rPr>
                        <a:t>Heinäkuu</a:t>
                      </a:r>
                      <a:endParaRPr lang="fi-FI" sz="1200" b="1" u="none" strike="noStrike" kern="1200">
                        <a:solidFill>
                          <a:schemeClr val="tx1"/>
                        </a:solidFill>
                        <a:effectLst/>
                        <a:latin typeface="+mn-lt"/>
                        <a:ea typeface="+mn-ea"/>
                        <a:cs typeface="+mn-cs"/>
                      </a:endParaRPr>
                    </a:p>
                  </a:txBody>
                  <a:tcPr marL="9525" marR="9525" marT="9525" marB="0" anchor="ctr"/>
                </a:tc>
                <a:tc hMerge="1">
                  <a:txBody>
                    <a:bodyPr/>
                    <a:lstStyle/>
                    <a:p>
                      <a:endParaRPr lang="fi-FI"/>
                    </a:p>
                  </a:txBody>
                  <a:tcPr/>
                </a:tc>
                <a:tc hMerge="1">
                  <a:txBody>
                    <a:bodyPr/>
                    <a:lstStyle/>
                    <a:p>
                      <a:pPr algn="l" fontAlgn="b"/>
                      <a:r>
                        <a:rPr lang="fi-FI" sz="1100" u="none" strike="noStrike" kern="1200">
                          <a:solidFill>
                            <a:schemeClr val="dk1"/>
                          </a:solidFill>
                          <a:effectLst/>
                          <a:latin typeface="+mn-lt"/>
                          <a:ea typeface="+mn-ea"/>
                          <a:cs typeface="+mn-cs"/>
                        </a:rPr>
                        <a:t> </a:t>
                      </a:r>
                    </a:p>
                  </a:txBody>
                  <a:tcPr marL="9525" marR="9525" marT="9525" marB="0" anchor="b"/>
                </a:tc>
                <a:tc gridSpan="3">
                  <a:txBody>
                    <a:bodyPr/>
                    <a:lstStyle/>
                    <a:p>
                      <a:pPr marL="0" algn="ctr" defTabSz="914400" rtl="0" eaLnBrk="1" fontAlgn="b" latinLnBrk="0" hangingPunct="1"/>
                      <a:r>
                        <a:rPr lang="fi-FI" sz="1200" b="1" u="none" strike="noStrike" kern="1200">
                          <a:solidFill>
                            <a:schemeClr val="tx1"/>
                          </a:solidFill>
                          <a:effectLst/>
                        </a:rPr>
                        <a:t>Marras-helmikuu</a:t>
                      </a:r>
                      <a:endParaRPr lang="fi-FI" sz="1200" b="1" u="none" strike="noStrike" kern="1200">
                        <a:solidFill>
                          <a:schemeClr val="tx1"/>
                        </a:solidFill>
                        <a:effectLst/>
                        <a:latin typeface="+mn-lt"/>
                        <a:ea typeface="+mn-ea"/>
                        <a:cs typeface="+mn-cs"/>
                      </a:endParaRPr>
                    </a:p>
                  </a:txBody>
                  <a:tcPr marL="9525" marR="9525" marT="9525" marB="0" anchor="ctr"/>
                </a:tc>
                <a:tc hMerge="1">
                  <a:txBody>
                    <a:bodyPr/>
                    <a:lstStyle/>
                    <a:p>
                      <a:pPr algn="l" fontAlgn="b"/>
                      <a:r>
                        <a:rPr lang="fi-FI" sz="1100" u="none" strike="noStrike" kern="1200">
                          <a:solidFill>
                            <a:schemeClr val="dk1"/>
                          </a:solidFill>
                          <a:effectLst/>
                          <a:latin typeface="+mn-lt"/>
                          <a:ea typeface="+mn-ea"/>
                          <a:cs typeface="+mn-cs"/>
                        </a:rPr>
                        <a:t> </a:t>
                      </a:r>
                    </a:p>
                  </a:txBody>
                  <a:tcPr marL="9525" marR="9525" marT="9525" marB="0" anchor="b"/>
                </a:tc>
                <a:tc hMerge="1">
                  <a:txBody>
                    <a:bodyPr/>
                    <a:lstStyle/>
                    <a:p>
                      <a:pPr algn="l" fontAlgn="b"/>
                      <a:r>
                        <a:rPr lang="fi-FI" sz="1100" u="none" strike="noStrike" kern="1200">
                          <a:solidFill>
                            <a:schemeClr val="dk1"/>
                          </a:solidFill>
                          <a:effectLst/>
                          <a:latin typeface="+mn-lt"/>
                          <a:ea typeface="+mn-ea"/>
                          <a:cs typeface="+mn-cs"/>
                        </a:rPr>
                        <a:t> </a:t>
                      </a:r>
                    </a:p>
                  </a:txBody>
                  <a:tcPr marL="9525" marR="9525" marT="9525" marB="0" anchor="b"/>
                </a:tc>
                <a:extLst>
                  <a:ext uri="{0D108BD9-81ED-4DB2-BD59-A6C34878D82A}">
                    <a16:rowId xmlns:a16="http://schemas.microsoft.com/office/drawing/2014/main" val="2483163709"/>
                  </a:ext>
                </a:extLst>
              </a:tr>
              <a:tr h="281610">
                <a:tc>
                  <a:txBody>
                    <a:bodyPr/>
                    <a:lstStyle/>
                    <a:p>
                      <a:pPr algn="ctr" fontAlgn="b"/>
                      <a:r>
                        <a:rPr lang="fi-FI" sz="1200" b="1" u="none" strike="noStrike">
                          <a:solidFill>
                            <a:srgbClr val="000000"/>
                          </a:solidFill>
                          <a:effectLst/>
                        </a:rPr>
                        <a:t>Laskentapiste</a:t>
                      </a:r>
                      <a:endParaRPr lang="fi-FI" sz="1200" b="1" i="0" u="none" strike="noStrike">
                        <a:solidFill>
                          <a:srgbClr val="000000"/>
                        </a:solidFill>
                        <a:effectLst/>
                        <a:latin typeface="+mn-lt"/>
                      </a:endParaRPr>
                    </a:p>
                  </a:txBody>
                  <a:tcPr marL="9525" marR="9525" marT="9525" marB="0" anchor="ctr"/>
                </a:tc>
                <a:tc>
                  <a:txBody>
                    <a:bodyPr/>
                    <a:lstStyle/>
                    <a:p>
                      <a:pPr algn="ctr"/>
                      <a:endParaRPr lang="fi-FI" sz="1200">
                        <a:latin typeface="+mn-lt"/>
                      </a:endParaRPr>
                    </a:p>
                  </a:txBody>
                  <a:tcPr marL="9525" marR="9525" marT="9525" marB="0" anchor="ctr"/>
                </a:tc>
                <a:tc>
                  <a:txBody>
                    <a:bodyPr/>
                    <a:lstStyle/>
                    <a:p>
                      <a:pPr algn="ctr" fontAlgn="b"/>
                      <a:r>
                        <a:rPr lang="fi-FI" sz="1200" b="1" u="none" strike="noStrike" kern="1200">
                          <a:solidFill>
                            <a:schemeClr val="dk1"/>
                          </a:solidFill>
                          <a:effectLst/>
                        </a:rPr>
                        <a:t>ma-pe</a:t>
                      </a:r>
                      <a:endParaRPr lang="fi-FI" sz="1200" b="1" u="none" strike="noStrike" kern="1200">
                        <a:solidFill>
                          <a:schemeClr val="dk1"/>
                        </a:solidFill>
                        <a:effectLst/>
                        <a:latin typeface="+mn-lt"/>
                        <a:ea typeface="+mn-ea"/>
                        <a:cs typeface="+mn-cs"/>
                      </a:endParaRPr>
                    </a:p>
                  </a:txBody>
                  <a:tcPr marL="9525" marR="9525" marT="9525" marB="0" anchor="ctr"/>
                </a:tc>
                <a:tc>
                  <a:txBody>
                    <a:bodyPr/>
                    <a:lstStyle/>
                    <a:p>
                      <a:pPr algn="ctr" fontAlgn="b"/>
                      <a:r>
                        <a:rPr lang="fi-FI" sz="1200" b="1" u="none" strike="noStrike" kern="1200">
                          <a:solidFill>
                            <a:schemeClr val="dk1"/>
                          </a:solidFill>
                          <a:effectLst/>
                        </a:rPr>
                        <a:t>la</a:t>
                      </a:r>
                      <a:endParaRPr lang="fi-FI" sz="1200" b="1" u="none" strike="noStrike" kern="1200">
                        <a:solidFill>
                          <a:schemeClr val="dk1"/>
                        </a:solidFill>
                        <a:effectLst/>
                        <a:latin typeface="+mn-lt"/>
                        <a:ea typeface="+mn-ea"/>
                        <a:cs typeface="+mn-cs"/>
                      </a:endParaRPr>
                    </a:p>
                  </a:txBody>
                  <a:tcPr marL="9525" marR="9525" marT="9525" marB="0" anchor="ctr"/>
                </a:tc>
                <a:tc>
                  <a:txBody>
                    <a:bodyPr/>
                    <a:lstStyle/>
                    <a:p>
                      <a:pPr algn="ctr" fontAlgn="b"/>
                      <a:r>
                        <a:rPr lang="fi-FI" sz="1200" b="1" u="none" strike="noStrike" kern="1200">
                          <a:solidFill>
                            <a:schemeClr val="dk1"/>
                          </a:solidFill>
                          <a:effectLst/>
                        </a:rPr>
                        <a:t>su</a:t>
                      </a:r>
                      <a:endParaRPr lang="fi-FI" sz="1200" b="1" u="none" strike="noStrike" kern="1200">
                        <a:solidFill>
                          <a:schemeClr val="dk1"/>
                        </a:solidFill>
                        <a:effectLst/>
                        <a:latin typeface="+mn-lt"/>
                        <a:ea typeface="+mn-ea"/>
                        <a:cs typeface="+mn-cs"/>
                      </a:endParaRPr>
                    </a:p>
                  </a:txBody>
                  <a:tcPr marL="9525" marR="9525" marT="9525" marB="0" anchor="ctr"/>
                </a:tc>
                <a:tc>
                  <a:txBody>
                    <a:bodyPr/>
                    <a:lstStyle/>
                    <a:p>
                      <a:pPr algn="ctr" fontAlgn="b"/>
                      <a:r>
                        <a:rPr lang="fi-FI" sz="1200" b="1" u="none" strike="noStrike" kern="1200">
                          <a:solidFill>
                            <a:schemeClr val="dk1"/>
                          </a:solidFill>
                          <a:effectLst/>
                        </a:rPr>
                        <a:t>ma-pe</a:t>
                      </a:r>
                      <a:endParaRPr lang="fi-FI" sz="1200" b="1" u="none" strike="noStrike" kern="1200">
                        <a:solidFill>
                          <a:schemeClr val="dk1"/>
                        </a:solidFill>
                        <a:effectLst/>
                        <a:latin typeface="+mn-lt"/>
                        <a:ea typeface="+mn-ea"/>
                        <a:cs typeface="+mn-cs"/>
                      </a:endParaRPr>
                    </a:p>
                  </a:txBody>
                  <a:tcPr marL="9525" marR="9525" marT="9525" marB="0" anchor="ctr"/>
                </a:tc>
                <a:tc>
                  <a:txBody>
                    <a:bodyPr/>
                    <a:lstStyle/>
                    <a:p>
                      <a:pPr algn="ctr" fontAlgn="b"/>
                      <a:r>
                        <a:rPr lang="fi-FI" sz="1200" b="1" u="none" strike="noStrike" kern="1200">
                          <a:solidFill>
                            <a:schemeClr val="dk1"/>
                          </a:solidFill>
                          <a:effectLst/>
                        </a:rPr>
                        <a:t>la</a:t>
                      </a:r>
                      <a:endParaRPr lang="fi-FI" sz="1200" b="1" u="none" strike="noStrike" kern="1200">
                        <a:solidFill>
                          <a:schemeClr val="dk1"/>
                        </a:solidFill>
                        <a:effectLst/>
                        <a:latin typeface="+mn-lt"/>
                        <a:ea typeface="+mn-ea"/>
                        <a:cs typeface="+mn-cs"/>
                      </a:endParaRPr>
                    </a:p>
                  </a:txBody>
                  <a:tcPr marL="9525" marR="9525" marT="9525" marB="0" anchor="ctr"/>
                </a:tc>
                <a:tc>
                  <a:txBody>
                    <a:bodyPr/>
                    <a:lstStyle/>
                    <a:p>
                      <a:pPr algn="ctr" fontAlgn="b"/>
                      <a:r>
                        <a:rPr lang="fi-FI" sz="1200" b="1" u="none" strike="noStrike" kern="1200">
                          <a:solidFill>
                            <a:schemeClr val="dk1"/>
                          </a:solidFill>
                          <a:effectLst/>
                        </a:rPr>
                        <a:t>su</a:t>
                      </a:r>
                      <a:endParaRPr lang="fi-FI" sz="1200" b="1" u="none" strike="noStrike" kern="1200">
                        <a:solidFill>
                          <a:schemeClr val="dk1"/>
                        </a:solidFill>
                        <a:effectLst/>
                        <a:latin typeface="+mn-lt"/>
                        <a:ea typeface="+mn-ea"/>
                        <a:cs typeface="+mn-cs"/>
                      </a:endParaRPr>
                    </a:p>
                  </a:txBody>
                  <a:tcPr marL="9525" marR="9525" marT="9525" marB="0" anchor="ctr"/>
                </a:tc>
                <a:tc>
                  <a:txBody>
                    <a:bodyPr/>
                    <a:lstStyle/>
                    <a:p>
                      <a:pPr algn="ctr" fontAlgn="b"/>
                      <a:r>
                        <a:rPr lang="fi-FI" sz="1200" b="1" u="none" strike="noStrike" kern="1200">
                          <a:solidFill>
                            <a:schemeClr val="dk1"/>
                          </a:solidFill>
                          <a:effectLst/>
                        </a:rPr>
                        <a:t>ma-pe</a:t>
                      </a:r>
                      <a:endParaRPr lang="fi-FI" sz="1200" b="1" u="none" strike="noStrike" kern="1200">
                        <a:solidFill>
                          <a:schemeClr val="dk1"/>
                        </a:solidFill>
                        <a:effectLst/>
                        <a:latin typeface="+mn-lt"/>
                        <a:ea typeface="+mn-ea"/>
                        <a:cs typeface="+mn-cs"/>
                      </a:endParaRPr>
                    </a:p>
                  </a:txBody>
                  <a:tcPr marL="9525" marR="9525" marT="9525" marB="0" anchor="ctr"/>
                </a:tc>
                <a:tc>
                  <a:txBody>
                    <a:bodyPr/>
                    <a:lstStyle/>
                    <a:p>
                      <a:pPr algn="ctr" fontAlgn="b"/>
                      <a:r>
                        <a:rPr lang="fi-FI" sz="1200" b="1" u="none" strike="noStrike" kern="1200">
                          <a:solidFill>
                            <a:schemeClr val="dk1"/>
                          </a:solidFill>
                          <a:effectLst/>
                        </a:rPr>
                        <a:t>la</a:t>
                      </a:r>
                      <a:endParaRPr lang="fi-FI" sz="1200" b="1" u="none" strike="noStrike" kern="1200">
                        <a:solidFill>
                          <a:schemeClr val="dk1"/>
                        </a:solidFill>
                        <a:effectLst/>
                        <a:latin typeface="+mn-lt"/>
                        <a:ea typeface="+mn-ea"/>
                        <a:cs typeface="+mn-cs"/>
                      </a:endParaRPr>
                    </a:p>
                  </a:txBody>
                  <a:tcPr marL="9525" marR="9525" marT="9525" marB="0" anchor="ctr"/>
                </a:tc>
                <a:tc>
                  <a:txBody>
                    <a:bodyPr/>
                    <a:lstStyle/>
                    <a:p>
                      <a:pPr algn="ctr" fontAlgn="b"/>
                      <a:r>
                        <a:rPr lang="fi-FI" sz="1200" b="1" u="none" strike="noStrike" kern="1200">
                          <a:solidFill>
                            <a:schemeClr val="dk1"/>
                          </a:solidFill>
                          <a:effectLst/>
                        </a:rPr>
                        <a:t>su</a:t>
                      </a:r>
                      <a:endParaRPr lang="fi-FI" sz="1200" b="1" u="none" strike="noStrike" kern="1200">
                        <a:solidFill>
                          <a:schemeClr val="dk1"/>
                        </a:solidFill>
                        <a:effectLst/>
                        <a:latin typeface="+mn-lt"/>
                        <a:ea typeface="+mn-ea"/>
                        <a:cs typeface="+mn-cs"/>
                      </a:endParaRPr>
                    </a:p>
                  </a:txBody>
                  <a:tcPr marL="9525" marR="9525" marT="9525" marB="0" anchor="ctr"/>
                </a:tc>
                <a:extLst>
                  <a:ext uri="{0D108BD9-81ED-4DB2-BD59-A6C34878D82A}">
                    <a16:rowId xmlns:a16="http://schemas.microsoft.com/office/drawing/2014/main" val="3704799313"/>
                  </a:ext>
                </a:extLst>
              </a:tr>
              <a:tr h="175770">
                <a:tc>
                  <a:txBody>
                    <a:bodyPr/>
                    <a:lstStyle/>
                    <a:p>
                      <a:pPr algn="ctr" fontAlgn="b"/>
                      <a:r>
                        <a:rPr lang="fi-FI" sz="1200" u="none" strike="noStrike">
                          <a:effectLst/>
                        </a:rPr>
                        <a:t>Armeijatie</a:t>
                      </a:r>
                      <a:endParaRPr lang="fi-FI" sz="1200" b="0" i="0" u="none" strike="noStrike">
                        <a:solidFill>
                          <a:srgbClr val="000000"/>
                        </a:solidFill>
                        <a:effectLst/>
                        <a:latin typeface="+mn-lt"/>
                      </a:endParaRPr>
                    </a:p>
                  </a:txBody>
                  <a:tcPr marL="9525" marR="9525" marT="9525" marB="0" anchor="ctr"/>
                </a:tc>
                <a:tc>
                  <a:txBody>
                    <a:bodyPr/>
                    <a:lstStyle/>
                    <a:p>
                      <a:pPr algn="ctr" fontAlgn="b"/>
                      <a:r>
                        <a:rPr lang="fi-FI" sz="1200" u="none" strike="noStrike">
                          <a:effectLst/>
                        </a:rPr>
                        <a:t>5 %</a:t>
                      </a:r>
                      <a:endParaRPr lang="fi-FI" sz="1200" b="0" i="0" u="none" strike="noStrike">
                        <a:solidFill>
                          <a:srgbClr val="000000"/>
                        </a:solidFill>
                        <a:effectLst/>
                        <a:latin typeface="+mn-lt"/>
                      </a:endParaRPr>
                    </a:p>
                  </a:txBody>
                  <a:tcPr marL="9525" marR="9525" marT="9525" marB="0" anchor="ctr"/>
                </a:tc>
                <a:tc>
                  <a:txBody>
                    <a:bodyPr/>
                    <a:lstStyle/>
                    <a:p>
                      <a:pPr algn="r" fontAlgn="b"/>
                      <a:r>
                        <a:rPr lang="fi-FI" sz="1200" b="0" i="0" u="none" strike="noStrike">
                          <a:solidFill>
                            <a:srgbClr val="000000"/>
                          </a:solidFill>
                          <a:effectLst/>
                          <a:latin typeface="+mn-lt"/>
                        </a:rPr>
                        <a:t>14</a:t>
                      </a:r>
                    </a:p>
                  </a:txBody>
                  <a:tcPr marL="0" marR="108000" marT="0" marB="0" anchor="b"/>
                </a:tc>
                <a:tc>
                  <a:txBody>
                    <a:bodyPr/>
                    <a:lstStyle/>
                    <a:p>
                      <a:pPr algn="r" fontAlgn="b"/>
                      <a:r>
                        <a:rPr lang="fi-FI" sz="1200" b="0" i="0" u="none" strike="noStrike">
                          <a:solidFill>
                            <a:srgbClr val="000000"/>
                          </a:solidFill>
                          <a:effectLst/>
                          <a:latin typeface="+mn-lt"/>
                        </a:rPr>
                        <a:t>39</a:t>
                      </a:r>
                    </a:p>
                  </a:txBody>
                  <a:tcPr marL="0" marR="108000" marT="0" marB="0" anchor="b"/>
                </a:tc>
                <a:tc>
                  <a:txBody>
                    <a:bodyPr/>
                    <a:lstStyle/>
                    <a:p>
                      <a:pPr algn="r" fontAlgn="b"/>
                      <a:r>
                        <a:rPr lang="fi-FI" sz="1200" b="0" i="0" u="none" strike="noStrike">
                          <a:solidFill>
                            <a:srgbClr val="000000"/>
                          </a:solidFill>
                          <a:effectLst/>
                          <a:latin typeface="+mn-lt"/>
                        </a:rPr>
                        <a:t>44</a:t>
                      </a:r>
                    </a:p>
                  </a:txBody>
                  <a:tcPr marL="0" marR="108000" marT="0" marB="0" anchor="b"/>
                </a:tc>
                <a:tc>
                  <a:txBody>
                    <a:bodyPr/>
                    <a:lstStyle/>
                    <a:p>
                      <a:pPr algn="r" fontAlgn="b"/>
                      <a:r>
                        <a:rPr lang="fi-FI" sz="1200" b="0" i="0" u="none" strike="noStrike">
                          <a:solidFill>
                            <a:srgbClr val="000000"/>
                          </a:solidFill>
                          <a:effectLst/>
                          <a:latin typeface="+mn-lt"/>
                        </a:rPr>
                        <a:t>18</a:t>
                      </a:r>
                    </a:p>
                  </a:txBody>
                  <a:tcPr marL="0" marR="108000" marT="0" marB="0" anchor="b"/>
                </a:tc>
                <a:tc>
                  <a:txBody>
                    <a:bodyPr/>
                    <a:lstStyle/>
                    <a:p>
                      <a:pPr algn="r" fontAlgn="b"/>
                      <a:r>
                        <a:rPr lang="fi-FI" sz="1200" b="0" i="0" u="none" strike="noStrike">
                          <a:solidFill>
                            <a:srgbClr val="000000"/>
                          </a:solidFill>
                          <a:effectLst/>
                          <a:latin typeface="+mn-lt"/>
                        </a:rPr>
                        <a:t>20</a:t>
                      </a:r>
                    </a:p>
                  </a:txBody>
                  <a:tcPr marL="0" marR="108000" marT="0" marB="0" anchor="b"/>
                </a:tc>
                <a:tc>
                  <a:txBody>
                    <a:bodyPr/>
                    <a:lstStyle/>
                    <a:p>
                      <a:pPr algn="r" fontAlgn="b"/>
                      <a:r>
                        <a:rPr lang="fi-FI" sz="1200" b="0" i="0" u="none" strike="noStrike">
                          <a:solidFill>
                            <a:srgbClr val="000000"/>
                          </a:solidFill>
                          <a:effectLst/>
                          <a:latin typeface="+mn-lt"/>
                        </a:rPr>
                        <a:t>24</a:t>
                      </a:r>
                    </a:p>
                  </a:txBody>
                  <a:tcPr marL="0" marR="108000" marT="0" marB="0" anchor="b"/>
                </a:tc>
                <a:tc>
                  <a:txBody>
                    <a:bodyPr/>
                    <a:lstStyle/>
                    <a:p>
                      <a:pPr algn="r" fontAlgn="b"/>
                      <a:r>
                        <a:rPr lang="fi-FI" sz="1200" b="0" i="0" u="none" strike="noStrike">
                          <a:solidFill>
                            <a:srgbClr val="000000"/>
                          </a:solidFill>
                          <a:effectLst/>
                          <a:latin typeface="+mn-lt"/>
                        </a:rPr>
                        <a:t>10</a:t>
                      </a:r>
                    </a:p>
                  </a:txBody>
                  <a:tcPr marL="0" marR="108000" marT="0" marB="0" anchor="b"/>
                </a:tc>
                <a:tc>
                  <a:txBody>
                    <a:bodyPr/>
                    <a:lstStyle/>
                    <a:p>
                      <a:pPr algn="r" fontAlgn="b"/>
                      <a:r>
                        <a:rPr lang="fi-FI" sz="1200" b="0" i="0" u="none" strike="noStrike">
                          <a:solidFill>
                            <a:srgbClr val="000000"/>
                          </a:solidFill>
                          <a:effectLst/>
                          <a:latin typeface="+mn-lt"/>
                        </a:rPr>
                        <a:t>27</a:t>
                      </a:r>
                    </a:p>
                  </a:txBody>
                  <a:tcPr marL="0" marR="108000" marT="0" marB="0" anchor="b"/>
                </a:tc>
                <a:tc>
                  <a:txBody>
                    <a:bodyPr/>
                    <a:lstStyle/>
                    <a:p>
                      <a:pPr algn="r" fontAlgn="b"/>
                      <a:r>
                        <a:rPr lang="fi-FI" sz="1200" b="0" i="0" u="none" strike="noStrike">
                          <a:solidFill>
                            <a:srgbClr val="000000"/>
                          </a:solidFill>
                          <a:effectLst/>
                          <a:latin typeface="+mn-lt"/>
                        </a:rPr>
                        <a:t>30</a:t>
                      </a:r>
                    </a:p>
                  </a:txBody>
                  <a:tcPr marL="0" marR="108000" marT="0" marB="0" anchor="b"/>
                </a:tc>
                <a:extLst>
                  <a:ext uri="{0D108BD9-81ED-4DB2-BD59-A6C34878D82A}">
                    <a16:rowId xmlns:a16="http://schemas.microsoft.com/office/drawing/2014/main" val="3182555177"/>
                  </a:ext>
                </a:extLst>
              </a:tr>
              <a:tr h="175770">
                <a:tc>
                  <a:txBody>
                    <a:bodyPr/>
                    <a:lstStyle/>
                    <a:p>
                      <a:pPr algn="ctr" fontAlgn="b"/>
                      <a:r>
                        <a:rPr lang="fi-FI" sz="1200" u="none" strike="noStrike">
                          <a:effectLst/>
                        </a:rPr>
                        <a:t>Byabäcken</a:t>
                      </a:r>
                      <a:endParaRPr lang="fi-FI" sz="1200" b="0" i="0" u="none" strike="noStrike">
                        <a:solidFill>
                          <a:srgbClr val="000000"/>
                        </a:solidFill>
                        <a:effectLst/>
                        <a:latin typeface="+mn-lt"/>
                      </a:endParaRPr>
                    </a:p>
                  </a:txBody>
                  <a:tcPr marL="9525" marR="9525" marT="9525" marB="0" anchor="ctr"/>
                </a:tc>
                <a:tc>
                  <a:txBody>
                    <a:bodyPr/>
                    <a:lstStyle/>
                    <a:p>
                      <a:pPr algn="ctr" fontAlgn="b"/>
                      <a:r>
                        <a:rPr lang="fi-FI" sz="1200" u="none" strike="noStrike">
                          <a:effectLst/>
                        </a:rPr>
                        <a:t>21 %</a:t>
                      </a:r>
                      <a:endParaRPr lang="fi-FI" sz="1200" b="0" i="0" u="none" strike="noStrike">
                        <a:solidFill>
                          <a:srgbClr val="000000"/>
                        </a:solidFill>
                        <a:effectLst/>
                        <a:latin typeface="+mn-lt"/>
                      </a:endParaRPr>
                    </a:p>
                  </a:txBody>
                  <a:tcPr marL="9525" marR="9525" marT="9525" marB="0" anchor="ctr"/>
                </a:tc>
                <a:tc>
                  <a:txBody>
                    <a:bodyPr/>
                    <a:lstStyle/>
                    <a:p>
                      <a:pPr algn="r" fontAlgn="b"/>
                      <a:r>
                        <a:rPr lang="fi-FI" sz="1200" b="0" i="0" u="none" strike="noStrike">
                          <a:solidFill>
                            <a:srgbClr val="000000"/>
                          </a:solidFill>
                          <a:effectLst/>
                          <a:latin typeface="+mn-lt"/>
                        </a:rPr>
                        <a:t>60</a:t>
                      </a:r>
                    </a:p>
                  </a:txBody>
                  <a:tcPr marL="0" marR="108000" marT="0" marB="0" anchor="b"/>
                </a:tc>
                <a:tc>
                  <a:txBody>
                    <a:bodyPr/>
                    <a:lstStyle/>
                    <a:p>
                      <a:pPr algn="r" fontAlgn="b"/>
                      <a:r>
                        <a:rPr lang="fi-FI" sz="1200" b="1" i="0" u="none" strike="noStrike">
                          <a:solidFill>
                            <a:srgbClr val="000000"/>
                          </a:solidFill>
                          <a:effectLst/>
                          <a:latin typeface="+mn-lt"/>
                        </a:rPr>
                        <a:t>164</a:t>
                      </a:r>
                    </a:p>
                  </a:txBody>
                  <a:tcPr marL="0" marR="108000" marT="0" marB="0" anchor="b"/>
                </a:tc>
                <a:tc>
                  <a:txBody>
                    <a:bodyPr/>
                    <a:lstStyle/>
                    <a:p>
                      <a:pPr algn="r" fontAlgn="b"/>
                      <a:r>
                        <a:rPr lang="fi-FI" sz="1200" b="1" i="0" u="none" strike="noStrike">
                          <a:solidFill>
                            <a:srgbClr val="000000"/>
                          </a:solidFill>
                          <a:effectLst/>
                          <a:latin typeface="+mn-lt"/>
                        </a:rPr>
                        <a:t>184</a:t>
                      </a:r>
                    </a:p>
                  </a:txBody>
                  <a:tcPr marL="0" marR="108000" marT="0" marB="0" anchor="b"/>
                </a:tc>
                <a:tc>
                  <a:txBody>
                    <a:bodyPr/>
                    <a:lstStyle/>
                    <a:p>
                      <a:pPr algn="r" fontAlgn="b"/>
                      <a:r>
                        <a:rPr lang="fi-FI" sz="1200" b="0" i="0" u="none" strike="noStrike">
                          <a:solidFill>
                            <a:srgbClr val="000000"/>
                          </a:solidFill>
                          <a:effectLst/>
                          <a:latin typeface="+mn-lt"/>
                        </a:rPr>
                        <a:t>76</a:t>
                      </a:r>
                    </a:p>
                  </a:txBody>
                  <a:tcPr marL="0" marR="108000" marT="0" marB="0" anchor="b"/>
                </a:tc>
                <a:tc>
                  <a:txBody>
                    <a:bodyPr/>
                    <a:lstStyle/>
                    <a:p>
                      <a:pPr algn="r" fontAlgn="b"/>
                      <a:r>
                        <a:rPr lang="fi-FI" sz="1200" b="0" i="0" u="none" strike="noStrike">
                          <a:solidFill>
                            <a:srgbClr val="000000"/>
                          </a:solidFill>
                          <a:effectLst/>
                          <a:latin typeface="+mn-lt"/>
                        </a:rPr>
                        <a:t>83</a:t>
                      </a:r>
                    </a:p>
                  </a:txBody>
                  <a:tcPr marL="0" marR="108000" marT="0" marB="0" anchor="b"/>
                </a:tc>
                <a:tc>
                  <a:txBody>
                    <a:bodyPr/>
                    <a:lstStyle/>
                    <a:p>
                      <a:pPr algn="r" fontAlgn="b"/>
                      <a:r>
                        <a:rPr lang="fi-FI" sz="1200" b="1" i="0" u="none" strike="noStrike">
                          <a:solidFill>
                            <a:srgbClr val="000000"/>
                          </a:solidFill>
                          <a:effectLst/>
                          <a:latin typeface="+mn-lt"/>
                        </a:rPr>
                        <a:t>100</a:t>
                      </a:r>
                    </a:p>
                  </a:txBody>
                  <a:tcPr marL="0" marR="108000" marT="0" marB="0" anchor="b"/>
                </a:tc>
                <a:tc>
                  <a:txBody>
                    <a:bodyPr/>
                    <a:lstStyle/>
                    <a:p>
                      <a:pPr algn="r" fontAlgn="b"/>
                      <a:r>
                        <a:rPr lang="fi-FI" sz="1200" b="0" i="0" u="none" strike="noStrike">
                          <a:solidFill>
                            <a:srgbClr val="000000"/>
                          </a:solidFill>
                          <a:effectLst/>
                          <a:latin typeface="+mn-lt"/>
                        </a:rPr>
                        <a:t>41</a:t>
                      </a:r>
                    </a:p>
                  </a:txBody>
                  <a:tcPr marL="0" marR="108000" marT="0" marB="0" anchor="b"/>
                </a:tc>
                <a:tc>
                  <a:txBody>
                    <a:bodyPr/>
                    <a:lstStyle/>
                    <a:p>
                      <a:pPr algn="r" fontAlgn="b"/>
                      <a:r>
                        <a:rPr lang="fi-FI" sz="1200" b="1" i="0" u="none" strike="noStrike">
                          <a:solidFill>
                            <a:srgbClr val="000000"/>
                          </a:solidFill>
                          <a:effectLst/>
                          <a:latin typeface="+mn-lt"/>
                        </a:rPr>
                        <a:t>111</a:t>
                      </a:r>
                    </a:p>
                  </a:txBody>
                  <a:tcPr marL="0" marR="108000" marT="0" marB="0" anchor="b"/>
                </a:tc>
                <a:tc>
                  <a:txBody>
                    <a:bodyPr/>
                    <a:lstStyle/>
                    <a:p>
                      <a:pPr algn="r" fontAlgn="b"/>
                      <a:r>
                        <a:rPr lang="fi-FI" sz="1200" b="1" i="0" u="none" strike="noStrike">
                          <a:solidFill>
                            <a:srgbClr val="000000"/>
                          </a:solidFill>
                          <a:effectLst/>
                          <a:latin typeface="+mn-lt"/>
                        </a:rPr>
                        <a:t>125</a:t>
                      </a:r>
                    </a:p>
                  </a:txBody>
                  <a:tcPr marL="0" marR="108000" marT="0" marB="0" anchor="b"/>
                </a:tc>
                <a:extLst>
                  <a:ext uri="{0D108BD9-81ED-4DB2-BD59-A6C34878D82A}">
                    <a16:rowId xmlns:a16="http://schemas.microsoft.com/office/drawing/2014/main" val="2138444136"/>
                  </a:ext>
                </a:extLst>
              </a:tr>
              <a:tr h="175770">
                <a:tc>
                  <a:txBody>
                    <a:bodyPr/>
                    <a:lstStyle/>
                    <a:p>
                      <a:pPr algn="ctr" fontAlgn="b"/>
                      <a:r>
                        <a:rPr lang="fi-FI" sz="1200" u="none" strike="noStrike">
                          <a:effectLst/>
                        </a:rPr>
                        <a:t>Bisajärvi latu</a:t>
                      </a:r>
                      <a:endParaRPr lang="fi-FI" sz="1200" b="0" i="0" u="none" strike="noStrike">
                        <a:solidFill>
                          <a:srgbClr val="000000"/>
                        </a:solidFill>
                        <a:effectLst/>
                        <a:latin typeface="+mn-lt"/>
                      </a:endParaRPr>
                    </a:p>
                  </a:txBody>
                  <a:tcPr marL="9525" marR="9525" marT="9525" marB="0" anchor="ctr"/>
                </a:tc>
                <a:tc>
                  <a:txBody>
                    <a:bodyPr/>
                    <a:lstStyle/>
                    <a:p>
                      <a:pPr algn="ctr" fontAlgn="b"/>
                      <a:r>
                        <a:rPr lang="fi-FI" sz="1200" u="none" strike="noStrike">
                          <a:effectLst/>
                        </a:rPr>
                        <a:t>11 %</a:t>
                      </a:r>
                      <a:endParaRPr lang="fi-FI" sz="1200" b="0" i="0" u="none" strike="noStrike">
                        <a:solidFill>
                          <a:srgbClr val="000000"/>
                        </a:solidFill>
                        <a:effectLst/>
                        <a:latin typeface="+mn-lt"/>
                      </a:endParaRPr>
                    </a:p>
                  </a:txBody>
                  <a:tcPr marL="9525" marR="9525" marT="9525" marB="0" anchor="ctr"/>
                </a:tc>
                <a:tc>
                  <a:txBody>
                    <a:bodyPr/>
                    <a:lstStyle/>
                    <a:p>
                      <a:pPr algn="r" fontAlgn="b"/>
                      <a:r>
                        <a:rPr lang="fi-FI" sz="1200" b="0" i="0" u="none" strike="noStrike">
                          <a:solidFill>
                            <a:srgbClr val="000000"/>
                          </a:solidFill>
                          <a:effectLst/>
                          <a:latin typeface="+mn-lt"/>
                        </a:rPr>
                        <a:t>32</a:t>
                      </a:r>
                    </a:p>
                  </a:txBody>
                  <a:tcPr marL="0" marR="108000" marT="0" marB="0" anchor="b"/>
                </a:tc>
                <a:tc>
                  <a:txBody>
                    <a:bodyPr/>
                    <a:lstStyle/>
                    <a:p>
                      <a:pPr algn="r" fontAlgn="b"/>
                      <a:r>
                        <a:rPr lang="fi-FI" sz="1200" b="0" i="0" u="none" strike="noStrike">
                          <a:solidFill>
                            <a:srgbClr val="000000"/>
                          </a:solidFill>
                          <a:effectLst/>
                          <a:latin typeface="+mn-lt"/>
                        </a:rPr>
                        <a:t>86</a:t>
                      </a:r>
                    </a:p>
                  </a:txBody>
                  <a:tcPr marL="0" marR="108000" marT="0" marB="0" anchor="b"/>
                </a:tc>
                <a:tc>
                  <a:txBody>
                    <a:bodyPr/>
                    <a:lstStyle/>
                    <a:p>
                      <a:pPr algn="r" fontAlgn="b"/>
                      <a:r>
                        <a:rPr lang="fi-FI" sz="1200" b="0" i="0" u="none" strike="noStrike">
                          <a:solidFill>
                            <a:srgbClr val="000000"/>
                          </a:solidFill>
                          <a:effectLst/>
                          <a:latin typeface="+mn-lt"/>
                        </a:rPr>
                        <a:t>96</a:t>
                      </a:r>
                    </a:p>
                  </a:txBody>
                  <a:tcPr marL="0" marR="108000" marT="0" marB="0" anchor="b"/>
                </a:tc>
                <a:tc>
                  <a:txBody>
                    <a:bodyPr/>
                    <a:lstStyle/>
                    <a:p>
                      <a:pPr algn="r" fontAlgn="b"/>
                      <a:r>
                        <a:rPr lang="fi-FI" sz="1200" b="0" i="0" u="none" strike="noStrike">
                          <a:solidFill>
                            <a:srgbClr val="000000"/>
                          </a:solidFill>
                          <a:effectLst/>
                          <a:latin typeface="+mn-lt"/>
                        </a:rPr>
                        <a:t>40</a:t>
                      </a:r>
                    </a:p>
                  </a:txBody>
                  <a:tcPr marL="0" marR="108000" marT="0" marB="0" anchor="b"/>
                </a:tc>
                <a:tc>
                  <a:txBody>
                    <a:bodyPr/>
                    <a:lstStyle/>
                    <a:p>
                      <a:pPr algn="r" fontAlgn="b"/>
                      <a:r>
                        <a:rPr lang="fi-FI" sz="1200" b="0" i="0" u="none" strike="noStrike">
                          <a:solidFill>
                            <a:srgbClr val="000000"/>
                          </a:solidFill>
                          <a:effectLst/>
                          <a:latin typeface="+mn-lt"/>
                        </a:rPr>
                        <a:t>44</a:t>
                      </a:r>
                    </a:p>
                  </a:txBody>
                  <a:tcPr marL="0" marR="108000" marT="0" marB="0" anchor="b"/>
                </a:tc>
                <a:tc>
                  <a:txBody>
                    <a:bodyPr/>
                    <a:lstStyle/>
                    <a:p>
                      <a:pPr algn="r" fontAlgn="b"/>
                      <a:r>
                        <a:rPr lang="fi-FI" sz="1200" b="0" i="0" u="none" strike="noStrike">
                          <a:solidFill>
                            <a:srgbClr val="000000"/>
                          </a:solidFill>
                          <a:effectLst/>
                          <a:latin typeface="+mn-lt"/>
                        </a:rPr>
                        <a:t>52</a:t>
                      </a:r>
                    </a:p>
                  </a:txBody>
                  <a:tcPr marL="0" marR="108000" marT="0" marB="0" anchor="b"/>
                </a:tc>
                <a:tc>
                  <a:txBody>
                    <a:bodyPr/>
                    <a:lstStyle/>
                    <a:p>
                      <a:pPr algn="r" fontAlgn="b"/>
                      <a:r>
                        <a:rPr lang="fi-FI" sz="1200" b="0" i="0" u="none" strike="noStrike">
                          <a:solidFill>
                            <a:srgbClr val="000000"/>
                          </a:solidFill>
                          <a:effectLst/>
                          <a:latin typeface="+mn-lt"/>
                        </a:rPr>
                        <a:t>21</a:t>
                      </a:r>
                    </a:p>
                  </a:txBody>
                  <a:tcPr marL="0" marR="108000" marT="0" marB="0" anchor="b"/>
                </a:tc>
                <a:tc>
                  <a:txBody>
                    <a:bodyPr/>
                    <a:lstStyle/>
                    <a:p>
                      <a:pPr algn="r" fontAlgn="b"/>
                      <a:r>
                        <a:rPr lang="fi-FI" sz="1200" b="0" i="0" u="none" strike="noStrike">
                          <a:solidFill>
                            <a:srgbClr val="000000"/>
                          </a:solidFill>
                          <a:effectLst/>
                          <a:latin typeface="+mn-lt"/>
                        </a:rPr>
                        <a:t>58</a:t>
                      </a:r>
                    </a:p>
                  </a:txBody>
                  <a:tcPr marL="0" marR="108000" marT="0" marB="0" anchor="b"/>
                </a:tc>
                <a:tc>
                  <a:txBody>
                    <a:bodyPr/>
                    <a:lstStyle/>
                    <a:p>
                      <a:pPr algn="r" fontAlgn="b"/>
                      <a:r>
                        <a:rPr lang="fi-FI" sz="1200" b="0" i="0" u="none" strike="noStrike">
                          <a:solidFill>
                            <a:srgbClr val="000000"/>
                          </a:solidFill>
                          <a:effectLst/>
                          <a:latin typeface="+mn-lt"/>
                        </a:rPr>
                        <a:t>65</a:t>
                      </a:r>
                    </a:p>
                  </a:txBody>
                  <a:tcPr marL="0" marR="108000" marT="0" marB="0" anchor="b"/>
                </a:tc>
                <a:extLst>
                  <a:ext uri="{0D108BD9-81ED-4DB2-BD59-A6C34878D82A}">
                    <a16:rowId xmlns:a16="http://schemas.microsoft.com/office/drawing/2014/main" val="2671589569"/>
                  </a:ext>
                </a:extLst>
              </a:tr>
              <a:tr h="175770">
                <a:tc>
                  <a:txBody>
                    <a:bodyPr/>
                    <a:lstStyle/>
                    <a:p>
                      <a:pPr algn="ctr" fontAlgn="b"/>
                      <a:r>
                        <a:rPr lang="fi-FI" sz="1200" u="none" strike="noStrike">
                          <a:effectLst/>
                        </a:rPr>
                        <a:t>Fiskträsk</a:t>
                      </a:r>
                      <a:endParaRPr lang="fi-FI" sz="1200" b="0" i="0" u="none" strike="noStrike">
                        <a:solidFill>
                          <a:srgbClr val="000000"/>
                        </a:solidFill>
                        <a:effectLst/>
                        <a:latin typeface="+mn-lt"/>
                      </a:endParaRPr>
                    </a:p>
                  </a:txBody>
                  <a:tcPr marL="9525" marR="9525" marT="9525" marB="0" anchor="ctr"/>
                </a:tc>
                <a:tc>
                  <a:txBody>
                    <a:bodyPr/>
                    <a:lstStyle/>
                    <a:p>
                      <a:pPr algn="ctr" fontAlgn="b"/>
                      <a:r>
                        <a:rPr lang="fi-FI" sz="1200" u="none" strike="noStrike">
                          <a:effectLst/>
                        </a:rPr>
                        <a:t>11 %</a:t>
                      </a:r>
                      <a:endParaRPr lang="fi-FI" sz="1200" b="0" i="0" u="none" strike="noStrike">
                        <a:solidFill>
                          <a:srgbClr val="000000"/>
                        </a:solidFill>
                        <a:effectLst/>
                        <a:latin typeface="+mn-lt"/>
                      </a:endParaRPr>
                    </a:p>
                  </a:txBody>
                  <a:tcPr marL="9525" marR="9525" marT="9525" marB="0" anchor="ctr"/>
                </a:tc>
                <a:tc>
                  <a:txBody>
                    <a:bodyPr/>
                    <a:lstStyle/>
                    <a:p>
                      <a:pPr algn="r" fontAlgn="b"/>
                      <a:r>
                        <a:rPr lang="fi-FI" sz="1200" b="0" i="0" u="none" strike="noStrike">
                          <a:solidFill>
                            <a:srgbClr val="000000"/>
                          </a:solidFill>
                          <a:effectLst/>
                          <a:latin typeface="+mn-lt"/>
                        </a:rPr>
                        <a:t>32</a:t>
                      </a:r>
                    </a:p>
                  </a:txBody>
                  <a:tcPr marL="0" marR="108000" marT="0" marB="0" anchor="b"/>
                </a:tc>
                <a:tc>
                  <a:txBody>
                    <a:bodyPr/>
                    <a:lstStyle/>
                    <a:p>
                      <a:pPr algn="r" fontAlgn="b"/>
                      <a:r>
                        <a:rPr lang="fi-FI" sz="1200" b="0" i="0" u="none" strike="noStrike">
                          <a:solidFill>
                            <a:srgbClr val="000000"/>
                          </a:solidFill>
                          <a:effectLst/>
                          <a:latin typeface="+mn-lt"/>
                        </a:rPr>
                        <a:t>86</a:t>
                      </a:r>
                    </a:p>
                  </a:txBody>
                  <a:tcPr marL="0" marR="108000" marT="0" marB="0" anchor="b"/>
                </a:tc>
                <a:tc>
                  <a:txBody>
                    <a:bodyPr/>
                    <a:lstStyle/>
                    <a:p>
                      <a:pPr algn="r" fontAlgn="b"/>
                      <a:r>
                        <a:rPr lang="fi-FI" sz="1200" b="0" i="0" u="none" strike="noStrike">
                          <a:solidFill>
                            <a:srgbClr val="000000"/>
                          </a:solidFill>
                          <a:effectLst/>
                          <a:latin typeface="+mn-lt"/>
                        </a:rPr>
                        <a:t>96</a:t>
                      </a:r>
                    </a:p>
                  </a:txBody>
                  <a:tcPr marL="0" marR="108000" marT="0" marB="0" anchor="b"/>
                </a:tc>
                <a:tc>
                  <a:txBody>
                    <a:bodyPr/>
                    <a:lstStyle/>
                    <a:p>
                      <a:pPr algn="r" fontAlgn="b"/>
                      <a:r>
                        <a:rPr lang="fi-FI" sz="1200" b="0" i="0" u="none" strike="noStrike">
                          <a:solidFill>
                            <a:srgbClr val="000000"/>
                          </a:solidFill>
                          <a:effectLst/>
                          <a:latin typeface="+mn-lt"/>
                        </a:rPr>
                        <a:t>40</a:t>
                      </a:r>
                    </a:p>
                  </a:txBody>
                  <a:tcPr marL="0" marR="108000" marT="0" marB="0" anchor="b"/>
                </a:tc>
                <a:tc>
                  <a:txBody>
                    <a:bodyPr/>
                    <a:lstStyle/>
                    <a:p>
                      <a:pPr algn="r" fontAlgn="b"/>
                      <a:r>
                        <a:rPr lang="fi-FI" sz="1200" b="0" i="0" u="none" strike="noStrike">
                          <a:solidFill>
                            <a:srgbClr val="000000"/>
                          </a:solidFill>
                          <a:effectLst/>
                          <a:latin typeface="+mn-lt"/>
                        </a:rPr>
                        <a:t>44</a:t>
                      </a:r>
                    </a:p>
                  </a:txBody>
                  <a:tcPr marL="0" marR="108000" marT="0" marB="0" anchor="b"/>
                </a:tc>
                <a:tc>
                  <a:txBody>
                    <a:bodyPr/>
                    <a:lstStyle/>
                    <a:p>
                      <a:pPr algn="r" fontAlgn="b"/>
                      <a:r>
                        <a:rPr lang="fi-FI" sz="1200" b="0" i="0" u="none" strike="noStrike">
                          <a:solidFill>
                            <a:srgbClr val="000000"/>
                          </a:solidFill>
                          <a:effectLst/>
                          <a:latin typeface="+mn-lt"/>
                        </a:rPr>
                        <a:t>52</a:t>
                      </a:r>
                    </a:p>
                  </a:txBody>
                  <a:tcPr marL="0" marR="108000" marT="0" marB="0" anchor="b"/>
                </a:tc>
                <a:tc>
                  <a:txBody>
                    <a:bodyPr/>
                    <a:lstStyle/>
                    <a:p>
                      <a:pPr algn="r" fontAlgn="b"/>
                      <a:r>
                        <a:rPr lang="fi-FI" sz="1200" b="0" i="0" u="none" strike="noStrike">
                          <a:solidFill>
                            <a:srgbClr val="000000"/>
                          </a:solidFill>
                          <a:effectLst/>
                          <a:latin typeface="+mn-lt"/>
                        </a:rPr>
                        <a:t>21</a:t>
                      </a:r>
                    </a:p>
                  </a:txBody>
                  <a:tcPr marL="0" marR="108000" marT="0" marB="0" anchor="b"/>
                </a:tc>
                <a:tc>
                  <a:txBody>
                    <a:bodyPr/>
                    <a:lstStyle/>
                    <a:p>
                      <a:pPr algn="r" fontAlgn="b"/>
                      <a:r>
                        <a:rPr lang="fi-FI" sz="1200" b="0" i="0" u="none" strike="noStrike">
                          <a:solidFill>
                            <a:srgbClr val="000000"/>
                          </a:solidFill>
                          <a:effectLst/>
                          <a:latin typeface="+mn-lt"/>
                        </a:rPr>
                        <a:t>58</a:t>
                      </a:r>
                    </a:p>
                  </a:txBody>
                  <a:tcPr marL="0" marR="108000" marT="0" marB="0" anchor="b"/>
                </a:tc>
                <a:tc>
                  <a:txBody>
                    <a:bodyPr/>
                    <a:lstStyle/>
                    <a:p>
                      <a:pPr algn="r" fontAlgn="b"/>
                      <a:r>
                        <a:rPr lang="fi-FI" sz="1200" b="0" i="0" u="none" strike="noStrike">
                          <a:solidFill>
                            <a:srgbClr val="000000"/>
                          </a:solidFill>
                          <a:effectLst/>
                          <a:latin typeface="+mn-lt"/>
                        </a:rPr>
                        <a:t>65</a:t>
                      </a:r>
                    </a:p>
                  </a:txBody>
                  <a:tcPr marL="0" marR="108000" marT="0" marB="0" anchor="b"/>
                </a:tc>
                <a:extLst>
                  <a:ext uri="{0D108BD9-81ED-4DB2-BD59-A6C34878D82A}">
                    <a16:rowId xmlns:a16="http://schemas.microsoft.com/office/drawing/2014/main" val="2398870816"/>
                  </a:ext>
                </a:extLst>
              </a:tr>
              <a:tr h="175770">
                <a:tc>
                  <a:txBody>
                    <a:bodyPr/>
                    <a:lstStyle/>
                    <a:p>
                      <a:pPr algn="ctr" fontAlgn="b"/>
                      <a:r>
                        <a:rPr lang="fi-FI" sz="1200" u="none" strike="noStrike">
                          <a:effectLst/>
                        </a:rPr>
                        <a:t>Kalkkiruukki</a:t>
                      </a:r>
                      <a:endParaRPr lang="fi-FI" sz="1200" b="0" i="0" u="none" strike="noStrike">
                        <a:solidFill>
                          <a:srgbClr val="000000"/>
                        </a:solidFill>
                        <a:effectLst/>
                        <a:latin typeface="+mn-lt"/>
                      </a:endParaRPr>
                    </a:p>
                  </a:txBody>
                  <a:tcPr marL="9525" marR="9525" marT="9525" marB="0" anchor="ctr"/>
                </a:tc>
                <a:tc>
                  <a:txBody>
                    <a:bodyPr/>
                    <a:lstStyle/>
                    <a:p>
                      <a:pPr algn="ctr" fontAlgn="b"/>
                      <a:r>
                        <a:rPr lang="fi-FI" sz="1200" u="none" strike="noStrike">
                          <a:effectLst/>
                        </a:rPr>
                        <a:t>29 %</a:t>
                      </a:r>
                      <a:endParaRPr lang="fi-FI" sz="1200" b="0" i="0" u="none" strike="noStrike">
                        <a:solidFill>
                          <a:srgbClr val="000000"/>
                        </a:solidFill>
                        <a:effectLst/>
                        <a:latin typeface="+mn-lt"/>
                      </a:endParaRPr>
                    </a:p>
                  </a:txBody>
                  <a:tcPr marL="9525" marR="9525" marT="9525" marB="0" anchor="ctr"/>
                </a:tc>
                <a:tc>
                  <a:txBody>
                    <a:bodyPr/>
                    <a:lstStyle/>
                    <a:p>
                      <a:pPr algn="r" fontAlgn="b"/>
                      <a:r>
                        <a:rPr lang="fi-FI" sz="1200" b="0" i="0" u="none" strike="noStrike">
                          <a:solidFill>
                            <a:srgbClr val="000000"/>
                          </a:solidFill>
                          <a:effectLst/>
                          <a:latin typeface="+mn-lt"/>
                        </a:rPr>
                        <a:t>83</a:t>
                      </a:r>
                    </a:p>
                  </a:txBody>
                  <a:tcPr marL="0" marR="108000" marT="0" marB="0" anchor="b"/>
                </a:tc>
                <a:tc>
                  <a:txBody>
                    <a:bodyPr/>
                    <a:lstStyle/>
                    <a:p>
                      <a:pPr algn="r" fontAlgn="b"/>
                      <a:r>
                        <a:rPr lang="fi-FI" sz="1200" b="1" i="0" u="none" strike="noStrike">
                          <a:solidFill>
                            <a:srgbClr val="000000"/>
                          </a:solidFill>
                          <a:effectLst/>
                          <a:latin typeface="+mn-lt"/>
                        </a:rPr>
                        <a:t>226</a:t>
                      </a:r>
                    </a:p>
                  </a:txBody>
                  <a:tcPr marL="0" marR="108000" marT="0" marB="0" anchor="b"/>
                </a:tc>
                <a:tc>
                  <a:txBody>
                    <a:bodyPr/>
                    <a:lstStyle/>
                    <a:p>
                      <a:pPr algn="r" fontAlgn="b"/>
                      <a:r>
                        <a:rPr lang="fi-FI" sz="1200" b="1" i="0" u="none" strike="noStrike">
                          <a:solidFill>
                            <a:srgbClr val="000000"/>
                          </a:solidFill>
                          <a:effectLst/>
                          <a:latin typeface="+mn-lt"/>
                        </a:rPr>
                        <a:t>254</a:t>
                      </a:r>
                    </a:p>
                  </a:txBody>
                  <a:tcPr marL="0" marR="108000" marT="0" marB="0" anchor="b"/>
                </a:tc>
                <a:tc>
                  <a:txBody>
                    <a:bodyPr/>
                    <a:lstStyle/>
                    <a:p>
                      <a:pPr algn="r" fontAlgn="b"/>
                      <a:r>
                        <a:rPr lang="fi-FI" sz="1200" b="0" i="0" u="none" strike="noStrike">
                          <a:solidFill>
                            <a:srgbClr val="000000"/>
                          </a:solidFill>
                          <a:effectLst/>
                          <a:latin typeface="+mn-lt"/>
                        </a:rPr>
                        <a:t>104</a:t>
                      </a:r>
                    </a:p>
                  </a:txBody>
                  <a:tcPr marL="0" marR="108000" marT="0" marB="0" anchor="b"/>
                </a:tc>
                <a:tc>
                  <a:txBody>
                    <a:bodyPr/>
                    <a:lstStyle/>
                    <a:p>
                      <a:pPr algn="r" fontAlgn="b"/>
                      <a:r>
                        <a:rPr lang="fi-FI" sz="1200" b="0" i="0" u="none" strike="noStrike">
                          <a:solidFill>
                            <a:srgbClr val="000000"/>
                          </a:solidFill>
                          <a:effectLst/>
                          <a:latin typeface="+mn-lt"/>
                        </a:rPr>
                        <a:t>115</a:t>
                      </a:r>
                    </a:p>
                  </a:txBody>
                  <a:tcPr marL="0" marR="108000" marT="0" marB="0" anchor="b"/>
                </a:tc>
                <a:tc>
                  <a:txBody>
                    <a:bodyPr/>
                    <a:lstStyle/>
                    <a:p>
                      <a:pPr algn="r" fontAlgn="b"/>
                      <a:r>
                        <a:rPr lang="fi-FI" sz="1200" b="1" i="0" u="none" strike="noStrike">
                          <a:solidFill>
                            <a:srgbClr val="000000"/>
                          </a:solidFill>
                          <a:effectLst/>
                          <a:latin typeface="+mn-lt"/>
                        </a:rPr>
                        <a:t>138</a:t>
                      </a:r>
                    </a:p>
                  </a:txBody>
                  <a:tcPr marL="0" marR="108000" marT="0" marB="0" anchor="b"/>
                </a:tc>
                <a:tc>
                  <a:txBody>
                    <a:bodyPr/>
                    <a:lstStyle/>
                    <a:p>
                      <a:pPr algn="r" fontAlgn="b"/>
                      <a:r>
                        <a:rPr lang="fi-FI" sz="1200" b="0" i="0" u="none" strike="noStrike">
                          <a:solidFill>
                            <a:srgbClr val="000000"/>
                          </a:solidFill>
                          <a:effectLst/>
                          <a:latin typeface="+mn-lt"/>
                        </a:rPr>
                        <a:t>57</a:t>
                      </a:r>
                    </a:p>
                  </a:txBody>
                  <a:tcPr marL="0" marR="108000" marT="0" marB="0" anchor="b"/>
                </a:tc>
                <a:tc>
                  <a:txBody>
                    <a:bodyPr/>
                    <a:lstStyle/>
                    <a:p>
                      <a:pPr algn="r" fontAlgn="b"/>
                      <a:r>
                        <a:rPr lang="fi-FI" sz="1200" b="1" i="0" u="none" strike="noStrike">
                          <a:solidFill>
                            <a:srgbClr val="000000"/>
                          </a:solidFill>
                          <a:effectLst/>
                          <a:latin typeface="+mn-lt"/>
                        </a:rPr>
                        <a:t>154</a:t>
                      </a:r>
                    </a:p>
                  </a:txBody>
                  <a:tcPr marL="0" marR="108000" marT="0" marB="0" anchor="b"/>
                </a:tc>
                <a:tc>
                  <a:txBody>
                    <a:bodyPr/>
                    <a:lstStyle/>
                    <a:p>
                      <a:pPr algn="r" fontAlgn="b"/>
                      <a:r>
                        <a:rPr lang="fi-FI" sz="1200" b="1" i="0" u="none" strike="noStrike">
                          <a:solidFill>
                            <a:srgbClr val="000000"/>
                          </a:solidFill>
                          <a:effectLst/>
                          <a:latin typeface="+mn-lt"/>
                        </a:rPr>
                        <a:t>172</a:t>
                      </a:r>
                    </a:p>
                  </a:txBody>
                  <a:tcPr marL="0" marR="108000" marT="0" marB="0" anchor="b"/>
                </a:tc>
                <a:extLst>
                  <a:ext uri="{0D108BD9-81ED-4DB2-BD59-A6C34878D82A}">
                    <a16:rowId xmlns:a16="http://schemas.microsoft.com/office/drawing/2014/main" val="896561406"/>
                  </a:ext>
                </a:extLst>
              </a:tr>
              <a:tr h="175770">
                <a:tc>
                  <a:txBody>
                    <a:bodyPr/>
                    <a:lstStyle/>
                    <a:p>
                      <a:pPr algn="ctr" fontAlgn="b"/>
                      <a:r>
                        <a:rPr lang="fi-FI" sz="1200" u="none" strike="noStrike">
                          <a:effectLst/>
                        </a:rPr>
                        <a:t>Tasakalliontie</a:t>
                      </a:r>
                      <a:endParaRPr lang="fi-FI" sz="1200" b="0" i="0" u="none" strike="noStrike">
                        <a:solidFill>
                          <a:srgbClr val="000000"/>
                        </a:solidFill>
                        <a:effectLst/>
                        <a:latin typeface="+mn-lt"/>
                      </a:endParaRPr>
                    </a:p>
                  </a:txBody>
                  <a:tcPr marL="9525" marR="9525" marT="9525" marB="0" anchor="ctr"/>
                </a:tc>
                <a:tc>
                  <a:txBody>
                    <a:bodyPr/>
                    <a:lstStyle/>
                    <a:p>
                      <a:pPr algn="ctr" fontAlgn="b"/>
                      <a:r>
                        <a:rPr lang="fi-FI" sz="1200" u="none" strike="noStrike">
                          <a:effectLst/>
                        </a:rPr>
                        <a:t>23 %</a:t>
                      </a:r>
                      <a:endParaRPr lang="fi-FI" sz="1200" b="0" i="0" u="none" strike="noStrike">
                        <a:solidFill>
                          <a:srgbClr val="000000"/>
                        </a:solidFill>
                        <a:effectLst/>
                        <a:latin typeface="+mn-lt"/>
                      </a:endParaRPr>
                    </a:p>
                  </a:txBody>
                  <a:tcPr marL="9525" marR="9525" marT="9525" marB="0" anchor="ctr"/>
                </a:tc>
                <a:tc>
                  <a:txBody>
                    <a:bodyPr/>
                    <a:lstStyle/>
                    <a:p>
                      <a:pPr algn="r" fontAlgn="b"/>
                      <a:r>
                        <a:rPr lang="fi-FI" sz="1200" b="0" i="0" u="none" strike="noStrike">
                          <a:solidFill>
                            <a:srgbClr val="000000"/>
                          </a:solidFill>
                          <a:effectLst/>
                          <a:latin typeface="+mn-lt"/>
                        </a:rPr>
                        <a:t>66</a:t>
                      </a:r>
                    </a:p>
                  </a:txBody>
                  <a:tcPr marL="0" marR="108000" marT="0" marB="0" anchor="b"/>
                </a:tc>
                <a:tc>
                  <a:txBody>
                    <a:bodyPr/>
                    <a:lstStyle/>
                    <a:p>
                      <a:pPr algn="r" fontAlgn="b"/>
                      <a:r>
                        <a:rPr lang="fi-FI" sz="1200" b="1" i="0" u="none" strike="noStrike">
                          <a:solidFill>
                            <a:srgbClr val="000000"/>
                          </a:solidFill>
                          <a:effectLst/>
                          <a:latin typeface="+mn-lt"/>
                        </a:rPr>
                        <a:t>180</a:t>
                      </a:r>
                    </a:p>
                  </a:txBody>
                  <a:tcPr marL="0" marR="108000" marT="0" marB="0" anchor="b"/>
                </a:tc>
                <a:tc>
                  <a:txBody>
                    <a:bodyPr/>
                    <a:lstStyle/>
                    <a:p>
                      <a:pPr algn="r" fontAlgn="b"/>
                      <a:r>
                        <a:rPr lang="fi-FI" sz="1200" b="1" i="0" u="none" strike="noStrike">
                          <a:solidFill>
                            <a:srgbClr val="000000"/>
                          </a:solidFill>
                          <a:effectLst/>
                          <a:latin typeface="+mn-lt"/>
                        </a:rPr>
                        <a:t>201</a:t>
                      </a:r>
                    </a:p>
                  </a:txBody>
                  <a:tcPr marL="0" marR="108000" marT="0" marB="0" anchor="b"/>
                </a:tc>
                <a:tc>
                  <a:txBody>
                    <a:bodyPr/>
                    <a:lstStyle/>
                    <a:p>
                      <a:pPr algn="r" fontAlgn="b"/>
                      <a:r>
                        <a:rPr lang="fi-FI" sz="1200" b="0" i="0" u="none" strike="noStrike">
                          <a:solidFill>
                            <a:srgbClr val="000000"/>
                          </a:solidFill>
                          <a:effectLst/>
                          <a:latin typeface="+mn-lt"/>
                        </a:rPr>
                        <a:t>83</a:t>
                      </a:r>
                    </a:p>
                  </a:txBody>
                  <a:tcPr marL="0" marR="108000" marT="0" marB="0" anchor="b"/>
                </a:tc>
                <a:tc>
                  <a:txBody>
                    <a:bodyPr/>
                    <a:lstStyle/>
                    <a:p>
                      <a:pPr algn="r" fontAlgn="b"/>
                      <a:r>
                        <a:rPr lang="fi-FI" sz="1200" b="0" i="0" u="none" strike="noStrike">
                          <a:solidFill>
                            <a:srgbClr val="000000"/>
                          </a:solidFill>
                          <a:effectLst/>
                          <a:latin typeface="+mn-lt"/>
                        </a:rPr>
                        <a:t>91</a:t>
                      </a:r>
                    </a:p>
                  </a:txBody>
                  <a:tcPr marL="0" marR="108000" marT="0" marB="0" anchor="b"/>
                </a:tc>
                <a:tc>
                  <a:txBody>
                    <a:bodyPr/>
                    <a:lstStyle/>
                    <a:p>
                      <a:pPr algn="r" fontAlgn="b"/>
                      <a:r>
                        <a:rPr lang="fi-FI" sz="1200" b="0" i="0" u="none" strike="noStrike">
                          <a:solidFill>
                            <a:srgbClr val="000000"/>
                          </a:solidFill>
                          <a:effectLst/>
                          <a:latin typeface="+mn-lt"/>
                        </a:rPr>
                        <a:t>110</a:t>
                      </a:r>
                    </a:p>
                  </a:txBody>
                  <a:tcPr marL="0" marR="108000" marT="0" marB="0" anchor="b"/>
                </a:tc>
                <a:tc>
                  <a:txBody>
                    <a:bodyPr/>
                    <a:lstStyle/>
                    <a:p>
                      <a:pPr algn="r" fontAlgn="b"/>
                      <a:r>
                        <a:rPr lang="fi-FI" sz="1200" b="0" i="0" u="none" strike="noStrike">
                          <a:solidFill>
                            <a:srgbClr val="000000"/>
                          </a:solidFill>
                          <a:effectLst/>
                          <a:latin typeface="+mn-lt"/>
                        </a:rPr>
                        <a:t>45</a:t>
                      </a:r>
                    </a:p>
                  </a:txBody>
                  <a:tcPr marL="0" marR="108000" marT="0" marB="0" anchor="b"/>
                </a:tc>
                <a:tc>
                  <a:txBody>
                    <a:bodyPr/>
                    <a:lstStyle/>
                    <a:p>
                      <a:pPr algn="r" fontAlgn="b"/>
                      <a:r>
                        <a:rPr lang="fi-FI" sz="1200" b="1" i="0" u="none" strike="noStrike">
                          <a:solidFill>
                            <a:srgbClr val="000000"/>
                          </a:solidFill>
                          <a:effectLst/>
                          <a:latin typeface="+mn-lt"/>
                        </a:rPr>
                        <a:t>122</a:t>
                      </a:r>
                    </a:p>
                  </a:txBody>
                  <a:tcPr marL="0" marR="108000" marT="0" marB="0" anchor="b"/>
                </a:tc>
                <a:tc>
                  <a:txBody>
                    <a:bodyPr/>
                    <a:lstStyle/>
                    <a:p>
                      <a:pPr algn="r" fontAlgn="b"/>
                      <a:r>
                        <a:rPr lang="fi-FI" sz="1200" b="1" i="0" u="none" strike="noStrike">
                          <a:solidFill>
                            <a:srgbClr val="000000"/>
                          </a:solidFill>
                          <a:effectLst/>
                          <a:latin typeface="+mn-lt"/>
                        </a:rPr>
                        <a:t>137</a:t>
                      </a:r>
                    </a:p>
                  </a:txBody>
                  <a:tcPr marL="0" marR="108000" marT="0" marB="0" anchor="b"/>
                </a:tc>
                <a:extLst>
                  <a:ext uri="{0D108BD9-81ED-4DB2-BD59-A6C34878D82A}">
                    <a16:rowId xmlns:a16="http://schemas.microsoft.com/office/drawing/2014/main" val="3477631392"/>
                  </a:ext>
                </a:extLst>
              </a:tr>
            </a:tbl>
          </a:graphicData>
        </a:graphic>
      </p:graphicFrame>
      <p:graphicFrame>
        <p:nvGraphicFramePr>
          <p:cNvPr id="16" name="Taulukko 15">
            <a:extLst>
              <a:ext uri="{FF2B5EF4-FFF2-40B4-BE49-F238E27FC236}">
                <a16:creationId xmlns:a16="http://schemas.microsoft.com/office/drawing/2014/main" id="{FB674168-CBAE-4C01-B508-565FC8385A36}"/>
              </a:ext>
            </a:extLst>
          </p:cNvPr>
          <p:cNvGraphicFramePr>
            <a:graphicFrameLocks noGrp="1"/>
          </p:cNvGraphicFramePr>
          <p:nvPr>
            <p:extLst>
              <p:ext uri="{D42A27DB-BD31-4B8C-83A1-F6EECF244321}">
                <p14:modId xmlns:p14="http://schemas.microsoft.com/office/powerpoint/2010/main" val="557874624"/>
              </p:ext>
            </p:extLst>
          </p:nvPr>
        </p:nvGraphicFramePr>
        <p:xfrm>
          <a:off x="501156" y="3590416"/>
          <a:ext cx="11506206" cy="3075497"/>
        </p:xfrm>
        <a:graphic>
          <a:graphicData uri="http://schemas.openxmlformats.org/drawingml/2006/table">
            <a:tbl>
              <a:tblPr/>
              <a:tblGrid>
                <a:gridCol w="393278">
                  <a:extLst>
                    <a:ext uri="{9D8B030D-6E8A-4147-A177-3AD203B41FA5}">
                      <a16:colId xmlns:a16="http://schemas.microsoft.com/office/drawing/2014/main" val="3452183488"/>
                    </a:ext>
                  </a:extLst>
                </a:gridCol>
                <a:gridCol w="421370">
                  <a:extLst>
                    <a:ext uri="{9D8B030D-6E8A-4147-A177-3AD203B41FA5}">
                      <a16:colId xmlns:a16="http://schemas.microsoft.com/office/drawing/2014/main" val="2270096963"/>
                    </a:ext>
                  </a:extLst>
                </a:gridCol>
                <a:gridCol w="421370">
                  <a:extLst>
                    <a:ext uri="{9D8B030D-6E8A-4147-A177-3AD203B41FA5}">
                      <a16:colId xmlns:a16="http://schemas.microsoft.com/office/drawing/2014/main" val="379195767"/>
                    </a:ext>
                  </a:extLst>
                </a:gridCol>
                <a:gridCol w="421370">
                  <a:extLst>
                    <a:ext uri="{9D8B030D-6E8A-4147-A177-3AD203B41FA5}">
                      <a16:colId xmlns:a16="http://schemas.microsoft.com/office/drawing/2014/main" val="507965148"/>
                    </a:ext>
                  </a:extLst>
                </a:gridCol>
                <a:gridCol w="426988">
                  <a:extLst>
                    <a:ext uri="{9D8B030D-6E8A-4147-A177-3AD203B41FA5}">
                      <a16:colId xmlns:a16="http://schemas.microsoft.com/office/drawing/2014/main" val="420945828"/>
                    </a:ext>
                  </a:extLst>
                </a:gridCol>
                <a:gridCol w="426988">
                  <a:extLst>
                    <a:ext uri="{9D8B030D-6E8A-4147-A177-3AD203B41FA5}">
                      <a16:colId xmlns:a16="http://schemas.microsoft.com/office/drawing/2014/main" val="323653349"/>
                    </a:ext>
                  </a:extLst>
                </a:gridCol>
                <a:gridCol w="426988">
                  <a:extLst>
                    <a:ext uri="{9D8B030D-6E8A-4147-A177-3AD203B41FA5}">
                      <a16:colId xmlns:a16="http://schemas.microsoft.com/office/drawing/2014/main" val="2991753597"/>
                    </a:ext>
                  </a:extLst>
                </a:gridCol>
                <a:gridCol w="421370">
                  <a:extLst>
                    <a:ext uri="{9D8B030D-6E8A-4147-A177-3AD203B41FA5}">
                      <a16:colId xmlns:a16="http://schemas.microsoft.com/office/drawing/2014/main" val="3498413318"/>
                    </a:ext>
                  </a:extLst>
                </a:gridCol>
                <a:gridCol w="421370">
                  <a:extLst>
                    <a:ext uri="{9D8B030D-6E8A-4147-A177-3AD203B41FA5}">
                      <a16:colId xmlns:a16="http://schemas.microsoft.com/office/drawing/2014/main" val="1708645776"/>
                    </a:ext>
                  </a:extLst>
                </a:gridCol>
                <a:gridCol w="426988">
                  <a:extLst>
                    <a:ext uri="{9D8B030D-6E8A-4147-A177-3AD203B41FA5}">
                      <a16:colId xmlns:a16="http://schemas.microsoft.com/office/drawing/2014/main" val="353768084"/>
                    </a:ext>
                  </a:extLst>
                </a:gridCol>
                <a:gridCol w="426988">
                  <a:extLst>
                    <a:ext uri="{9D8B030D-6E8A-4147-A177-3AD203B41FA5}">
                      <a16:colId xmlns:a16="http://schemas.microsoft.com/office/drawing/2014/main" val="1136455472"/>
                    </a:ext>
                  </a:extLst>
                </a:gridCol>
                <a:gridCol w="314623">
                  <a:extLst>
                    <a:ext uri="{9D8B030D-6E8A-4147-A177-3AD203B41FA5}">
                      <a16:colId xmlns:a16="http://schemas.microsoft.com/office/drawing/2014/main" val="3820708805"/>
                    </a:ext>
                  </a:extLst>
                </a:gridCol>
                <a:gridCol w="382041">
                  <a:extLst>
                    <a:ext uri="{9D8B030D-6E8A-4147-A177-3AD203B41FA5}">
                      <a16:colId xmlns:a16="http://schemas.microsoft.com/office/drawing/2014/main" val="1525971165"/>
                    </a:ext>
                  </a:extLst>
                </a:gridCol>
                <a:gridCol w="488789">
                  <a:extLst>
                    <a:ext uri="{9D8B030D-6E8A-4147-A177-3AD203B41FA5}">
                      <a16:colId xmlns:a16="http://schemas.microsoft.com/office/drawing/2014/main" val="3077470577"/>
                    </a:ext>
                  </a:extLst>
                </a:gridCol>
                <a:gridCol w="370806">
                  <a:extLst>
                    <a:ext uri="{9D8B030D-6E8A-4147-A177-3AD203B41FA5}">
                      <a16:colId xmlns:a16="http://schemas.microsoft.com/office/drawing/2014/main" val="1820482683"/>
                    </a:ext>
                  </a:extLst>
                </a:gridCol>
                <a:gridCol w="382041">
                  <a:extLst>
                    <a:ext uri="{9D8B030D-6E8A-4147-A177-3AD203B41FA5}">
                      <a16:colId xmlns:a16="http://schemas.microsoft.com/office/drawing/2014/main" val="994323862"/>
                    </a:ext>
                  </a:extLst>
                </a:gridCol>
                <a:gridCol w="382041">
                  <a:extLst>
                    <a:ext uri="{9D8B030D-6E8A-4147-A177-3AD203B41FA5}">
                      <a16:colId xmlns:a16="http://schemas.microsoft.com/office/drawing/2014/main" val="3949976093"/>
                    </a:ext>
                  </a:extLst>
                </a:gridCol>
                <a:gridCol w="314623">
                  <a:extLst>
                    <a:ext uri="{9D8B030D-6E8A-4147-A177-3AD203B41FA5}">
                      <a16:colId xmlns:a16="http://schemas.microsoft.com/office/drawing/2014/main" val="3564307617"/>
                    </a:ext>
                  </a:extLst>
                </a:gridCol>
                <a:gridCol w="382041">
                  <a:extLst>
                    <a:ext uri="{9D8B030D-6E8A-4147-A177-3AD203B41FA5}">
                      <a16:colId xmlns:a16="http://schemas.microsoft.com/office/drawing/2014/main" val="4073318398"/>
                    </a:ext>
                  </a:extLst>
                </a:gridCol>
                <a:gridCol w="404515">
                  <a:extLst>
                    <a:ext uri="{9D8B030D-6E8A-4147-A177-3AD203B41FA5}">
                      <a16:colId xmlns:a16="http://schemas.microsoft.com/office/drawing/2014/main" val="2124928523"/>
                    </a:ext>
                  </a:extLst>
                </a:gridCol>
                <a:gridCol w="311813">
                  <a:extLst>
                    <a:ext uri="{9D8B030D-6E8A-4147-A177-3AD203B41FA5}">
                      <a16:colId xmlns:a16="http://schemas.microsoft.com/office/drawing/2014/main" val="2914859102"/>
                    </a:ext>
                  </a:extLst>
                </a:gridCol>
                <a:gridCol w="294959">
                  <a:extLst>
                    <a:ext uri="{9D8B030D-6E8A-4147-A177-3AD203B41FA5}">
                      <a16:colId xmlns:a16="http://schemas.microsoft.com/office/drawing/2014/main" val="1531255986"/>
                    </a:ext>
                  </a:extLst>
                </a:gridCol>
                <a:gridCol w="426988">
                  <a:extLst>
                    <a:ext uri="{9D8B030D-6E8A-4147-A177-3AD203B41FA5}">
                      <a16:colId xmlns:a16="http://schemas.microsoft.com/office/drawing/2014/main" val="2582463943"/>
                    </a:ext>
                  </a:extLst>
                </a:gridCol>
                <a:gridCol w="261250">
                  <a:extLst>
                    <a:ext uri="{9D8B030D-6E8A-4147-A177-3AD203B41FA5}">
                      <a16:colId xmlns:a16="http://schemas.microsoft.com/office/drawing/2014/main" val="2099771145"/>
                    </a:ext>
                  </a:extLst>
                </a:gridCol>
                <a:gridCol w="261250">
                  <a:extLst>
                    <a:ext uri="{9D8B030D-6E8A-4147-A177-3AD203B41FA5}">
                      <a16:colId xmlns:a16="http://schemas.microsoft.com/office/drawing/2014/main" val="2980853535"/>
                    </a:ext>
                  </a:extLst>
                </a:gridCol>
                <a:gridCol w="421370">
                  <a:extLst>
                    <a:ext uri="{9D8B030D-6E8A-4147-A177-3AD203B41FA5}">
                      <a16:colId xmlns:a16="http://schemas.microsoft.com/office/drawing/2014/main" val="3590976191"/>
                    </a:ext>
                  </a:extLst>
                </a:gridCol>
                <a:gridCol w="261250">
                  <a:extLst>
                    <a:ext uri="{9D8B030D-6E8A-4147-A177-3AD203B41FA5}">
                      <a16:colId xmlns:a16="http://schemas.microsoft.com/office/drawing/2014/main" val="492629252"/>
                    </a:ext>
                  </a:extLst>
                </a:gridCol>
                <a:gridCol w="261250">
                  <a:extLst>
                    <a:ext uri="{9D8B030D-6E8A-4147-A177-3AD203B41FA5}">
                      <a16:colId xmlns:a16="http://schemas.microsoft.com/office/drawing/2014/main" val="3971610657"/>
                    </a:ext>
                  </a:extLst>
                </a:gridCol>
                <a:gridCol w="426988">
                  <a:extLst>
                    <a:ext uri="{9D8B030D-6E8A-4147-A177-3AD203B41FA5}">
                      <a16:colId xmlns:a16="http://schemas.microsoft.com/office/drawing/2014/main" val="73698356"/>
                    </a:ext>
                  </a:extLst>
                </a:gridCol>
                <a:gridCol w="261250">
                  <a:extLst>
                    <a:ext uri="{9D8B030D-6E8A-4147-A177-3AD203B41FA5}">
                      <a16:colId xmlns:a16="http://schemas.microsoft.com/office/drawing/2014/main" val="750802505"/>
                    </a:ext>
                  </a:extLst>
                </a:gridCol>
                <a:gridCol w="261250">
                  <a:extLst>
                    <a:ext uri="{9D8B030D-6E8A-4147-A177-3AD203B41FA5}">
                      <a16:colId xmlns:a16="http://schemas.microsoft.com/office/drawing/2014/main" val="4260473193"/>
                    </a:ext>
                  </a:extLst>
                </a:gridCol>
              </a:tblGrid>
              <a:tr h="176631">
                <a:tc>
                  <a:txBody>
                    <a:bodyPr/>
                    <a:lstStyle/>
                    <a:p>
                      <a:pPr algn="l" fontAlgn="b"/>
                      <a:endParaRPr lang="fi-FI" sz="1100" b="1"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gridSpan="6">
                  <a:txBody>
                    <a:bodyPr/>
                    <a:lstStyle/>
                    <a:p>
                      <a:pPr algn="ctr" fontAlgn="b"/>
                      <a:r>
                        <a:rPr lang="fi-FI" sz="1100" b="1" i="0" u="none" strike="noStrike">
                          <a:solidFill>
                            <a:srgbClr val="000000"/>
                          </a:solidFill>
                          <a:effectLst/>
                          <a:latin typeface="Calibri" panose="020F0502020204030204" pitchFamily="34" charset="0"/>
                        </a:rPr>
                        <a:t>Armeijatie + Byabäcken</a:t>
                      </a:r>
                    </a:p>
                  </a:txBody>
                  <a:tcPr marL="100054" marR="100054" marT="50027" marB="50027"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i-FI"/>
                    </a:p>
                  </a:txBody>
                  <a:tcPr/>
                </a:tc>
                <a:tc hMerge="1">
                  <a:txBody>
                    <a:bodyPr/>
                    <a:lstStyle/>
                    <a:p>
                      <a:endParaRPr lang="fi-FI"/>
                    </a:p>
                  </a:txBody>
                  <a:tcPr/>
                </a:tc>
                <a:tc hMerge="1">
                  <a:txBody>
                    <a:bodyPr/>
                    <a:lstStyle/>
                    <a:p>
                      <a:pPr algn="l" fontAlgn="b"/>
                      <a:r>
                        <a:rPr lang="fi-FI" sz="1000" b="1"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b"/>
                      <a:r>
                        <a:rPr lang="fi-FI" sz="1000" b="1"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b"/>
                      <a:r>
                        <a:rPr lang="fi-FI" sz="1000" b="1"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ctr" fontAlgn="b"/>
                      <a:r>
                        <a:rPr lang="fi-FI" sz="1100" b="1" i="0" u="none" strike="noStrike">
                          <a:solidFill>
                            <a:srgbClr val="000000"/>
                          </a:solidFill>
                          <a:effectLst/>
                          <a:latin typeface="Calibri" panose="020F0502020204030204" pitchFamily="34" charset="0"/>
                        </a:rPr>
                        <a:t>Bisajärvi latu</a:t>
                      </a:r>
                    </a:p>
                  </a:txBody>
                  <a:tcPr marL="100054" marR="100054" marT="50027" marB="50027"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i-FI"/>
                    </a:p>
                  </a:txBody>
                  <a:tcPr/>
                </a:tc>
                <a:tc hMerge="1">
                  <a:txBody>
                    <a:bodyPr/>
                    <a:lstStyle/>
                    <a:p>
                      <a:pPr algn="l" fontAlgn="b"/>
                      <a:r>
                        <a:rPr lang="fi-FI" sz="1000" b="1"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b"/>
                      <a:r>
                        <a:rPr lang="fi-FI" sz="1000" b="1"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b"/>
                      <a:r>
                        <a:rPr lang="fi-FI" sz="1000" b="1"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b"/>
                      <a:r>
                        <a:rPr lang="fi-FI" sz="1000" b="1"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ctr" fontAlgn="b"/>
                      <a:r>
                        <a:rPr lang="fi-FI" sz="1100" b="1" i="0" u="none" strike="noStrike">
                          <a:solidFill>
                            <a:srgbClr val="000000"/>
                          </a:solidFill>
                          <a:effectLst/>
                          <a:latin typeface="Calibri" panose="020F0502020204030204" pitchFamily="34" charset="0"/>
                        </a:rPr>
                        <a:t>Fiskträsk</a:t>
                      </a:r>
                    </a:p>
                  </a:txBody>
                  <a:tcPr marL="100054" marR="100054" marT="50027" marB="50027"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i-FI"/>
                    </a:p>
                  </a:txBody>
                  <a:tcPr/>
                </a:tc>
                <a:tc hMerge="1">
                  <a:txBody>
                    <a:bodyPr/>
                    <a:lstStyle/>
                    <a:p>
                      <a:pPr algn="l" fontAlgn="b"/>
                      <a:r>
                        <a:rPr lang="fi-FI" sz="1000" b="1"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b"/>
                      <a:r>
                        <a:rPr lang="fi-FI" sz="1000" b="1"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b"/>
                      <a:r>
                        <a:rPr lang="fi-FI" sz="1000" b="1"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b"/>
                      <a:r>
                        <a:rPr lang="fi-FI" sz="1000" b="1"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ctr" fontAlgn="b"/>
                      <a:r>
                        <a:rPr lang="fi-FI" sz="1100" b="1" i="0" u="none" strike="noStrike">
                          <a:solidFill>
                            <a:srgbClr val="000000"/>
                          </a:solidFill>
                          <a:effectLst/>
                          <a:latin typeface="Calibri" panose="020F0502020204030204" pitchFamily="34" charset="0"/>
                        </a:rPr>
                        <a:t>Kalkkiruukki</a:t>
                      </a:r>
                    </a:p>
                  </a:txBody>
                  <a:tcPr marL="100054" marR="100054" marT="50027" marB="50027"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i-FI"/>
                    </a:p>
                  </a:txBody>
                  <a:tcPr/>
                </a:tc>
                <a:tc hMerge="1">
                  <a:txBody>
                    <a:bodyPr/>
                    <a:lstStyle/>
                    <a:p>
                      <a:pPr algn="l" fontAlgn="b"/>
                      <a:r>
                        <a:rPr lang="fi-FI" sz="1000" b="1"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b"/>
                      <a:r>
                        <a:rPr lang="fi-FI" sz="1000" b="1"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b"/>
                      <a:r>
                        <a:rPr lang="fi-FI" sz="1000" b="1"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b"/>
                      <a:r>
                        <a:rPr lang="fi-FI" sz="1000" b="1"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ctr" fontAlgn="b"/>
                      <a:r>
                        <a:rPr lang="fi-FI" sz="1100" b="1" i="0" u="none" strike="noStrike">
                          <a:solidFill>
                            <a:srgbClr val="000000"/>
                          </a:solidFill>
                          <a:effectLst/>
                          <a:latin typeface="Calibri" panose="020F0502020204030204" pitchFamily="34" charset="0"/>
                        </a:rPr>
                        <a:t>Tasakalliontie</a:t>
                      </a:r>
                    </a:p>
                  </a:txBody>
                  <a:tcPr marL="100054" marR="100054" marT="50027" marB="50027"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i-FI"/>
                    </a:p>
                  </a:txBody>
                  <a:tcPr/>
                </a:tc>
                <a:tc hMerge="1">
                  <a:txBody>
                    <a:bodyPr/>
                    <a:lstStyle/>
                    <a:p>
                      <a:endParaRPr lang="fi-FI"/>
                    </a:p>
                  </a:txBody>
                  <a:tcPr/>
                </a:tc>
                <a:tc hMerge="1">
                  <a:txBody>
                    <a:bodyPr/>
                    <a:lstStyle/>
                    <a:p>
                      <a:pPr algn="l" fontAlgn="b"/>
                      <a:r>
                        <a:rPr lang="fi-FI" sz="1000" b="1"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b"/>
                      <a:r>
                        <a:rPr lang="fi-FI" sz="1000" b="1"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b"/>
                      <a:r>
                        <a:rPr lang="fi-FI" sz="1000" b="1"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9010251"/>
                  </a:ext>
                </a:extLst>
              </a:tr>
              <a:tr h="176631">
                <a:tc>
                  <a:txBody>
                    <a:bodyPr/>
                    <a:lstStyle/>
                    <a:p>
                      <a:pPr algn="l" fontAlgn="b"/>
                      <a:endParaRPr lang="fi-FI" sz="1100" b="1"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gridSpan="3">
                  <a:txBody>
                    <a:bodyPr/>
                    <a:lstStyle/>
                    <a:p>
                      <a:pPr algn="ctr" fontAlgn="b"/>
                      <a:r>
                        <a:rPr lang="fi-FI" sz="1100" b="1" i="0" u="none" strike="noStrike">
                          <a:solidFill>
                            <a:srgbClr val="000000"/>
                          </a:solidFill>
                          <a:effectLst/>
                          <a:latin typeface="Calibri" panose="020F0502020204030204" pitchFamily="34" charset="0"/>
                        </a:rPr>
                        <a:t>sesonki</a:t>
                      </a:r>
                    </a:p>
                  </a:txBody>
                  <a:tcPr marL="100054" marR="100054" marT="50027" marB="5002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i-FI"/>
                    </a:p>
                  </a:txBody>
                  <a:tcPr/>
                </a:tc>
                <a:tc hMerge="1">
                  <a:txBody>
                    <a:bodyPr/>
                    <a:lstStyle/>
                    <a:p>
                      <a:pPr algn="ctr" fontAlgn="b"/>
                      <a:r>
                        <a:rPr lang="fi-FI" sz="1000" b="1"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fi-FI" sz="1100" b="1" i="0" u="none" strike="noStrike">
                          <a:solidFill>
                            <a:srgbClr val="000000"/>
                          </a:solidFill>
                          <a:effectLst/>
                          <a:latin typeface="Calibri" panose="020F0502020204030204" pitchFamily="34" charset="0"/>
                        </a:rPr>
                        <a:t>talvi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r>
                        <a:rPr lang="fi-FI" sz="1000" b="1"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r>
                        <a:rPr lang="fi-FI" sz="1000" b="1"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fi-FI" sz="1100" b="1" i="0" u="none" strike="noStrike">
                          <a:solidFill>
                            <a:srgbClr val="000000"/>
                          </a:solidFill>
                          <a:effectLst/>
                          <a:latin typeface="Calibri" panose="020F0502020204030204" pitchFamily="34" charset="0"/>
                        </a:rPr>
                        <a:t>sesonki</a:t>
                      </a:r>
                    </a:p>
                  </a:txBody>
                  <a:tcPr marL="100054" marR="100054" marT="50027" marB="5002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i-FI"/>
                    </a:p>
                  </a:txBody>
                  <a:tcPr/>
                </a:tc>
                <a:tc hMerge="1">
                  <a:txBody>
                    <a:bodyPr/>
                    <a:lstStyle/>
                    <a:p>
                      <a:pPr algn="ctr" fontAlgn="b"/>
                      <a:r>
                        <a:rPr lang="fi-FI" sz="1000" b="1"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fi-FI" sz="1100" b="1" i="0" u="none" strike="noStrike">
                          <a:solidFill>
                            <a:srgbClr val="000000"/>
                          </a:solidFill>
                          <a:effectLst/>
                          <a:latin typeface="Calibri" panose="020F0502020204030204" pitchFamily="34" charset="0"/>
                        </a:rPr>
                        <a:t>talvi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r>
                        <a:rPr lang="fi-FI" sz="1000" b="1"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r>
                        <a:rPr lang="fi-FI" sz="1000" b="1"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fi-FI" sz="1100" b="1" i="0" u="none" strike="noStrike">
                          <a:solidFill>
                            <a:srgbClr val="000000"/>
                          </a:solidFill>
                          <a:effectLst/>
                          <a:latin typeface="Calibri" panose="020F0502020204030204" pitchFamily="34" charset="0"/>
                        </a:rPr>
                        <a:t>sesonki</a:t>
                      </a:r>
                    </a:p>
                  </a:txBody>
                  <a:tcPr marL="100054" marR="100054" marT="50027" marB="5002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i-FI"/>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r>
                        <a:rPr lang="fi-FI" sz="1000" b="1"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fi-FI" sz="1100" b="1" i="0" u="none" strike="noStrike">
                          <a:solidFill>
                            <a:srgbClr val="000000"/>
                          </a:solidFill>
                          <a:effectLst/>
                          <a:latin typeface="Calibri" panose="020F0502020204030204" pitchFamily="34" charset="0"/>
                        </a:rPr>
                        <a:t>talvi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r>
                        <a:rPr lang="fi-FI" sz="1000" b="1"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r>
                        <a:rPr lang="fi-FI" sz="1000" b="1"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fi-FI" sz="1100" b="1" i="0" u="none" strike="noStrike">
                          <a:solidFill>
                            <a:srgbClr val="000000"/>
                          </a:solidFill>
                          <a:effectLst/>
                          <a:latin typeface="Calibri" panose="020F0502020204030204" pitchFamily="34" charset="0"/>
                        </a:rPr>
                        <a:t>sesonki</a:t>
                      </a:r>
                    </a:p>
                  </a:txBody>
                  <a:tcPr marL="100054" marR="100054" marT="50027" marB="5002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i-FI"/>
                    </a:p>
                  </a:txBody>
                  <a:tcPr/>
                </a:tc>
                <a:tc hMerge="1">
                  <a:txBody>
                    <a:bodyPr/>
                    <a:lstStyle/>
                    <a:p>
                      <a:pPr algn="ctr" fontAlgn="b"/>
                      <a:r>
                        <a:rPr lang="fi-FI" sz="1000" b="1"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fi-FI" sz="1100" b="1" i="0" u="none" strike="noStrike">
                          <a:solidFill>
                            <a:srgbClr val="000000"/>
                          </a:solidFill>
                          <a:effectLst/>
                          <a:latin typeface="Calibri" panose="020F0502020204030204" pitchFamily="34" charset="0"/>
                        </a:rPr>
                        <a:t>talvi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r>
                        <a:rPr lang="fi-FI" sz="1000" b="1"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r>
                        <a:rPr lang="fi-FI" sz="1000" b="1"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fi-FI" sz="1100" b="1" i="0" u="none" strike="noStrike">
                          <a:solidFill>
                            <a:srgbClr val="000000"/>
                          </a:solidFill>
                          <a:effectLst/>
                          <a:latin typeface="Calibri" panose="020F0502020204030204" pitchFamily="34" charset="0"/>
                        </a:rPr>
                        <a:t>sesonki</a:t>
                      </a:r>
                    </a:p>
                  </a:txBody>
                  <a:tcPr marL="100054" marR="100054" marT="50027" marB="5002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i-FI"/>
                    </a:p>
                  </a:txBody>
                  <a:tcPr/>
                </a:tc>
                <a:tc hMerge="1">
                  <a:txBody>
                    <a:bodyPr/>
                    <a:lstStyle/>
                    <a:p>
                      <a:pPr algn="ctr" fontAlgn="b"/>
                      <a:r>
                        <a:rPr lang="fi-FI" sz="1000" b="1"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fi-FI" sz="1100" b="1" i="0" u="none" strike="noStrike">
                          <a:solidFill>
                            <a:srgbClr val="000000"/>
                          </a:solidFill>
                          <a:effectLst/>
                          <a:latin typeface="Calibri" panose="020F0502020204030204" pitchFamily="34" charset="0"/>
                        </a:rPr>
                        <a:t>talvi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r>
                        <a:rPr lang="fi-FI" sz="1000" b="1"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r>
                        <a:rPr lang="fi-FI" sz="1000" b="1"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3785803"/>
                  </a:ext>
                </a:extLst>
              </a:tr>
              <a:tr h="176631">
                <a:tc>
                  <a:txBody>
                    <a:bodyPr/>
                    <a:lstStyle/>
                    <a:p>
                      <a:pPr algn="r" fontAlgn="b"/>
                      <a:r>
                        <a:rPr lang="fi-FI" sz="1100" b="1" i="0" u="none" strike="noStrike">
                          <a:solidFill>
                            <a:srgbClr val="000000"/>
                          </a:solidFill>
                          <a:effectLst/>
                          <a:latin typeface="Calibri" panose="020F0502020204030204" pitchFamily="34" charset="0"/>
                        </a:rPr>
                        <a:t>klo</a:t>
                      </a:r>
                    </a:p>
                  </a:txBody>
                  <a:tcPr marL="0" marR="75699"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fi-FI" sz="1100" b="1" i="0" u="none" strike="noStrike">
                          <a:solidFill>
                            <a:srgbClr val="000000"/>
                          </a:solidFill>
                          <a:effectLst/>
                          <a:latin typeface="Calibri" panose="020F0502020204030204" pitchFamily="34" charset="0"/>
                        </a:rPr>
                        <a:t>ma-pe</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la</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su</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ma-pe</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la</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su</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ma-pe</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la</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su</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ma-pe</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la</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su</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ma-pe</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la</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su</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ma-pe</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la</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su</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ma-pe</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la</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su</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ma-pe</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la</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su</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ma-pe</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la</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su</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ma-pe</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la</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i-FI" sz="1100" b="1" i="0" u="none" strike="noStrike">
                          <a:solidFill>
                            <a:srgbClr val="000000"/>
                          </a:solidFill>
                          <a:effectLst/>
                          <a:latin typeface="Calibri" panose="020F0502020204030204" pitchFamily="34" charset="0"/>
                        </a:rPr>
                        <a:t>su</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890227"/>
                  </a:ext>
                </a:extLst>
              </a:tr>
              <a:tr h="168219">
                <a:tc>
                  <a:txBody>
                    <a:bodyPr/>
                    <a:lstStyle/>
                    <a:p>
                      <a:pPr algn="r" fontAlgn="b"/>
                      <a:r>
                        <a:rPr lang="fi-FI" sz="1100" b="1" i="0" u="none" strike="noStrike">
                          <a:solidFill>
                            <a:srgbClr val="000000"/>
                          </a:solidFill>
                          <a:effectLst/>
                          <a:latin typeface="Calibri" panose="020F0502020204030204" pitchFamily="34" charset="0"/>
                        </a:rPr>
                        <a:t>8</a:t>
                      </a:r>
                    </a:p>
                  </a:txBody>
                  <a:tcPr marL="75699" marR="7200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fi-FI" sz="1100" b="0" i="0" u="none" strike="noStrike">
                          <a:solidFill>
                            <a:srgbClr val="000000"/>
                          </a:solidFill>
                          <a:effectLst/>
                          <a:latin typeface="Calibri" panose="020F0502020204030204" pitchFamily="34" charset="0"/>
                        </a:rPr>
                        <a:t>0</a:t>
                      </a:r>
                    </a:p>
                  </a:txBody>
                  <a:tcPr marL="75699"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fi-FI" sz="1100" b="0" i="0" u="none" strike="noStrike">
                          <a:solidFill>
                            <a:srgbClr val="000000"/>
                          </a:solidFill>
                          <a:effectLst/>
                          <a:latin typeface="Calibri" panose="020F0502020204030204" pitchFamily="34" charset="0"/>
                        </a:rPr>
                        <a:t>0</a:t>
                      </a:r>
                    </a:p>
                  </a:txBody>
                  <a:tcPr marL="75699" marR="0" marT="0" marB="0" anchor="b">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fi-FI" sz="1100" b="0" i="0" u="none" strike="noStrike">
                          <a:solidFill>
                            <a:srgbClr val="000000"/>
                          </a:solidFill>
                          <a:effectLst/>
                          <a:latin typeface="Calibri" panose="020F0502020204030204" pitchFamily="34" charset="0"/>
                        </a:rPr>
                        <a:t>0</a:t>
                      </a:r>
                    </a:p>
                  </a:txBody>
                  <a:tcPr marL="75699"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283076965"/>
                  </a:ext>
                </a:extLst>
              </a:tr>
              <a:tr h="168219">
                <a:tc>
                  <a:txBody>
                    <a:bodyPr/>
                    <a:lstStyle/>
                    <a:p>
                      <a:pPr algn="r" fontAlgn="b"/>
                      <a:r>
                        <a:rPr lang="fi-FI" sz="1100" b="1" i="0" u="none" strike="noStrike">
                          <a:solidFill>
                            <a:srgbClr val="000000"/>
                          </a:solidFill>
                          <a:effectLst/>
                          <a:latin typeface="Calibri" panose="020F0502020204030204" pitchFamily="34" charset="0"/>
                        </a:rPr>
                        <a:t>9</a:t>
                      </a:r>
                    </a:p>
                  </a:txBody>
                  <a:tcPr marL="75699" marR="7200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8</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9</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5</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6</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4</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4</a:t>
                      </a:r>
                    </a:p>
                  </a:txBody>
                  <a:tcPr marL="75699" marR="0" marT="0"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0</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4</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9</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10</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6</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7</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7</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8</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5</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5</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40947011"/>
                  </a:ext>
                </a:extLst>
              </a:tr>
              <a:tr h="168219">
                <a:tc>
                  <a:txBody>
                    <a:bodyPr/>
                    <a:lstStyle/>
                    <a:p>
                      <a:pPr algn="r" fontAlgn="b"/>
                      <a:r>
                        <a:rPr lang="fi-FI" sz="1100" b="1" i="0" u="none" strike="noStrike">
                          <a:solidFill>
                            <a:srgbClr val="000000"/>
                          </a:solidFill>
                          <a:effectLst/>
                          <a:latin typeface="Calibri" panose="020F0502020204030204" pitchFamily="34" charset="0"/>
                        </a:rPr>
                        <a:t>10</a:t>
                      </a:r>
                    </a:p>
                  </a:txBody>
                  <a:tcPr marL="75699" marR="7200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6</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16</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18</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4</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11</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12</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7</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8</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5</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5</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7</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8</a:t>
                      </a:r>
                    </a:p>
                  </a:txBody>
                  <a:tcPr marL="75699" marR="0" marT="0"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5</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0</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6</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18</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FFFFFF"/>
                          </a:solidFill>
                          <a:effectLst/>
                          <a:latin typeface="Calibri" panose="020F0502020204030204" pitchFamily="34" charset="0"/>
                        </a:rPr>
                        <a:t>20</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00B050"/>
                    </a:solidFill>
                  </a:tcPr>
                </a:tc>
                <a:tc>
                  <a:txBody>
                    <a:bodyPr/>
                    <a:lstStyle/>
                    <a:p>
                      <a:pPr algn="l" fontAlgn="b"/>
                      <a:r>
                        <a:rPr lang="fi-FI" sz="1100" b="0" i="0" u="none" strike="noStrike">
                          <a:solidFill>
                            <a:srgbClr val="000000"/>
                          </a:solidFill>
                          <a:effectLst/>
                          <a:latin typeface="Calibri" panose="020F0502020204030204" pitchFamily="34" charset="0"/>
                        </a:rPr>
                        <a:t>4</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12</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14</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5</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14</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16</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10</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11</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2601531240"/>
                  </a:ext>
                </a:extLst>
              </a:tr>
              <a:tr h="168219">
                <a:tc>
                  <a:txBody>
                    <a:bodyPr/>
                    <a:lstStyle/>
                    <a:p>
                      <a:pPr algn="r" fontAlgn="b"/>
                      <a:r>
                        <a:rPr lang="fi-FI" sz="1100" b="1" i="0" u="none" strike="noStrike">
                          <a:solidFill>
                            <a:srgbClr val="000000"/>
                          </a:solidFill>
                          <a:effectLst/>
                          <a:latin typeface="Calibri" panose="020F0502020204030204" pitchFamily="34" charset="0"/>
                        </a:rPr>
                        <a:t>11</a:t>
                      </a:r>
                    </a:p>
                  </a:txBody>
                  <a:tcPr marL="75699" marR="7200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7</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FFFFFF"/>
                          </a:solidFill>
                          <a:effectLst/>
                          <a:latin typeface="Calibri" panose="020F0502020204030204" pitchFamily="34" charset="0"/>
                        </a:rPr>
                        <a:t>23</a:t>
                      </a:r>
                    </a:p>
                  </a:txBody>
                  <a:tcPr marL="75699" marR="0" marT="0" marB="0" anchor="b">
                    <a:lnL>
                      <a:noFill/>
                    </a:lnL>
                    <a:lnR>
                      <a:noFill/>
                    </a:lnR>
                    <a:lnT>
                      <a:noFill/>
                    </a:lnT>
                    <a:lnB>
                      <a:noFill/>
                    </a:lnB>
                    <a:solidFill>
                      <a:srgbClr val="00B050"/>
                    </a:solidFill>
                  </a:tcPr>
                </a:tc>
                <a:tc>
                  <a:txBody>
                    <a:bodyPr/>
                    <a:lstStyle/>
                    <a:p>
                      <a:pPr algn="l" fontAlgn="b"/>
                      <a:r>
                        <a:rPr lang="fi-FI" sz="1100" b="0" i="0" u="none" strike="noStrike">
                          <a:solidFill>
                            <a:srgbClr val="FFFFFF"/>
                          </a:solidFill>
                          <a:effectLst/>
                          <a:latin typeface="Calibri" panose="020F0502020204030204" pitchFamily="34" charset="0"/>
                        </a:rPr>
                        <a:t>26</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00B050"/>
                    </a:solidFill>
                  </a:tcPr>
                </a:tc>
                <a:tc>
                  <a:txBody>
                    <a:bodyPr/>
                    <a:lstStyle/>
                    <a:p>
                      <a:pPr algn="l" fontAlgn="b"/>
                      <a:r>
                        <a:rPr lang="fi-FI" sz="1100" b="0" i="0" u="none" strike="noStrike">
                          <a:solidFill>
                            <a:srgbClr val="000000"/>
                          </a:solidFill>
                          <a:effectLst/>
                          <a:latin typeface="Calibri" panose="020F0502020204030204" pitchFamily="34" charset="0"/>
                        </a:rPr>
                        <a:t>5</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16</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18</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10</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11</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7</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7</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10</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11</a:t>
                      </a:r>
                    </a:p>
                  </a:txBody>
                  <a:tcPr marL="75699" marR="0" marT="0" marB="0" anchor="b">
                    <a:lnL>
                      <a:noFill/>
                    </a:lnL>
                    <a:lnR w="12700" cap="flat" cmpd="sng" algn="ctr">
                      <a:solidFill>
                        <a:schemeClr val="tx1"/>
                      </a:solidFill>
                      <a:prstDash val="solid"/>
                      <a:round/>
                      <a:headEnd type="none" w="med" len="med"/>
                      <a:tailEnd type="none" w="med" len="med"/>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7</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0</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8</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FFFFFF"/>
                          </a:solidFill>
                          <a:effectLst/>
                          <a:latin typeface="Calibri" panose="020F0502020204030204" pitchFamily="34" charset="0"/>
                        </a:rPr>
                        <a:t>26</a:t>
                      </a:r>
                    </a:p>
                  </a:txBody>
                  <a:tcPr marL="75699" marR="0" marT="0" marB="0" anchor="b">
                    <a:lnL>
                      <a:noFill/>
                    </a:lnL>
                    <a:lnR>
                      <a:noFill/>
                    </a:lnR>
                    <a:lnT>
                      <a:noFill/>
                    </a:lnT>
                    <a:lnB>
                      <a:noFill/>
                    </a:lnB>
                    <a:solidFill>
                      <a:srgbClr val="00B050"/>
                    </a:solidFill>
                  </a:tcPr>
                </a:tc>
                <a:tc>
                  <a:txBody>
                    <a:bodyPr/>
                    <a:lstStyle/>
                    <a:p>
                      <a:pPr algn="l" fontAlgn="b"/>
                      <a:r>
                        <a:rPr lang="fi-FI" sz="1100" b="0" i="0" u="none" strike="noStrike">
                          <a:solidFill>
                            <a:srgbClr val="FFFFFF"/>
                          </a:solidFill>
                          <a:effectLst/>
                          <a:latin typeface="Calibri" panose="020F0502020204030204" pitchFamily="34" charset="0"/>
                        </a:rPr>
                        <a:t>29</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00B050"/>
                    </a:solidFill>
                  </a:tcPr>
                </a:tc>
                <a:tc>
                  <a:txBody>
                    <a:bodyPr/>
                    <a:lstStyle/>
                    <a:p>
                      <a:pPr algn="l" fontAlgn="b"/>
                      <a:r>
                        <a:rPr lang="fi-FI" sz="1100" b="0" i="0" u="none" strike="noStrike">
                          <a:solidFill>
                            <a:srgbClr val="000000"/>
                          </a:solidFill>
                          <a:effectLst/>
                          <a:latin typeface="Calibri" panose="020F0502020204030204" pitchFamily="34" charset="0"/>
                        </a:rPr>
                        <a:t>5</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18</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20</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6</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FFFFFF"/>
                          </a:solidFill>
                          <a:effectLst/>
                          <a:latin typeface="Calibri" panose="020F0502020204030204" pitchFamily="34" charset="0"/>
                        </a:rPr>
                        <a:t>20</a:t>
                      </a:r>
                    </a:p>
                  </a:txBody>
                  <a:tcPr marL="75699" marR="0" marT="0" marB="0" anchor="b">
                    <a:lnL>
                      <a:noFill/>
                    </a:lnL>
                    <a:lnR>
                      <a:noFill/>
                    </a:lnR>
                    <a:lnT>
                      <a:noFill/>
                    </a:lnT>
                    <a:lnB>
                      <a:noFill/>
                    </a:lnB>
                    <a:solidFill>
                      <a:srgbClr val="00B050"/>
                    </a:solidFill>
                  </a:tcPr>
                </a:tc>
                <a:tc>
                  <a:txBody>
                    <a:bodyPr/>
                    <a:lstStyle/>
                    <a:p>
                      <a:pPr algn="l" fontAlgn="b"/>
                      <a:r>
                        <a:rPr lang="fi-FI" sz="1100" b="0" i="0" u="none" strike="noStrike">
                          <a:solidFill>
                            <a:srgbClr val="FFFFFF"/>
                          </a:solidFill>
                          <a:effectLst/>
                          <a:latin typeface="Calibri" panose="020F0502020204030204" pitchFamily="34" charset="0"/>
                        </a:rPr>
                        <a:t>23</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00B050"/>
                    </a:solidFill>
                  </a:tcPr>
                </a:tc>
                <a:tc>
                  <a:txBody>
                    <a:bodyPr/>
                    <a:lstStyle/>
                    <a:p>
                      <a:pPr algn="l" fontAlgn="b"/>
                      <a:r>
                        <a:rPr lang="fi-FI" sz="1100" b="0" i="0" u="none" strike="noStrike">
                          <a:solidFill>
                            <a:srgbClr val="000000"/>
                          </a:solidFill>
                          <a:effectLst/>
                          <a:latin typeface="Calibri" panose="020F0502020204030204" pitchFamily="34" charset="0"/>
                        </a:rPr>
                        <a:t>4</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14</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16</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20609905"/>
                  </a:ext>
                </a:extLst>
              </a:tr>
              <a:tr h="168219">
                <a:tc>
                  <a:txBody>
                    <a:bodyPr/>
                    <a:lstStyle/>
                    <a:p>
                      <a:pPr algn="r" fontAlgn="b"/>
                      <a:r>
                        <a:rPr lang="fi-FI" sz="1100" b="1" i="0" u="none" strike="noStrike">
                          <a:solidFill>
                            <a:srgbClr val="000000"/>
                          </a:solidFill>
                          <a:effectLst/>
                          <a:latin typeface="Calibri" panose="020F0502020204030204" pitchFamily="34" charset="0"/>
                        </a:rPr>
                        <a:t>12</a:t>
                      </a:r>
                    </a:p>
                  </a:txBody>
                  <a:tcPr marL="75699" marR="7200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7</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FFFFFF"/>
                          </a:solidFill>
                          <a:effectLst/>
                          <a:latin typeface="Calibri" panose="020F0502020204030204" pitchFamily="34" charset="0"/>
                        </a:rPr>
                        <a:t>27</a:t>
                      </a:r>
                    </a:p>
                  </a:txBody>
                  <a:tcPr marL="75699" marR="0" marT="0" marB="0" anchor="b">
                    <a:lnL>
                      <a:noFill/>
                    </a:lnL>
                    <a:lnR>
                      <a:noFill/>
                    </a:lnR>
                    <a:lnT>
                      <a:noFill/>
                    </a:lnT>
                    <a:lnB>
                      <a:noFill/>
                    </a:lnB>
                    <a:solidFill>
                      <a:srgbClr val="00B050"/>
                    </a:solidFill>
                  </a:tcPr>
                </a:tc>
                <a:tc>
                  <a:txBody>
                    <a:bodyPr/>
                    <a:lstStyle/>
                    <a:p>
                      <a:pPr algn="l" fontAlgn="b"/>
                      <a:r>
                        <a:rPr lang="fi-FI" sz="1100" b="0" i="0" u="none" strike="noStrike">
                          <a:solidFill>
                            <a:srgbClr val="FFFFFF"/>
                          </a:solidFill>
                          <a:effectLst/>
                          <a:latin typeface="Calibri" panose="020F0502020204030204" pitchFamily="34" charset="0"/>
                        </a:rPr>
                        <a:t>30</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00B050"/>
                    </a:solidFill>
                  </a:tcPr>
                </a:tc>
                <a:tc>
                  <a:txBody>
                    <a:bodyPr/>
                    <a:lstStyle/>
                    <a:p>
                      <a:pPr algn="l" fontAlgn="b"/>
                      <a:r>
                        <a:rPr lang="fi-FI" sz="1100" b="0" i="0" u="none" strike="noStrike">
                          <a:solidFill>
                            <a:srgbClr val="000000"/>
                          </a:solidFill>
                          <a:effectLst/>
                          <a:latin typeface="Calibri" panose="020F0502020204030204" pitchFamily="34" charset="0"/>
                        </a:rPr>
                        <a:t>5</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18</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FFFFFF"/>
                          </a:solidFill>
                          <a:effectLst/>
                          <a:latin typeface="Calibri" panose="020F0502020204030204" pitchFamily="34" charset="0"/>
                        </a:rPr>
                        <a:t>20</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00B050"/>
                    </a:solidFill>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11</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13</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8</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9</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11</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13</a:t>
                      </a:r>
                    </a:p>
                  </a:txBody>
                  <a:tcPr marL="75699" marR="0" marT="0" marB="0" anchor="b">
                    <a:lnL>
                      <a:noFill/>
                    </a:lnL>
                    <a:lnR w="12700" cap="flat" cmpd="sng" algn="ctr">
                      <a:solidFill>
                        <a:schemeClr val="tx1"/>
                      </a:solidFill>
                      <a:prstDash val="solid"/>
                      <a:round/>
                      <a:headEnd type="none" w="med" len="med"/>
                      <a:tailEnd type="none" w="med" len="med"/>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8</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0</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8</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FFFFFF"/>
                          </a:solidFill>
                          <a:effectLst/>
                          <a:latin typeface="Calibri" panose="020F0502020204030204" pitchFamily="34" charset="0"/>
                        </a:rPr>
                        <a:t>30</a:t>
                      </a:r>
                    </a:p>
                  </a:txBody>
                  <a:tcPr marL="75699" marR="0" marT="0" marB="0" anchor="b">
                    <a:lnL>
                      <a:noFill/>
                    </a:lnL>
                    <a:lnR>
                      <a:noFill/>
                    </a:lnR>
                    <a:lnT>
                      <a:noFill/>
                    </a:lnT>
                    <a:lnB>
                      <a:noFill/>
                    </a:lnB>
                    <a:solidFill>
                      <a:srgbClr val="00B050"/>
                    </a:solidFill>
                  </a:tcPr>
                </a:tc>
                <a:tc>
                  <a:txBody>
                    <a:bodyPr/>
                    <a:lstStyle/>
                    <a:p>
                      <a:pPr algn="l" fontAlgn="b"/>
                      <a:r>
                        <a:rPr lang="fi-FI" sz="1100" b="0" i="0" u="none" strike="noStrike">
                          <a:solidFill>
                            <a:srgbClr val="FFFFFF"/>
                          </a:solidFill>
                          <a:effectLst/>
                          <a:latin typeface="Calibri" panose="020F0502020204030204" pitchFamily="34" charset="0"/>
                        </a:rPr>
                        <a:t>33</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00B050"/>
                    </a:solidFill>
                  </a:tcPr>
                </a:tc>
                <a:tc>
                  <a:txBody>
                    <a:bodyPr/>
                    <a:lstStyle/>
                    <a:p>
                      <a:pPr algn="l" fontAlgn="b"/>
                      <a:r>
                        <a:rPr lang="fi-FI" sz="1100" b="0" i="0" u="none" strike="noStrike">
                          <a:solidFill>
                            <a:srgbClr val="000000"/>
                          </a:solidFill>
                          <a:effectLst/>
                          <a:latin typeface="Calibri" panose="020F0502020204030204" pitchFamily="34" charset="0"/>
                        </a:rPr>
                        <a:t>6</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FFFFFF"/>
                          </a:solidFill>
                          <a:effectLst/>
                          <a:latin typeface="Calibri" panose="020F0502020204030204" pitchFamily="34" charset="0"/>
                        </a:rPr>
                        <a:t>20</a:t>
                      </a:r>
                    </a:p>
                  </a:txBody>
                  <a:tcPr marL="75699" marR="0" marT="0" marB="0" anchor="b">
                    <a:lnL>
                      <a:noFill/>
                    </a:lnL>
                    <a:lnR>
                      <a:noFill/>
                    </a:lnR>
                    <a:lnT>
                      <a:noFill/>
                    </a:lnT>
                    <a:lnB>
                      <a:noFill/>
                    </a:lnB>
                    <a:solidFill>
                      <a:srgbClr val="00B050"/>
                    </a:solidFill>
                  </a:tcPr>
                </a:tc>
                <a:tc>
                  <a:txBody>
                    <a:bodyPr/>
                    <a:lstStyle/>
                    <a:p>
                      <a:pPr algn="l" fontAlgn="b"/>
                      <a:r>
                        <a:rPr lang="fi-FI" sz="1100" b="0" i="0" u="none" strike="noStrike">
                          <a:solidFill>
                            <a:srgbClr val="FFFFFF"/>
                          </a:solidFill>
                          <a:effectLst/>
                          <a:latin typeface="Calibri" panose="020F0502020204030204" pitchFamily="34" charset="0"/>
                        </a:rPr>
                        <a:t>23</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00B050"/>
                    </a:solidFill>
                  </a:tcPr>
                </a:tc>
                <a:tc>
                  <a:txBody>
                    <a:bodyPr/>
                    <a:lstStyle/>
                    <a:p>
                      <a:pPr algn="l" fontAlgn="b"/>
                      <a:r>
                        <a:rPr lang="fi-FI" sz="1100" b="0" i="0" u="none" strike="noStrike">
                          <a:solidFill>
                            <a:srgbClr val="000000"/>
                          </a:solidFill>
                          <a:effectLst/>
                          <a:latin typeface="Calibri" panose="020F0502020204030204" pitchFamily="34" charset="0"/>
                        </a:rPr>
                        <a:t>7</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FFFFFF"/>
                          </a:solidFill>
                          <a:effectLst/>
                          <a:latin typeface="Calibri" panose="020F0502020204030204" pitchFamily="34" charset="0"/>
                        </a:rPr>
                        <a:t>24</a:t>
                      </a:r>
                    </a:p>
                  </a:txBody>
                  <a:tcPr marL="75699" marR="0" marT="0" marB="0" anchor="b">
                    <a:lnL>
                      <a:noFill/>
                    </a:lnL>
                    <a:lnR>
                      <a:noFill/>
                    </a:lnR>
                    <a:lnT>
                      <a:noFill/>
                    </a:lnT>
                    <a:lnB>
                      <a:noFill/>
                    </a:lnB>
                    <a:solidFill>
                      <a:srgbClr val="00B050"/>
                    </a:solidFill>
                  </a:tcPr>
                </a:tc>
                <a:tc>
                  <a:txBody>
                    <a:bodyPr/>
                    <a:lstStyle/>
                    <a:p>
                      <a:pPr algn="l" fontAlgn="b"/>
                      <a:r>
                        <a:rPr lang="fi-FI" sz="1100" b="0" i="0" u="none" strike="noStrike">
                          <a:solidFill>
                            <a:srgbClr val="FFFFFF"/>
                          </a:solidFill>
                          <a:effectLst/>
                          <a:latin typeface="Calibri" panose="020F0502020204030204" pitchFamily="34" charset="0"/>
                        </a:rPr>
                        <a:t>26</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00B050"/>
                    </a:solidFill>
                  </a:tcPr>
                </a:tc>
                <a:tc>
                  <a:txBody>
                    <a:bodyPr/>
                    <a:lstStyle/>
                    <a:p>
                      <a:pPr algn="l" fontAlgn="b"/>
                      <a:r>
                        <a:rPr lang="fi-FI" sz="1100" b="0" i="0" u="none" strike="noStrike">
                          <a:solidFill>
                            <a:srgbClr val="000000"/>
                          </a:solidFill>
                          <a:effectLst/>
                          <a:latin typeface="Calibri" panose="020F0502020204030204" pitchFamily="34" charset="0"/>
                        </a:rPr>
                        <a:t>4</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16</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18</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3321084359"/>
                  </a:ext>
                </a:extLst>
              </a:tr>
              <a:tr h="168219">
                <a:tc>
                  <a:txBody>
                    <a:bodyPr/>
                    <a:lstStyle/>
                    <a:p>
                      <a:pPr algn="r" fontAlgn="b"/>
                      <a:r>
                        <a:rPr lang="fi-FI" sz="1100" b="1" i="0" u="none" strike="noStrike">
                          <a:solidFill>
                            <a:srgbClr val="000000"/>
                          </a:solidFill>
                          <a:effectLst/>
                          <a:latin typeface="Calibri" panose="020F0502020204030204" pitchFamily="34" charset="0"/>
                        </a:rPr>
                        <a:t>13</a:t>
                      </a:r>
                    </a:p>
                  </a:txBody>
                  <a:tcPr marL="75699" marR="7200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8</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FFFFFF"/>
                          </a:solidFill>
                          <a:effectLst/>
                          <a:latin typeface="Calibri" panose="020F0502020204030204" pitchFamily="34" charset="0"/>
                        </a:rPr>
                        <a:t>28</a:t>
                      </a:r>
                    </a:p>
                  </a:txBody>
                  <a:tcPr marL="75699" marR="0" marT="0" marB="0" anchor="b">
                    <a:lnL>
                      <a:noFill/>
                    </a:lnL>
                    <a:lnR>
                      <a:noFill/>
                    </a:lnR>
                    <a:lnT>
                      <a:noFill/>
                    </a:lnT>
                    <a:lnB>
                      <a:noFill/>
                    </a:lnB>
                    <a:solidFill>
                      <a:srgbClr val="00B050"/>
                    </a:solidFill>
                  </a:tcPr>
                </a:tc>
                <a:tc>
                  <a:txBody>
                    <a:bodyPr/>
                    <a:lstStyle/>
                    <a:p>
                      <a:pPr algn="l" fontAlgn="b"/>
                      <a:r>
                        <a:rPr lang="fi-FI" sz="1100" b="0" i="0" u="none" strike="noStrike">
                          <a:solidFill>
                            <a:srgbClr val="FFFFFF"/>
                          </a:solidFill>
                          <a:effectLst/>
                          <a:latin typeface="Calibri" panose="020F0502020204030204" pitchFamily="34" charset="0"/>
                        </a:rPr>
                        <a:t>31</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00B050"/>
                    </a:solidFill>
                  </a:tcPr>
                </a:tc>
                <a:tc>
                  <a:txBody>
                    <a:bodyPr/>
                    <a:lstStyle/>
                    <a:p>
                      <a:pPr algn="l" fontAlgn="b"/>
                      <a:r>
                        <a:rPr lang="fi-FI" sz="1100" b="0" i="0" u="none" strike="noStrike">
                          <a:solidFill>
                            <a:srgbClr val="000000"/>
                          </a:solidFill>
                          <a:effectLst/>
                          <a:latin typeface="Calibri" panose="020F0502020204030204" pitchFamily="34" charset="0"/>
                        </a:rPr>
                        <a:t>5</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19</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FFFFFF"/>
                          </a:solidFill>
                          <a:effectLst/>
                          <a:latin typeface="Calibri" panose="020F0502020204030204" pitchFamily="34" charset="0"/>
                        </a:rPr>
                        <a:t>21</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00B050"/>
                    </a:solidFill>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12</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13</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8</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9</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12</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13</a:t>
                      </a:r>
                    </a:p>
                  </a:txBody>
                  <a:tcPr marL="75699" marR="0" marT="0" marB="0" anchor="b">
                    <a:lnL>
                      <a:noFill/>
                    </a:lnL>
                    <a:lnR w="12700" cap="flat" cmpd="sng" algn="ctr">
                      <a:solidFill>
                        <a:schemeClr val="tx1"/>
                      </a:solidFill>
                      <a:prstDash val="solid"/>
                      <a:round/>
                      <a:headEnd type="none" w="med" len="med"/>
                      <a:tailEnd type="none" w="med" len="med"/>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8</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0</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8</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FFFFFF"/>
                          </a:solidFill>
                          <a:effectLst/>
                          <a:latin typeface="Calibri" panose="020F0502020204030204" pitchFamily="34" charset="0"/>
                        </a:rPr>
                        <a:t>31</a:t>
                      </a:r>
                    </a:p>
                  </a:txBody>
                  <a:tcPr marL="75699" marR="0" marT="0" marB="0" anchor="b">
                    <a:lnL>
                      <a:noFill/>
                    </a:lnL>
                    <a:lnR>
                      <a:noFill/>
                    </a:lnR>
                    <a:lnT>
                      <a:noFill/>
                    </a:lnT>
                    <a:lnB>
                      <a:noFill/>
                    </a:lnB>
                    <a:solidFill>
                      <a:srgbClr val="00B050"/>
                    </a:solidFill>
                  </a:tcPr>
                </a:tc>
                <a:tc>
                  <a:txBody>
                    <a:bodyPr/>
                    <a:lstStyle/>
                    <a:p>
                      <a:pPr algn="l" fontAlgn="b"/>
                      <a:r>
                        <a:rPr lang="fi-FI" sz="1100" b="0" i="0" u="none" strike="noStrike">
                          <a:solidFill>
                            <a:srgbClr val="FFFFFF"/>
                          </a:solidFill>
                          <a:effectLst/>
                          <a:latin typeface="Calibri" panose="020F0502020204030204" pitchFamily="34" charset="0"/>
                        </a:rPr>
                        <a:t>35</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00B050"/>
                    </a:solidFill>
                  </a:tcPr>
                </a:tc>
                <a:tc>
                  <a:txBody>
                    <a:bodyPr/>
                    <a:lstStyle/>
                    <a:p>
                      <a:pPr algn="l" fontAlgn="b"/>
                      <a:r>
                        <a:rPr lang="fi-FI" sz="1100" b="0" i="0" u="none" strike="noStrike">
                          <a:solidFill>
                            <a:srgbClr val="000000"/>
                          </a:solidFill>
                          <a:effectLst/>
                          <a:latin typeface="Calibri" panose="020F0502020204030204" pitchFamily="34" charset="0"/>
                        </a:rPr>
                        <a:t>6</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FFFFFF"/>
                          </a:solidFill>
                          <a:effectLst/>
                          <a:latin typeface="Calibri" panose="020F0502020204030204" pitchFamily="34" charset="0"/>
                        </a:rPr>
                        <a:t>21</a:t>
                      </a:r>
                    </a:p>
                  </a:txBody>
                  <a:tcPr marL="75699" marR="0" marT="0" marB="0" anchor="b">
                    <a:lnL>
                      <a:noFill/>
                    </a:lnL>
                    <a:lnR>
                      <a:noFill/>
                    </a:lnR>
                    <a:lnT>
                      <a:noFill/>
                    </a:lnT>
                    <a:lnB>
                      <a:noFill/>
                    </a:lnB>
                    <a:solidFill>
                      <a:srgbClr val="00B050"/>
                    </a:solidFill>
                  </a:tcPr>
                </a:tc>
                <a:tc>
                  <a:txBody>
                    <a:bodyPr/>
                    <a:lstStyle/>
                    <a:p>
                      <a:pPr algn="l" fontAlgn="b"/>
                      <a:r>
                        <a:rPr lang="fi-FI" sz="1100" b="0" i="0" u="none" strike="noStrike">
                          <a:solidFill>
                            <a:srgbClr val="FFFFFF"/>
                          </a:solidFill>
                          <a:effectLst/>
                          <a:latin typeface="Calibri" panose="020F0502020204030204" pitchFamily="34" charset="0"/>
                        </a:rPr>
                        <a:t>24</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00B050"/>
                    </a:solidFill>
                  </a:tcPr>
                </a:tc>
                <a:tc>
                  <a:txBody>
                    <a:bodyPr/>
                    <a:lstStyle/>
                    <a:p>
                      <a:pPr algn="l" fontAlgn="b"/>
                      <a:r>
                        <a:rPr lang="fi-FI" sz="1100" b="0" i="0" u="none" strike="noStrike">
                          <a:solidFill>
                            <a:srgbClr val="000000"/>
                          </a:solidFill>
                          <a:effectLst/>
                          <a:latin typeface="Calibri" panose="020F0502020204030204" pitchFamily="34" charset="0"/>
                        </a:rPr>
                        <a:t>7</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FFFFFF"/>
                          </a:solidFill>
                          <a:effectLst/>
                          <a:latin typeface="Calibri" panose="020F0502020204030204" pitchFamily="34" charset="0"/>
                        </a:rPr>
                        <a:t>25</a:t>
                      </a:r>
                    </a:p>
                  </a:txBody>
                  <a:tcPr marL="75699" marR="0" marT="0" marB="0" anchor="b">
                    <a:lnL>
                      <a:noFill/>
                    </a:lnL>
                    <a:lnR>
                      <a:noFill/>
                    </a:lnR>
                    <a:lnT>
                      <a:noFill/>
                    </a:lnT>
                    <a:lnB>
                      <a:noFill/>
                    </a:lnB>
                    <a:solidFill>
                      <a:srgbClr val="00B050"/>
                    </a:solidFill>
                  </a:tcPr>
                </a:tc>
                <a:tc>
                  <a:txBody>
                    <a:bodyPr/>
                    <a:lstStyle/>
                    <a:p>
                      <a:pPr algn="l" fontAlgn="b"/>
                      <a:r>
                        <a:rPr lang="fi-FI" sz="1100" b="0" i="0" u="none" strike="noStrike">
                          <a:solidFill>
                            <a:srgbClr val="FFFFFF"/>
                          </a:solidFill>
                          <a:effectLst/>
                          <a:latin typeface="Calibri" panose="020F0502020204030204" pitchFamily="34" charset="0"/>
                        </a:rPr>
                        <a:t>28</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00B050"/>
                    </a:solidFill>
                  </a:tcPr>
                </a:tc>
                <a:tc>
                  <a:txBody>
                    <a:bodyPr/>
                    <a:lstStyle/>
                    <a:p>
                      <a:pPr algn="l" fontAlgn="b"/>
                      <a:r>
                        <a:rPr lang="fi-FI" sz="1100" b="0" i="0" u="none" strike="noStrike">
                          <a:solidFill>
                            <a:srgbClr val="000000"/>
                          </a:solidFill>
                          <a:effectLst/>
                          <a:latin typeface="Calibri" panose="020F0502020204030204" pitchFamily="34" charset="0"/>
                        </a:rPr>
                        <a:t>5</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17</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19</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1803444223"/>
                  </a:ext>
                </a:extLst>
              </a:tr>
              <a:tr h="168219">
                <a:tc>
                  <a:txBody>
                    <a:bodyPr/>
                    <a:lstStyle/>
                    <a:p>
                      <a:pPr algn="r" fontAlgn="b"/>
                      <a:r>
                        <a:rPr lang="fi-FI" sz="1100" b="1" i="0" u="none" strike="noStrike">
                          <a:solidFill>
                            <a:srgbClr val="000000"/>
                          </a:solidFill>
                          <a:effectLst/>
                          <a:latin typeface="Calibri" panose="020F0502020204030204" pitchFamily="34" charset="0"/>
                        </a:rPr>
                        <a:t>14</a:t>
                      </a:r>
                    </a:p>
                  </a:txBody>
                  <a:tcPr marL="75699" marR="7200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7</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FFFFFF"/>
                          </a:solidFill>
                          <a:effectLst/>
                          <a:latin typeface="Calibri" panose="020F0502020204030204" pitchFamily="34" charset="0"/>
                        </a:rPr>
                        <a:t>26</a:t>
                      </a:r>
                    </a:p>
                  </a:txBody>
                  <a:tcPr marL="75699" marR="0" marT="0" marB="0" anchor="b">
                    <a:lnL>
                      <a:noFill/>
                    </a:lnL>
                    <a:lnR>
                      <a:noFill/>
                    </a:lnR>
                    <a:lnT>
                      <a:noFill/>
                    </a:lnT>
                    <a:lnB>
                      <a:noFill/>
                    </a:lnB>
                    <a:solidFill>
                      <a:srgbClr val="00B050"/>
                    </a:solidFill>
                  </a:tcPr>
                </a:tc>
                <a:tc>
                  <a:txBody>
                    <a:bodyPr/>
                    <a:lstStyle/>
                    <a:p>
                      <a:pPr algn="l" fontAlgn="b"/>
                      <a:r>
                        <a:rPr lang="fi-FI" sz="1100" b="0" i="0" u="none" strike="noStrike">
                          <a:solidFill>
                            <a:srgbClr val="FFFFFF"/>
                          </a:solidFill>
                          <a:effectLst/>
                          <a:latin typeface="Calibri" panose="020F0502020204030204" pitchFamily="34" charset="0"/>
                        </a:rPr>
                        <a:t>29</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00B050"/>
                    </a:solidFill>
                  </a:tcPr>
                </a:tc>
                <a:tc>
                  <a:txBody>
                    <a:bodyPr/>
                    <a:lstStyle/>
                    <a:p>
                      <a:pPr algn="l" fontAlgn="b"/>
                      <a:r>
                        <a:rPr lang="fi-FI" sz="1100" b="0" i="0" u="none" strike="noStrike">
                          <a:solidFill>
                            <a:srgbClr val="000000"/>
                          </a:solidFill>
                          <a:effectLst/>
                          <a:latin typeface="Calibri" panose="020F0502020204030204" pitchFamily="34" charset="0"/>
                        </a:rPr>
                        <a:t>5</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18</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20</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11</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12</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7</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8</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11</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12</a:t>
                      </a:r>
                    </a:p>
                  </a:txBody>
                  <a:tcPr marL="75699" marR="0" marT="0" marB="0" anchor="b">
                    <a:lnL>
                      <a:noFill/>
                    </a:lnL>
                    <a:lnR w="12700" cap="flat" cmpd="sng" algn="ctr">
                      <a:solidFill>
                        <a:schemeClr val="tx1"/>
                      </a:solidFill>
                      <a:prstDash val="solid"/>
                      <a:round/>
                      <a:headEnd type="none" w="med" len="med"/>
                      <a:tailEnd type="none" w="med" len="med"/>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7</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0</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8</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FFFFFF"/>
                          </a:solidFill>
                          <a:effectLst/>
                          <a:latin typeface="Calibri" panose="020F0502020204030204" pitchFamily="34" charset="0"/>
                        </a:rPr>
                        <a:t>29</a:t>
                      </a:r>
                    </a:p>
                  </a:txBody>
                  <a:tcPr marL="75699" marR="0" marT="0" marB="0" anchor="b">
                    <a:lnL>
                      <a:noFill/>
                    </a:lnL>
                    <a:lnR>
                      <a:noFill/>
                    </a:lnR>
                    <a:lnT>
                      <a:noFill/>
                    </a:lnT>
                    <a:lnB>
                      <a:noFill/>
                    </a:lnB>
                    <a:solidFill>
                      <a:srgbClr val="00B050"/>
                    </a:solidFill>
                  </a:tcPr>
                </a:tc>
                <a:tc>
                  <a:txBody>
                    <a:bodyPr/>
                    <a:lstStyle/>
                    <a:p>
                      <a:pPr algn="l" fontAlgn="b"/>
                      <a:r>
                        <a:rPr lang="fi-FI" sz="1100" b="0" i="0" u="none" strike="noStrike">
                          <a:solidFill>
                            <a:srgbClr val="FFFFFF"/>
                          </a:solidFill>
                          <a:effectLst/>
                          <a:latin typeface="Calibri" panose="020F0502020204030204" pitchFamily="34" charset="0"/>
                        </a:rPr>
                        <a:t>32</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00B050"/>
                    </a:solidFill>
                  </a:tcPr>
                </a:tc>
                <a:tc>
                  <a:txBody>
                    <a:bodyPr/>
                    <a:lstStyle/>
                    <a:p>
                      <a:pPr algn="l" fontAlgn="b"/>
                      <a:r>
                        <a:rPr lang="fi-FI" sz="1100" b="0" i="0" u="none" strike="noStrike">
                          <a:solidFill>
                            <a:srgbClr val="000000"/>
                          </a:solidFill>
                          <a:effectLst/>
                          <a:latin typeface="Calibri" panose="020F0502020204030204" pitchFamily="34" charset="0"/>
                        </a:rPr>
                        <a:t>5</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20</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FFFFFF"/>
                          </a:solidFill>
                          <a:effectLst/>
                          <a:latin typeface="Calibri" panose="020F0502020204030204" pitchFamily="34" charset="0"/>
                        </a:rPr>
                        <a:t>22</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00B050"/>
                    </a:solidFill>
                  </a:tcPr>
                </a:tc>
                <a:tc>
                  <a:txBody>
                    <a:bodyPr/>
                    <a:lstStyle/>
                    <a:p>
                      <a:pPr algn="l" fontAlgn="b"/>
                      <a:r>
                        <a:rPr lang="fi-FI" sz="1100" b="0" i="0" u="none" strike="noStrike">
                          <a:solidFill>
                            <a:srgbClr val="000000"/>
                          </a:solidFill>
                          <a:effectLst/>
                          <a:latin typeface="Calibri" panose="020F0502020204030204" pitchFamily="34" charset="0"/>
                        </a:rPr>
                        <a:t>6</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FFFFFF"/>
                          </a:solidFill>
                          <a:effectLst/>
                          <a:latin typeface="Calibri" panose="020F0502020204030204" pitchFamily="34" charset="0"/>
                        </a:rPr>
                        <a:t>23</a:t>
                      </a:r>
                    </a:p>
                  </a:txBody>
                  <a:tcPr marL="75699" marR="0" marT="0" marB="0" anchor="b">
                    <a:lnL>
                      <a:noFill/>
                    </a:lnL>
                    <a:lnR>
                      <a:noFill/>
                    </a:lnR>
                    <a:lnT>
                      <a:noFill/>
                    </a:lnT>
                    <a:lnB>
                      <a:noFill/>
                    </a:lnB>
                    <a:solidFill>
                      <a:srgbClr val="00B050"/>
                    </a:solidFill>
                  </a:tcPr>
                </a:tc>
                <a:tc>
                  <a:txBody>
                    <a:bodyPr/>
                    <a:lstStyle/>
                    <a:p>
                      <a:pPr algn="l" fontAlgn="b"/>
                      <a:r>
                        <a:rPr lang="fi-FI" sz="1100" b="0" i="0" u="none" strike="noStrike">
                          <a:solidFill>
                            <a:srgbClr val="FFFFFF"/>
                          </a:solidFill>
                          <a:effectLst/>
                          <a:latin typeface="Calibri" panose="020F0502020204030204" pitchFamily="34" charset="0"/>
                        </a:rPr>
                        <a:t>26</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00B050"/>
                    </a:solidFill>
                  </a:tcPr>
                </a:tc>
                <a:tc>
                  <a:txBody>
                    <a:bodyPr/>
                    <a:lstStyle/>
                    <a:p>
                      <a:pPr algn="l" fontAlgn="b"/>
                      <a:r>
                        <a:rPr lang="fi-FI" sz="1100" b="0" i="0" u="none" strike="noStrike">
                          <a:solidFill>
                            <a:srgbClr val="000000"/>
                          </a:solidFill>
                          <a:effectLst/>
                          <a:latin typeface="Calibri" panose="020F0502020204030204" pitchFamily="34" charset="0"/>
                        </a:rPr>
                        <a:t>4</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16</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17</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2346451506"/>
                  </a:ext>
                </a:extLst>
              </a:tr>
              <a:tr h="168219">
                <a:tc>
                  <a:txBody>
                    <a:bodyPr/>
                    <a:lstStyle/>
                    <a:p>
                      <a:pPr algn="r" fontAlgn="b"/>
                      <a:r>
                        <a:rPr lang="fi-FI" sz="1100" b="1" i="0" u="none" strike="noStrike">
                          <a:solidFill>
                            <a:srgbClr val="000000"/>
                          </a:solidFill>
                          <a:effectLst/>
                          <a:latin typeface="Calibri" panose="020F0502020204030204" pitchFamily="34" charset="0"/>
                        </a:rPr>
                        <a:t>15</a:t>
                      </a:r>
                    </a:p>
                  </a:txBody>
                  <a:tcPr marL="75699" marR="7200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6</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FFFFFF"/>
                          </a:solidFill>
                          <a:effectLst/>
                          <a:latin typeface="Calibri" panose="020F0502020204030204" pitchFamily="34" charset="0"/>
                        </a:rPr>
                        <a:t>21</a:t>
                      </a:r>
                    </a:p>
                  </a:txBody>
                  <a:tcPr marL="75699" marR="0" marT="0" marB="0" anchor="b">
                    <a:lnL>
                      <a:noFill/>
                    </a:lnL>
                    <a:lnR>
                      <a:noFill/>
                    </a:lnR>
                    <a:lnT>
                      <a:noFill/>
                    </a:lnT>
                    <a:lnB>
                      <a:noFill/>
                    </a:lnB>
                    <a:solidFill>
                      <a:srgbClr val="00B050"/>
                    </a:solidFill>
                  </a:tcPr>
                </a:tc>
                <a:tc>
                  <a:txBody>
                    <a:bodyPr/>
                    <a:lstStyle/>
                    <a:p>
                      <a:pPr algn="l" fontAlgn="b"/>
                      <a:r>
                        <a:rPr lang="fi-FI" sz="1100" b="0" i="0" u="none" strike="noStrike">
                          <a:solidFill>
                            <a:srgbClr val="FFFFFF"/>
                          </a:solidFill>
                          <a:effectLst/>
                          <a:latin typeface="Calibri" panose="020F0502020204030204" pitchFamily="34" charset="0"/>
                        </a:rPr>
                        <a:t>24</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00B050"/>
                    </a:solidFill>
                  </a:tcPr>
                </a:tc>
                <a:tc>
                  <a:txBody>
                    <a:bodyPr/>
                    <a:lstStyle/>
                    <a:p>
                      <a:pPr algn="l" fontAlgn="b"/>
                      <a:r>
                        <a:rPr lang="fi-FI" sz="1100" b="0" i="0" u="none" strike="noStrike">
                          <a:solidFill>
                            <a:srgbClr val="000000"/>
                          </a:solidFill>
                          <a:effectLst/>
                          <a:latin typeface="Calibri" panose="020F0502020204030204" pitchFamily="34" charset="0"/>
                        </a:rPr>
                        <a:t>4</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14</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16</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9</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10</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6</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7</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9</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10</a:t>
                      </a:r>
                    </a:p>
                  </a:txBody>
                  <a:tcPr marL="75699" marR="0" marT="0"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6</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0</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7</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FFFFFF"/>
                          </a:solidFill>
                          <a:effectLst/>
                          <a:latin typeface="Calibri" panose="020F0502020204030204" pitchFamily="34" charset="0"/>
                        </a:rPr>
                        <a:t>23</a:t>
                      </a:r>
                    </a:p>
                  </a:txBody>
                  <a:tcPr marL="75699" marR="0" marT="0" marB="0" anchor="b">
                    <a:lnL>
                      <a:noFill/>
                    </a:lnL>
                    <a:lnR>
                      <a:noFill/>
                    </a:lnR>
                    <a:lnT>
                      <a:noFill/>
                    </a:lnT>
                    <a:lnB>
                      <a:noFill/>
                    </a:lnB>
                    <a:solidFill>
                      <a:srgbClr val="00B050"/>
                    </a:solidFill>
                  </a:tcPr>
                </a:tc>
                <a:tc>
                  <a:txBody>
                    <a:bodyPr/>
                    <a:lstStyle/>
                    <a:p>
                      <a:pPr algn="l" fontAlgn="b"/>
                      <a:r>
                        <a:rPr lang="fi-FI" sz="1100" b="0" i="0" u="none" strike="noStrike">
                          <a:solidFill>
                            <a:srgbClr val="FFFFFF"/>
                          </a:solidFill>
                          <a:effectLst/>
                          <a:latin typeface="Calibri" panose="020F0502020204030204" pitchFamily="34" charset="0"/>
                        </a:rPr>
                        <a:t>26</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00B050"/>
                    </a:solidFill>
                  </a:tcPr>
                </a:tc>
                <a:tc>
                  <a:txBody>
                    <a:bodyPr/>
                    <a:lstStyle/>
                    <a:p>
                      <a:pPr algn="l" fontAlgn="b"/>
                      <a:r>
                        <a:rPr lang="fi-FI" sz="1100" b="0" i="0" u="none" strike="noStrike">
                          <a:solidFill>
                            <a:srgbClr val="000000"/>
                          </a:solidFill>
                          <a:effectLst/>
                          <a:latin typeface="Calibri" panose="020F0502020204030204" pitchFamily="34" charset="0"/>
                        </a:rPr>
                        <a:t>5</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16</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18</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5</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19</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FFFFFF"/>
                          </a:solidFill>
                          <a:effectLst/>
                          <a:latin typeface="Calibri" panose="020F0502020204030204" pitchFamily="34" charset="0"/>
                        </a:rPr>
                        <a:t>21</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00B050"/>
                    </a:solidFill>
                  </a:tcPr>
                </a:tc>
                <a:tc>
                  <a:txBody>
                    <a:bodyPr/>
                    <a:lstStyle/>
                    <a:p>
                      <a:pPr algn="l" fontAlgn="b"/>
                      <a:r>
                        <a:rPr lang="fi-FI" sz="1100" b="0" i="0" u="none" strike="noStrike">
                          <a:solidFill>
                            <a:srgbClr val="000000"/>
                          </a:solidFill>
                          <a:effectLst/>
                          <a:latin typeface="Calibri" panose="020F0502020204030204" pitchFamily="34" charset="0"/>
                        </a:rPr>
                        <a:t>4</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13</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14</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1643915376"/>
                  </a:ext>
                </a:extLst>
              </a:tr>
              <a:tr h="168219">
                <a:tc>
                  <a:txBody>
                    <a:bodyPr/>
                    <a:lstStyle/>
                    <a:p>
                      <a:pPr algn="r" fontAlgn="b"/>
                      <a:r>
                        <a:rPr lang="fi-FI" sz="1100" b="1" i="0" u="none" strike="noStrike">
                          <a:solidFill>
                            <a:srgbClr val="000000"/>
                          </a:solidFill>
                          <a:effectLst/>
                          <a:latin typeface="Calibri" panose="020F0502020204030204" pitchFamily="34" charset="0"/>
                        </a:rPr>
                        <a:t>16</a:t>
                      </a:r>
                    </a:p>
                  </a:txBody>
                  <a:tcPr marL="75699" marR="7200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6</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16</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18</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4</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11</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12</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7</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8</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5</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5</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7</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8</a:t>
                      </a:r>
                    </a:p>
                  </a:txBody>
                  <a:tcPr marL="75699" marR="0" marT="0"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5</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0</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7</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18</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FFFFFF"/>
                          </a:solidFill>
                          <a:effectLst/>
                          <a:latin typeface="Calibri" panose="020F0502020204030204" pitchFamily="34" charset="0"/>
                        </a:rPr>
                        <a:t>20</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00B050"/>
                    </a:solidFill>
                  </a:tcPr>
                </a:tc>
                <a:tc>
                  <a:txBody>
                    <a:bodyPr/>
                    <a:lstStyle/>
                    <a:p>
                      <a:pPr algn="l" fontAlgn="b"/>
                      <a:r>
                        <a:rPr lang="fi-FI" sz="1100" b="0" i="0" u="none" strike="noStrike">
                          <a:solidFill>
                            <a:srgbClr val="000000"/>
                          </a:solidFill>
                          <a:effectLst/>
                          <a:latin typeface="Calibri" panose="020F0502020204030204" pitchFamily="34" charset="0"/>
                        </a:rPr>
                        <a:t>5</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12</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14</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5</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14</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16</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4</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10</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11</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724034271"/>
                  </a:ext>
                </a:extLst>
              </a:tr>
              <a:tr h="168219">
                <a:tc>
                  <a:txBody>
                    <a:bodyPr/>
                    <a:lstStyle/>
                    <a:p>
                      <a:pPr algn="r" fontAlgn="b"/>
                      <a:r>
                        <a:rPr lang="fi-FI" sz="1100" b="1" i="0" u="none" strike="noStrike">
                          <a:solidFill>
                            <a:srgbClr val="000000"/>
                          </a:solidFill>
                          <a:effectLst/>
                          <a:latin typeface="Calibri" panose="020F0502020204030204" pitchFamily="34" charset="0"/>
                        </a:rPr>
                        <a:t>17</a:t>
                      </a:r>
                    </a:p>
                  </a:txBody>
                  <a:tcPr marL="75699" marR="7200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7</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12</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13</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4</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8</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9</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5</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6</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4</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5</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6</a:t>
                      </a:r>
                    </a:p>
                  </a:txBody>
                  <a:tcPr marL="75699" marR="0" marT="0"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0</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7</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13</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15</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5</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9</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10</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6</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11</a:t>
                      </a:r>
                    </a:p>
                  </a:txBody>
                  <a:tcPr marL="75699" marR="0" marT="0" marB="0" anchor="b">
                    <a:lnL>
                      <a:noFill/>
                    </a:lnL>
                    <a:lnR>
                      <a:noFill/>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12</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4</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7</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8</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57676775"/>
                  </a:ext>
                </a:extLst>
              </a:tr>
              <a:tr h="168219">
                <a:tc>
                  <a:txBody>
                    <a:bodyPr/>
                    <a:lstStyle/>
                    <a:p>
                      <a:pPr algn="r" fontAlgn="b"/>
                      <a:r>
                        <a:rPr lang="fi-FI" sz="1100" b="1" i="0" u="none" strike="noStrike">
                          <a:solidFill>
                            <a:srgbClr val="000000"/>
                          </a:solidFill>
                          <a:effectLst/>
                          <a:latin typeface="Calibri" panose="020F0502020204030204" pitchFamily="34" charset="0"/>
                        </a:rPr>
                        <a:t>18</a:t>
                      </a:r>
                    </a:p>
                  </a:txBody>
                  <a:tcPr marL="75699" marR="7200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6</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9</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10</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4</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6</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7</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4</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4</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4</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4</a:t>
                      </a:r>
                    </a:p>
                  </a:txBody>
                  <a:tcPr marL="75699" marR="0" marT="0"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0</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7</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10</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11</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l" fontAlgn="b"/>
                      <a:r>
                        <a:rPr lang="fi-FI" sz="1100" b="0" i="0" u="none" strike="noStrike">
                          <a:solidFill>
                            <a:srgbClr val="000000"/>
                          </a:solidFill>
                          <a:effectLst/>
                          <a:latin typeface="Calibri" panose="020F0502020204030204" pitchFamily="34" charset="0"/>
                        </a:rPr>
                        <a:t>5</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7</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7</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6</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8</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9</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4</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5</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6</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07017217"/>
                  </a:ext>
                </a:extLst>
              </a:tr>
              <a:tr h="168219">
                <a:tc>
                  <a:txBody>
                    <a:bodyPr/>
                    <a:lstStyle/>
                    <a:p>
                      <a:pPr algn="r" fontAlgn="b"/>
                      <a:r>
                        <a:rPr lang="fi-FI" sz="1100" b="1" i="0" u="none" strike="noStrike">
                          <a:solidFill>
                            <a:srgbClr val="000000"/>
                          </a:solidFill>
                          <a:effectLst/>
                          <a:latin typeface="Calibri" panose="020F0502020204030204" pitchFamily="34" charset="0"/>
                        </a:rPr>
                        <a:t>19</a:t>
                      </a:r>
                    </a:p>
                  </a:txBody>
                  <a:tcPr marL="75699" marR="7200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5</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6</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6</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4</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4</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0</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5</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6</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7</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4</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5</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4</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5</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6</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4</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86306878"/>
                  </a:ext>
                </a:extLst>
              </a:tr>
              <a:tr h="168219">
                <a:tc>
                  <a:txBody>
                    <a:bodyPr/>
                    <a:lstStyle/>
                    <a:p>
                      <a:pPr algn="r" fontAlgn="b"/>
                      <a:r>
                        <a:rPr lang="fi-FI" sz="1100" b="1" i="0" u="none" strike="noStrike">
                          <a:solidFill>
                            <a:srgbClr val="000000"/>
                          </a:solidFill>
                          <a:effectLst/>
                          <a:latin typeface="Calibri" panose="020F0502020204030204" pitchFamily="34" charset="0"/>
                        </a:rPr>
                        <a:t>20</a:t>
                      </a:r>
                    </a:p>
                  </a:txBody>
                  <a:tcPr marL="75699" marR="7200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4</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0</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4</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4</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3</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a:noFill/>
                    </a:lnL>
                    <a:lnR>
                      <a:noFill/>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77826855"/>
                  </a:ext>
                </a:extLst>
              </a:tr>
              <a:tr h="176631">
                <a:tc>
                  <a:txBody>
                    <a:bodyPr/>
                    <a:lstStyle/>
                    <a:p>
                      <a:pPr algn="r" fontAlgn="b"/>
                      <a:r>
                        <a:rPr lang="fi-FI" sz="1100" b="1" i="0" u="none" strike="noStrike">
                          <a:solidFill>
                            <a:srgbClr val="000000"/>
                          </a:solidFill>
                          <a:effectLst/>
                          <a:latin typeface="Calibri" panose="020F0502020204030204" pitchFamily="34" charset="0"/>
                        </a:rPr>
                        <a:t>21</a:t>
                      </a:r>
                    </a:p>
                  </a:txBody>
                  <a:tcPr marL="75699" marR="7200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fi-FI" sz="1100" b="0" i="0" u="none" strike="noStrike">
                          <a:solidFill>
                            <a:srgbClr val="000000"/>
                          </a:solidFill>
                          <a:effectLst/>
                          <a:latin typeface="Calibri" panose="020F0502020204030204" pitchFamily="34" charset="0"/>
                        </a:rPr>
                        <a:t>0</a:t>
                      </a:r>
                    </a:p>
                  </a:txBody>
                  <a:tcPr marL="75699"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fi-FI" sz="1100" b="0" i="0" u="none" strike="noStrike">
                          <a:solidFill>
                            <a:srgbClr val="000000"/>
                          </a:solidFill>
                          <a:effectLst/>
                          <a:latin typeface="Calibri" panose="020F0502020204030204" pitchFamily="34" charset="0"/>
                        </a:rPr>
                        <a:t>0</a:t>
                      </a:r>
                    </a:p>
                  </a:txBody>
                  <a:tcPr marL="75699"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fi-FI" sz="1100" b="0" i="0" u="none" strike="noStrike">
                          <a:solidFill>
                            <a:srgbClr val="000000"/>
                          </a:solidFill>
                          <a:effectLst/>
                          <a:latin typeface="Calibri" panose="020F0502020204030204" pitchFamily="34" charset="0"/>
                        </a:rPr>
                        <a:t>0</a:t>
                      </a:r>
                    </a:p>
                  </a:txBody>
                  <a:tcPr marL="75699"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fi-FI" sz="1100" b="0" i="0" u="none" strike="noStrike">
                          <a:solidFill>
                            <a:srgbClr val="000000"/>
                          </a:solidFill>
                          <a:effectLst/>
                          <a:latin typeface="Calibri" panose="020F0502020204030204" pitchFamily="34" charset="0"/>
                        </a:rPr>
                        <a:t>0</a:t>
                      </a:r>
                    </a:p>
                  </a:txBody>
                  <a:tcPr marL="75699" marR="0" marT="0" marB="0" anchor="b">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i-FI" sz="1100" b="0" i="0" u="none" strike="noStrike">
                          <a:solidFill>
                            <a:srgbClr val="000000"/>
                          </a:solidFill>
                          <a:effectLst/>
                          <a:latin typeface="Calibri" panose="020F0502020204030204" pitchFamily="34" charset="0"/>
                        </a:rPr>
                        <a:t>0</a:t>
                      </a:r>
                    </a:p>
                  </a:txBody>
                  <a:tcPr marL="75699"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i-FI" sz="1100" b="0" i="0" u="none" strike="noStrike">
                          <a:solidFill>
                            <a:srgbClr val="000000"/>
                          </a:solidFill>
                          <a:effectLst/>
                          <a:latin typeface="Calibri" panose="020F0502020204030204" pitchFamily="34" charset="0"/>
                        </a:rPr>
                        <a:t>2</a:t>
                      </a:r>
                    </a:p>
                  </a:txBody>
                  <a:tcPr marL="75699"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i-FI" sz="1100" b="0" i="0" u="none" strike="noStrike">
                          <a:solidFill>
                            <a:srgbClr val="000000"/>
                          </a:solidFill>
                          <a:effectLst/>
                          <a:latin typeface="Calibri" panose="020F0502020204030204" pitchFamily="34" charset="0"/>
                        </a:rPr>
                        <a:t>1</a:t>
                      </a:r>
                    </a:p>
                  </a:txBody>
                  <a:tcPr marL="75699"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8642264"/>
                  </a:ext>
                </a:extLst>
              </a:tr>
            </a:tbl>
          </a:graphicData>
        </a:graphic>
      </p:graphicFrame>
    </p:spTree>
    <p:extLst>
      <p:ext uri="{BB962C8B-B14F-4D97-AF65-F5344CB8AC3E}">
        <p14:creationId xmlns:p14="http://schemas.microsoft.com/office/powerpoint/2010/main" val="4216528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A08BEDCE-A347-4EFC-9DEC-5EF9E64F20A6}"/>
              </a:ext>
            </a:extLst>
          </p:cNvPr>
          <p:cNvSpPr>
            <a:spLocks noGrp="1"/>
          </p:cNvSpPr>
          <p:nvPr>
            <p:ph type="ctrTitle"/>
          </p:nvPr>
        </p:nvSpPr>
        <p:spPr/>
        <p:txBody>
          <a:bodyPr/>
          <a:lstStyle/>
          <a:p>
            <a:r>
              <a:rPr lang="fi-FI" sz="3600"/>
              <a:t>2. 	Nykytilanteen kuvaus</a:t>
            </a:r>
            <a:br>
              <a:rPr lang="fi-FI" sz="3600"/>
            </a:br>
            <a:r>
              <a:rPr lang="fi-FI" sz="3600"/>
              <a:t>2.1 	Käyntimäärät</a:t>
            </a:r>
          </a:p>
        </p:txBody>
      </p:sp>
      <p:sp>
        <p:nvSpPr>
          <p:cNvPr id="6" name="Alaotsikko 5">
            <a:extLst>
              <a:ext uri="{FF2B5EF4-FFF2-40B4-BE49-F238E27FC236}">
                <a16:creationId xmlns:a16="http://schemas.microsoft.com/office/drawing/2014/main" id="{38891DA6-1B7E-4591-89DC-D33FDE6F808A}"/>
              </a:ext>
            </a:extLst>
          </p:cNvPr>
          <p:cNvSpPr>
            <a:spLocks noGrp="1"/>
          </p:cNvSpPr>
          <p:nvPr>
            <p:ph type="subTitle" idx="1"/>
          </p:nvPr>
        </p:nvSpPr>
        <p:spPr/>
        <p:txBody>
          <a:bodyPr/>
          <a:lstStyle/>
          <a:p>
            <a:endParaRPr lang="fi-FI"/>
          </a:p>
        </p:txBody>
      </p:sp>
    </p:spTree>
    <p:extLst>
      <p:ext uri="{BB962C8B-B14F-4D97-AF65-F5344CB8AC3E}">
        <p14:creationId xmlns:p14="http://schemas.microsoft.com/office/powerpoint/2010/main" val="298104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p:txBody>
          <a:bodyPr/>
          <a:lstStyle/>
          <a:p>
            <a:r>
              <a:rPr lang="fi-FI"/>
              <a:t>Nykytilanteen kuvaus</a:t>
            </a:r>
          </a:p>
        </p:txBody>
      </p:sp>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1448118" y="946485"/>
            <a:ext cx="4823651" cy="5057440"/>
          </a:xfrm>
        </p:spPr>
        <p:txBody>
          <a:bodyPr/>
          <a:lstStyle/>
          <a:p>
            <a:r>
              <a:rPr lang="fi-FI" dirty="0"/>
              <a:t>Nykytilanteen kuvauksessa on selvitetty Sipoonkorven saavutettavuus kestävillä kulkumuodoilla sekä kestävien kulkumuotojen käyttöä. Lisäksi on tarkasteltu, millaista infrastruktuuria Sipoonkorpeen on toteutettu.</a:t>
            </a:r>
          </a:p>
          <a:p>
            <a:r>
              <a:rPr lang="fi-FI" dirty="0"/>
              <a:t>Työssä on koottu tiedot HSL:n nykytilanteen linjastosta ja sen käytöstä. Lisäksi on tarkasteltu vuosina 2021 ja 2022 liikennöineen Hop-On Hop-</a:t>
            </a:r>
            <a:r>
              <a:rPr lang="fi-FI" dirty="0" err="1"/>
              <a:t>Off</a:t>
            </a:r>
            <a:r>
              <a:rPr lang="fi-FI" dirty="0"/>
              <a:t> -bussin toimivuutta ja käyttöä.</a:t>
            </a:r>
          </a:p>
          <a:p>
            <a:r>
              <a:rPr lang="fi-FI" dirty="0"/>
              <a:t>Fyysisen ympäristön osalta on selvitetty pysäköintipaikat, pysäköintipaikkojen määrät ja pysäköintipaikkojen käyttöaste.</a:t>
            </a:r>
          </a:p>
        </p:txBody>
      </p:sp>
      <p:sp>
        <p:nvSpPr>
          <p:cNvPr id="4" name="Tekstin paikkamerkki 3">
            <a:extLst>
              <a:ext uri="{FF2B5EF4-FFF2-40B4-BE49-F238E27FC236}">
                <a16:creationId xmlns:a16="http://schemas.microsoft.com/office/drawing/2014/main" id="{D63DF0CE-F23A-4C4E-9B62-ABC8C1CAB474}"/>
              </a:ext>
            </a:extLst>
          </p:cNvPr>
          <p:cNvSpPr>
            <a:spLocks noGrp="1"/>
          </p:cNvSpPr>
          <p:nvPr>
            <p:ph type="body" sz="quarter" idx="11"/>
          </p:nvPr>
        </p:nvSpPr>
        <p:spPr/>
        <p:txBody>
          <a:bodyPr/>
          <a:lstStyle/>
          <a:p>
            <a:endParaRPr lang="fi-FI"/>
          </a:p>
        </p:txBody>
      </p:sp>
      <p:pic>
        <p:nvPicPr>
          <p:cNvPr id="6" name="Kuva 5">
            <a:extLst>
              <a:ext uri="{FF2B5EF4-FFF2-40B4-BE49-F238E27FC236}">
                <a16:creationId xmlns:a16="http://schemas.microsoft.com/office/drawing/2014/main" id="{B0104C3F-CFEA-4DE4-AB6F-2BB9F79A82A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271769" y="0"/>
            <a:ext cx="4849111" cy="6858000"/>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1BFDEF5E-D2A5-4D39-9A81-C4221E2C64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0232"/>
          <a:stretch/>
        </p:blipFill>
        <p:spPr>
          <a:xfrm>
            <a:off x="-1" y="3304674"/>
            <a:ext cx="6289049" cy="3553326"/>
          </a:xfrm>
          <a:prstGeom prst="rect">
            <a:avLst/>
          </a:prstGeom>
        </p:spPr>
      </p:pic>
    </p:spTree>
    <p:extLst>
      <p:ext uri="{BB962C8B-B14F-4D97-AF65-F5344CB8AC3E}">
        <p14:creationId xmlns:p14="http://schemas.microsoft.com/office/powerpoint/2010/main" val="2959821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680CB-CE9D-4437-82DC-DC4F72AAFEE7}"/>
              </a:ext>
            </a:extLst>
          </p:cNvPr>
          <p:cNvSpPr>
            <a:spLocks noGrp="1"/>
          </p:cNvSpPr>
          <p:nvPr>
            <p:ph type="title"/>
          </p:nvPr>
        </p:nvSpPr>
        <p:spPr>
          <a:xfrm>
            <a:off x="1182030" y="468536"/>
            <a:ext cx="9543120" cy="574333"/>
          </a:xfrm>
        </p:spPr>
        <p:txBody>
          <a:bodyPr/>
          <a:lstStyle/>
          <a:p>
            <a:r>
              <a:rPr lang="fi-FI"/>
              <a:t>Käyntimäärät</a:t>
            </a:r>
          </a:p>
        </p:txBody>
      </p:sp>
      <p:sp>
        <p:nvSpPr>
          <p:cNvPr id="3" name="Tekstin paikkamerkki 2">
            <a:extLst>
              <a:ext uri="{FF2B5EF4-FFF2-40B4-BE49-F238E27FC236}">
                <a16:creationId xmlns:a16="http://schemas.microsoft.com/office/drawing/2014/main" id="{39D4EEAD-C84A-443A-9CEF-DE425104B3BB}"/>
              </a:ext>
            </a:extLst>
          </p:cNvPr>
          <p:cNvSpPr>
            <a:spLocks noGrp="1"/>
          </p:cNvSpPr>
          <p:nvPr>
            <p:ph type="body" sz="quarter" idx="10"/>
          </p:nvPr>
        </p:nvSpPr>
        <p:spPr>
          <a:xfrm>
            <a:off x="1182029" y="898498"/>
            <a:ext cx="5242625" cy="2885852"/>
          </a:xfrm>
        </p:spPr>
        <p:txBody>
          <a:bodyPr/>
          <a:lstStyle/>
          <a:p>
            <a:r>
              <a:rPr lang="fi-FI"/>
              <a:t>Työssä on tarkasteltu Sipoonkorven käyntimääriä. Käyntimäärät on laskettu Metsähallituksen optisilla laitteilla, jotka on sijoitettu polkujen varrelle tolppiin. Alueen kokonaiskäyntimääriä laskettaessa laskureiden antamia tuloksia on kalibroitu käsinlaskennalla ja pyritty arvioimaan sekä poistamaan havaintoja käynneistä, joissa kävijät ovat käyneet kansallis­puisto­vierailunsa aikana useammalla laskentapisteellä. </a:t>
            </a:r>
          </a:p>
          <a:p>
            <a:r>
              <a:rPr lang="fi-FI"/>
              <a:t>Käyntimäärät ovat olleet eri vuosina melko vakaita. Vuonna 2020 koronapandemian aikana käyntimäärät olivat varsinkin alkuvuodesta selvästi tavanomaista suurempia. Sipoonkorvessa on 10 000–15 000 käyntiä/kuukausi. Käyntimäärä kasvaa jonkin verran toukokuusta syyskuuhun. Talvikuukaudet ovat hiljaisempia ja talvikuukausien käyntimääriin vaikuttaa lumitilanne ja hiihto-olosuhteet. Koronapandemian alkukuukausina käyntejä on ollut poikkeuksellisen paljon.</a:t>
            </a:r>
          </a:p>
        </p:txBody>
      </p:sp>
      <p:graphicFrame>
        <p:nvGraphicFramePr>
          <p:cNvPr id="5" name="Kaavio 4">
            <a:extLst>
              <a:ext uri="{FF2B5EF4-FFF2-40B4-BE49-F238E27FC236}">
                <a16:creationId xmlns:a16="http://schemas.microsoft.com/office/drawing/2014/main" id="{6FF2FF9D-A030-406D-9ACC-220F4A8F7E10}"/>
              </a:ext>
            </a:extLst>
          </p:cNvPr>
          <p:cNvGraphicFramePr>
            <a:graphicFrameLocks/>
          </p:cNvGraphicFramePr>
          <p:nvPr>
            <p:extLst>
              <p:ext uri="{D42A27DB-BD31-4B8C-83A1-F6EECF244321}">
                <p14:modId xmlns:p14="http://schemas.microsoft.com/office/powerpoint/2010/main" val="3499000847"/>
              </p:ext>
            </p:extLst>
          </p:nvPr>
        </p:nvGraphicFramePr>
        <p:xfrm>
          <a:off x="579935" y="3784349"/>
          <a:ext cx="9741015" cy="30736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Taulukko 6">
            <a:extLst>
              <a:ext uri="{FF2B5EF4-FFF2-40B4-BE49-F238E27FC236}">
                <a16:creationId xmlns:a16="http://schemas.microsoft.com/office/drawing/2014/main" id="{4882D0DA-BC70-4215-896E-70F6F6112D4D}"/>
              </a:ext>
            </a:extLst>
          </p:cNvPr>
          <p:cNvGraphicFramePr>
            <a:graphicFrameLocks noGrp="1"/>
          </p:cNvGraphicFramePr>
          <p:nvPr>
            <p:extLst>
              <p:ext uri="{D42A27DB-BD31-4B8C-83A1-F6EECF244321}">
                <p14:modId xmlns:p14="http://schemas.microsoft.com/office/powerpoint/2010/main" val="3865520277"/>
              </p:ext>
            </p:extLst>
          </p:nvPr>
        </p:nvGraphicFramePr>
        <p:xfrm>
          <a:off x="6424654" y="663547"/>
          <a:ext cx="5418583" cy="3389994"/>
        </p:xfrm>
        <a:graphic>
          <a:graphicData uri="http://schemas.openxmlformats.org/drawingml/2006/table">
            <a:tbl>
              <a:tblPr>
                <a:tableStyleId>{5C22544A-7EE6-4342-B048-85BDC9FD1C3A}</a:tableStyleId>
              </a:tblPr>
              <a:tblGrid>
                <a:gridCol w="903097">
                  <a:extLst>
                    <a:ext uri="{9D8B030D-6E8A-4147-A177-3AD203B41FA5}">
                      <a16:colId xmlns:a16="http://schemas.microsoft.com/office/drawing/2014/main" val="2845256923"/>
                    </a:ext>
                  </a:extLst>
                </a:gridCol>
                <a:gridCol w="903097">
                  <a:extLst>
                    <a:ext uri="{9D8B030D-6E8A-4147-A177-3AD203B41FA5}">
                      <a16:colId xmlns:a16="http://schemas.microsoft.com/office/drawing/2014/main" val="4171408617"/>
                    </a:ext>
                  </a:extLst>
                </a:gridCol>
                <a:gridCol w="903097">
                  <a:extLst>
                    <a:ext uri="{9D8B030D-6E8A-4147-A177-3AD203B41FA5}">
                      <a16:colId xmlns:a16="http://schemas.microsoft.com/office/drawing/2014/main" val="939954905"/>
                    </a:ext>
                  </a:extLst>
                </a:gridCol>
                <a:gridCol w="794745">
                  <a:extLst>
                    <a:ext uri="{9D8B030D-6E8A-4147-A177-3AD203B41FA5}">
                      <a16:colId xmlns:a16="http://schemas.microsoft.com/office/drawing/2014/main" val="2039442720"/>
                    </a:ext>
                  </a:extLst>
                </a:gridCol>
                <a:gridCol w="822878">
                  <a:extLst>
                    <a:ext uri="{9D8B030D-6E8A-4147-A177-3AD203B41FA5}">
                      <a16:colId xmlns:a16="http://schemas.microsoft.com/office/drawing/2014/main" val="3012204585"/>
                    </a:ext>
                  </a:extLst>
                </a:gridCol>
                <a:gridCol w="1091669">
                  <a:extLst>
                    <a:ext uri="{9D8B030D-6E8A-4147-A177-3AD203B41FA5}">
                      <a16:colId xmlns:a16="http://schemas.microsoft.com/office/drawing/2014/main" val="207390989"/>
                    </a:ext>
                  </a:extLst>
                </a:gridCol>
              </a:tblGrid>
              <a:tr h="429114">
                <a:tc>
                  <a:txBody>
                    <a:bodyPr/>
                    <a:lstStyle/>
                    <a:p>
                      <a:pPr algn="l" fontAlgn="b"/>
                      <a:r>
                        <a:rPr lang="fi-FI" sz="1400" u="none" strike="noStrike">
                          <a:effectLst/>
                        </a:rPr>
                        <a:t>Kuukausi</a:t>
                      </a:r>
                      <a:endParaRPr lang="fi-FI" sz="1400" b="1" i="0" u="none" strike="noStrike">
                        <a:solidFill>
                          <a:srgbClr val="000000"/>
                        </a:solidFill>
                        <a:effectLst/>
                        <a:latin typeface="Calibri" panose="020F0502020204030204" pitchFamily="34" charset="0"/>
                      </a:endParaRPr>
                    </a:p>
                  </a:txBody>
                  <a:tcPr marL="54000" marR="54000" marT="7200" marB="7200" anchor="b">
                    <a:solidFill>
                      <a:schemeClr val="accent1"/>
                    </a:solidFill>
                  </a:tcPr>
                </a:tc>
                <a:tc>
                  <a:txBody>
                    <a:bodyPr/>
                    <a:lstStyle/>
                    <a:p>
                      <a:pPr algn="r" fontAlgn="b"/>
                      <a:r>
                        <a:rPr lang="fi-FI" sz="1400" u="none" strike="noStrike">
                          <a:effectLst/>
                        </a:rPr>
                        <a:t>2019</a:t>
                      </a:r>
                      <a:endParaRPr lang="fi-FI" sz="1400" b="1" i="0" u="none" strike="noStrike">
                        <a:solidFill>
                          <a:srgbClr val="000000"/>
                        </a:solidFill>
                        <a:effectLst/>
                        <a:latin typeface="Calibri" panose="020F0502020204030204" pitchFamily="34" charset="0"/>
                      </a:endParaRPr>
                    </a:p>
                  </a:txBody>
                  <a:tcPr marL="54000" marR="54000" marT="7200" marB="7200" anchor="b">
                    <a:solidFill>
                      <a:schemeClr val="accent1"/>
                    </a:solidFill>
                  </a:tcPr>
                </a:tc>
                <a:tc>
                  <a:txBody>
                    <a:bodyPr/>
                    <a:lstStyle/>
                    <a:p>
                      <a:pPr algn="r" fontAlgn="b"/>
                      <a:r>
                        <a:rPr lang="fi-FI" sz="1400" u="none" strike="noStrike">
                          <a:effectLst/>
                        </a:rPr>
                        <a:t>2020</a:t>
                      </a:r>
                      <a:endParaRPr lang="fi-FI" sz="1400" b="1" i="0" u="none" strike="noStrike">
                        <a:solidFill>
                          <a:srgbClr val="000000"/>
                        </a:solidFill>
                        <a:effectLst/>
                        <a:latin typeface="Calibri" panose="020F0502020204030204" pitchFamily="34" charset="0"/>
                      </a:endParaRPr>
                    </a:p>
                  </a:txBody>
                  <a:tcPr marL="54000" marR="54000" marT="7200" marB="7200" anchor="b">
                    <a:solidFill>
                      <a:schemeClr val="accent1"/>
                    </a:solidFill>
                  </a:tcPr>
                </a:tc>
                <a:tc>
                  <a:txBody>
                    <a:bodyPr/>
                    <a:lstStyle/>
                    <a:p>
                      <a:pPr algn="r" fontAlgn="b"/>
                      <a:r>
                        <a:rPr lang="fi-FI" sz="1400" u="none" strike="noStrike">
                          <a:effectLst/>
                        </a:rPr>
                        <a:t>2021</a:t>
                      </a:r>
                      <a:endParaRPr lang="fi-FI" sz="1400" b="1" i="0" u="none" strike="noStrike">
                        <a:solidFill>
                          <a:srgbClr val="000000"/>
                        </a:solidFill>
                        <a:effectLst/>
                        <a:latin typeface="Calibri" panose="020F0502020204030204" pitchFamily="34" charset="0"/>
                      </a:endParaRPr>
                    </a:p>
                  </a:txBody>
                  <a:tcPr marL="54000" marR="54000" marT="7200" marB="7200" anchor="b">
                    <a:solidFill>
                      <a:schemeClr val="accent1"/>
                    </a:solidFill>
                  </a:tcPr>
                </a:tc>
                <a:tc>
                  <a:txBody>
                    <a:bodyPr/>
                    <a:lstStyle/>
                    <a:p>
                      <a:pPr algn="r" fontAlgn="b"/>
                      <a:r>
                        <a:rPr lang="fi-FI" sz="1400" u="none" strike="noStrike">
                          <a:effectLst/>
                        </a:rPr>
                        <a:t>2022</a:t>
                      </a:r>
                      <a:endParaRPr lang="fi-FI" sz="1400" b="1" i="0" u="none" strike="noStrike">
                        <a:solidFill>
                          <a:srgbClr val="000000"/>
                        </a:solidFill>
                        <a:effectLst/>
                        <a:latin typeface="Calibri" panose="020F0502020204030204" pitchFamily="34" charset="0"/>
                      </a:endParaRPr>
                    </a:p>
                  </a:txBody>
                  <a:tcPr marL="54000" marR="54000" marT="7200" marB="7200" anchor="b">
                    <a:solidFill>
                      <a:schemeClr val="accent1"/>
                    </a:solidFill>
                  </a:tcPr>
                </a:tc>
                <a:tc>
                  <a:txBody>
                    <a:bodyPr/>
                    <a:lstStyle/>
                    <a:p>
                      <a:pPr algn="r" fontAlgn="b"/>
                      <a:r>
                        <a:rPr lang="fi-FI" sz="1400" u="none" strike="noStrike">
                          <a:effectLst/>
                        </a:rPr>
                        <a:t>Keskimäärin</a:t>
                      </a:r>
                      <a:endParaRPr lang="fi-FI" sz="1400" b="1" i="0" u="none" strike="noStrike">
                        <a:solidFill>
                          <a:srgbClr val="000000"/>
                        </a:solidFill>
                        <a:effectLst/>
                        <a:latin typeface="Calibri" panose="020F0502020204030204" pitchFamily="34" charset="0"/>
                      </a:endParaRPr>
                    </a:p>
                  </a:txBody>
                  <a:tcPr marL="54000" marR="54000" marT="7200" marB="7200" anchor="b">
                    <a:solidFill>
                      <a:schemeClr val="accent1"/>
                    </a:solidFill>
                  </a:tcPr>
                </a:tc>
                <a:extLst>
                  <a:ext uri="{0D108BD9-81ED-4DB2-BD59-A6C34878D82A}">
                    <a16:rowId xmlns:a16="http://schemas.microsoft.com/office/drawing/2014/main" val="2423023094"/>
                  </a:ext>
                </a:extLst>
              </a:tr>
              <a:tr h="214557">
                <a:tc>
                  <a:txBody>
                    <a:bodyPr/>
                    <a:lstStyle/>
                    <a:p>
                      <a:pPr algn="l" fontAlgn="b"/>
                      <a:r>
                        <a:rPr lang="fi-FI" sz="1400" u="none" strike="noStrike">
                          <a:effectLst/>
                        </a:rPr>
                        <a:t>Tammikuu</a:t>
                      </a:r>
                      <a:endParaRPr lang="fi-FI" sz="1400" b="0" i="0" u="none" strike="noStrike">
                        <a:solidFill>
                          <a:srgbClr val="000000"/>
                        </a:solidFill>
                        <a:effectLst/>
                        <a:latin typeface="Calibri" panose="020F0502020204030204" pitchFamily="34" charset="0"/>
                      </a:endParaRPr>
                    </a:p>
                  </a:txBody>
                  <a:tcPr marL="54000" marR="54000" marT="7200" marB="7200" anchor="b"/>
                </a:tc>
                <a:tc>
                  <a:txBody>
                    <a:bodyPr/>
                    <a:lstStyle/>
                    <a:p>
                      <a:pPr algn="r" fontAlgn="b"/>
                      <a:r>
                        <a:rPr lang="fi-FI" sz="1400" u="none" strike="noStrike">
                          <a:effectLst/>
                        </a:rPr>
                        <a:t>2 000</a:t>
                      </a:r>
                      <a:endParaRPr lang="fi-FI" sz="1400" b="0" i="0" u="none" strike="noStrike">
                        <a:solidFill>
                          <a:srgbClr val="000000"/>
                        </a:solidFill>
                        <a:effectLst/>
                        <a:latin typeface="Calibri" panose="020F0502020204030204" pitchFamily="34" charset="0"/>
                      </a:endParaRPr>
                    </a:p>
                  </a:txBody>
                  <a:tcPr marL="54000" marR="54000" marT="7200" marB="7200" anchor="b"/>
                </a:tc>
                <a:tc>
                  <a:txBody>
                    <a:bodyPr/>
                    <a:lstStyle/>
                    <a:p>
                      <a:pPr algn="r" fontAlgn="b"/>
                      <a:r>
                        <a:rPr lang="fi-FI" sz="1400" u="none" strike="noStrike">
                          <a:effectLst/>
                        </a:rPr>
                        <a:t>12 100</a:t>
                      </a:r>
                      <a:endParaRPr lang="fi-FI" sz="1400" b="0" i="0" u="none" strike="noStrike">
                        <a:solidFill>
                          <a:srgbClr val="000000"/>
                        </a:solidFill>
                        <a:effectLst/>
                        <a:latin typeface="Calibri" panose="020F0502020204030204" pitchFamily="34" charset="0"/>
                      </a:endParaRPr>
                    </a:p>
                  </a:txBody>
                  <a:tcPr marL="54000" marR="54000" marT="7200" marB="7200" anchor="b"/>
                </a:tc>
                <a:tc>
                  <a:txBody>
                    <a:bodyPr/>
                    <a:lstStyle/>
                    <a:p>
                      <a:pPr algn="r" fontAlgn="b"/>
                      <a:r>
                        <a:rPr lang="fi-FI" sz="1400" u="none" strike="noStrike">
                          <a:effectLst/>
                        </a:rPr>
                        <a:t>11 400</a:t>
                      </a:r>
                      <a:endParaRPr lang="fi-FI" sz="1400" b="0" i="0" u="none" strike="noStrike">
                        <a:solidFill>
                          <a:srgbClr val="000000"/>
                        </a:solidFill>
                        <a:effectLst/>
                        <a:latin typeface="Calibri" panose="020F0502020204030204" pitchFamily="34" charset="0"/>
                      </a:endParaRPr>
                    </a:p>
                  </a:txBody>
                  <a:tcPr marL="54000" marR="54000" marT="7200" marB="7200" anchor="b"/>
                </a:tc>
                <a:tc>
                  <a:txBody>
                    <a:bodyPr/>
                    <a:lstStyle/>
                    <a:p>
                      <a:pPr algn="r" fontAlgn="b"/>
                      <a:r>
                        <a:rPr lang="fi-FI" sz="1400" u="none" strike="noStrike">
                          <a:effectLst/>
                        </a:rPr>
                        <a:t>10 300</a:t>
                      </a:r>
                      <a:endParaRPr lang="fi-FI" sz="1400" b="0" i="0" u="none" strike="noStrike">
                        <a:solidFill>
                          <a:srgbClr val="000000"/>
                        </a:solidFill>
                        <a:effectLst/>
                        <a:latin typeface="Calibri" panose="020F0502020204030204" pitchFamily="34" charset="0"/>
                      </a:endParaRPr>
                    </a:p>
                  </a:txBody>
                  <a:tcPr marL="54000" marR="54000" marT="7200" marB="7200" anchor="b"/>
                </a:tc>
                <a:tc>
                  <a:txBody>
                    <a:bodyPr/>
                    <a:lstStyle/>
                    <a:p>
                      <a:pPr algn="r" fontAlgn="b"/>
                      <a:r>
                        <a:rPr lang="fi-FI" sz="1400" u="none" strike="noStrike">
                          <a:effectLst/>
                        </a:rPr>
                        <a:t>8 900</a:t>
                      </a:r>
                      <a:endParaRPr lang="fi-FI" sz="1400" b="0" i="0" u="none" strike="noStrike">
                        <a:solidFill>
                          <a:srgbClr val="000000"/>
                        </a:solidFill>
                        <a:effectLst/>
                        <a:latin typeface="Calibri" panose="020F0502020204030204" pitchFamily="34" charset="0"/>
                      </a:endParaRPr>
                    </a:p>
                  </a:txBody>
                  <a:tcPr marL="54000" marR="54000" marT="7200" marB="7200" anchor="b"/>
                </a:tc>
                <a:extLst>
                  <a:ext uri="{0D108BD9-81ED-4DB2-BD59-A6C34878D82A}">
                    <a16:rowId xmlns:a16="http://schemas.microsoft.com/office/drawing/2014/main" val="305066825"/>
                  </a:ext>
                </a:extLst>
              </a:tr>
              <a:tr h="214557">
                <a:tc>
                  <a:txBody>
                    <a:bodyPr/>
                    <a:lstStyle/>
                    <a:p>
                      <a:pPr algn="l" fontAlgn="b"/>
                      <a:r>
                        <a:rPr lang="fi-FI" sz="1400" u="none" strike="noStrike">
                          <a:effectLst/>
                        </a:rPr>
                        <a:t>Helmikuu</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tc>
                  <a:txBody>
                    <a:bodyPr/>
                    <a:lstStyle/>
                    <a:p>
                      <a:pPr algn="r" fontAlgn="b"/>
                      <a:r>
                        <a:rPr lang="fi-FI" sz="1400" u="none" strike="noStrike">
                          <a:effectLst/>
                        </a:rPr>
                        <a:t>2 800</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tc>
                  <a:txBody>
                    <a:bodyPr/>
                    <a:lstStyle/>
                    <a:p>
                      <a:pPr algn="r" fontAlgn="b"/>
                      <a:r>
                        <a:rPr lang="fi-FI" sz="1400" u="none" strike="noStrike">
                          <a:effectLst/>
                        </a:rPr>
                        <a:t>8 500</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tc>
                  <a:txBody>
                    <a:bodyPr/>
                    <a:lstStyle/>
                    <a:p>
                      <a:pPr algn="r" fontAlgn="b"/>
                      <a:r>
                        <a:rPr lang="fi-FI" sz="1400" u="none" strike="noStrike">
                          <a:effectLst/>
                        </a:rPr>
                        <a:t>12 600</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tc>
                  <a:txBody>
                    <a:bodyPr/>
                    <a:lstStyle/>
                    <a:p>
                      <a:pPr algn="r" fontAlgn="b"/>
                      <a:r>
                        <a:rPr lang="fi-FI" sz="1400" u="none" strike="noStrike">
                          <a:effectLst/>
                        </a:rPr>
                        <a:t>7 900</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tc>
                  <a:txBody>
                    <a:bodyPr/>
                    <a:lstStyle/>
                    <a:p>
                      <a:pPr algn="r" fontAlgn="b"/>
                      <a:r>
                        <a:rPr lang="fi-FI" sz="1400" u="none" strike="noStrike">
                          <a:effectLst/>
                        </a:rPr>
                        <a:t>7 900</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extLst>
                  <a:ext uri="{0D108BD9-81ED-4DB2-BD59-A6C34878D82A}">
                    <a16:rowId xmlns:a16="http://schemas.microsoft.com/office/drawing/2014/main" val="829060113"/>
                  </a:ext>
                </a:extLst>
              </a:tr>
              <a:tr h="214557">
                <a:tc>
                  <a:txBody>
                    <a:bodyPr/>
                    <a:lstStyle/>
                    <a:p>
                      <a:pPr algn="l" fontAlgn="b"/>
                      <a:r>
                        <a:rPr lang="fi-FI" sz="1400" u="none" strike="noStrike">
                          <a:effectLst/>
                        </a:rPr>
                        <a:t>Maaliskuu</a:t>
                      </a:r>
                      <a:endParaRPr lang="fi-FI" sz="1400" b="0" i="0" u="none" strike="noStrike">
                        <a:solidFill>
                          <a:srgbClr val="000000"/>
                        </a:solidFill>
                        <a:effectLst/>
                        <a:latin typeface="Calibri" panose="020F0502020204030204" pitchFamily="34" charset="0"/>
                      </a:endParaRPr>
                    </a:p>
                  </a:txBody>
                  <a:tcPr marL="54000" marR="54000" marT="7200" marB="7200" anchor="b"/>
                </a:tc>
                <a:tc>
                  <a:txBody>
                    <a:bodyPr/>
                    <a:lstStyle/>
                    <a:p>
                      <a:pPr algn="r" fontAlgn="b"/>
                      <a:r>
                        <a:rPr lang="fi-FI" sz="1400" u="none" strike="noStrike">
                          <a:effectLst/>
                        </a:rPr>
                        <a:t>3 900</a:t>
                      </a:r>
                      <a:endParaRPr lang="fi-FI" sz="1400" b="0" i="0" u="none" strike="noStrike">
                        <a:solidFill>
                          <a:srgbClr val="000000"/>
                        </a:solidFill>
                        <a:effectLst/>
                        <a:latin typeface="Calibri" panose="020F0502020204030204" pitchFamily="34" charset="0"/>
                      </a:endParaRPr>
                    </a:p>
                  </a:txBody>
                  <a:tcPr marL="54000" marR="54000" marT="7200" marB="7200" anchor="b"/>
                </a:tc>
                <a:tc>
                  <a:txBody>
                    <a:bodyPr/>
                    <a:lstStyle/>
                    <a:p>
                      <a:pPr algn="r" fontAlgn="b"/>
                      <a:r>
                        <a:rPr lang="fi-FI" sz="1400" u="none" strike="noStrike">
                          <a:effectLst/>
                        </a:rPr>
                        <a:t>23 000</a:t>
                      </a:r>
                      <a:endParaRPr lang="fi-FI" sz="1400" b="0" i="0" u="none" strike="noStrike">
                        <a:solidFill>
                          <a:srgbClr val="000000"/>
                        </a:solidFill>
                        <a:effectLst/>
                        <a:latin typeface="Calibri" panose="020F0502020204030204" pitchFamily="34" charset="0"/>
                      </a:endParaRPr>
                    </a:p>
                  </a:txBody>
                  <a:tcPr marL="54000" marR="54000" marT="7200" marB="7200" anchor="b"/>
                </a:tc>
                <a:tc>
                  <a:txBody>
                    <a:bodyPr/>
                    <a:lstStyle/>
                    <a:p>
                      <a:pPr algn="r" fontAlgn="b"/>
                      <a:r>
                        <a:rPr lang="fi-FI" sz="1400" u="none" strike="noStrike">
                          <a:effectLst/>
                        </a:rPr>
                        <a:t>14 500</a:t>
                      </a:r>
                      <a:endParaRPr lang="fi-FI" sz="1400" b="0" i="0" u="none" strike="noStrike">
                        <a:solidFill>
                          <a:srgbClr val="000000"/>
                        </a:solidFill>
                        <a:effectLst/>
                        <a:latin typeface="Calibri" panose="020F0502020204030204" pitchFamily="34" charset="0"/>
                      </a:endParaRPr>
                    </a:p>
                  </a:txBody>
                  <a:tcPr marL="54000" marR="54000" marT="7200" marB="7200" anchor="b"/>
                </a:tc>
                <a:tc>
                  <a:txBody>
                    <a:bodyPr/>
                    <a:lstStyle/>
                    <a:p>
                      <a:pPr algn="r" fontAlgn="b"/>
                      <a:r>
                        <a:rPr lang="fi-FI" sz="1400" u="none" strike="noStrike">
                          <a:effectLst/>
                        </a:rPr>
                        <a:t>11 800</a:t>
                      </a:r>
                      <a:endParaRPr lang="fi-FI" sz="1400" b="0" i="0" u="none" strike="noStrike">
                        <a:solidFill>
                          <a:srgbClr val="000000"/>
                        </a:solidFill>
                        <a:effectLst/>
                        <a:latin typeface="Calibri" panose="020F0502020204030204" pitchFamily="34" charset="0"/>
                      </a:endParaRPr>
                    </a:p>
                  </a:txBody>
                  <a:tcPr marL="54000" marR="54000" marT="7200" marB="7200" anchor="b"/>
                </a:tc>
                <a:tc>
                  <a:txBody>
                    <a:bodyPr/>
                    <a:lstStyle/>
                    <a:p>
                      <a:pPr algn="r" fontAlgn="b"/>
                      <a:r>
                        <a:rPr lang="fi-FI" sz="1400" u="none" strike="noStrike">
                          <a:effectLst/>
                        </a:rPr>
                        <a:t>13 300</a:t>
                      </a:r>
                      <a:endParaRPr lang="fi-FI" sz="1400" b="0" i="0" u="none" strike="noStrike">
                        <a:solidFill>
                          <a:srgbClr val="000000"/>
                        </a:solidFill>
                        <a:effectLst/>
                        <a:latin typeface="Calibri" panose="020F0502020204030204" pitchFamily="34" charset="0"/>
                      </a:endParaRPr>
                    </a:p>
                  </a:txBody>
                  <a:tcPr marL="54000" marR="54000" marT="7200" marB="7200" anchor="b"/>
                </a:tc>
                <a:extLst>
                  <a:ext uri="{0D108BD9-81ED-4DB2-BD59-A6C34878D82A}">
                    <a16:rowId xmlns:a16="http://schemas.microsoft.com/office/drawing/2014/main" val="132188479"/>
                  </a:ext>
                </a:extLst>
              </a:tr>
              <a:tr h="214557">
                <a:tc>
                  <a:txBody>
                    <a:bodyPr/>
                    <a:lstStyle/>
                    <a:p>
                      <a:pPr algn="l" fontAlgn="b"/>
                      <a:r>
                        <a:rPr lang="fi-FI" sz="1400" u="none" strike="noStrike">
                          <a:effectLst/>
                        </a:rPr>
                        <a:t>Huhtikuu</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tc>
                  <a:txBody>
                    <a:bodyPr/>
                    <a:lstStyle/>
                    <a:p>
                      <a:pPr algn="r" fontAlgn="b"/>
                      <a:r>
                        <a:rPr lang="fi-FI" sz="1400" u="none" strike="noStrike">
                          <a:effectLst/>
                        </a:rPr>
                        <a:t>7 800</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tc>
                  <a:txBody>
                    <a:bodyPr/>
                    <a:lstStyle/>
                    <a:p>
                      <a:pPr algn="r" fontAlgn="b"/>
                      <a:r>
                        <a:rPr lang="fi-FI" sz="1400" u="none" strike="noStrike">
                          <a:effectLst/>
                        </a:rPr>
                        <a:t>26 100</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tc>
                  <a:txBody>
                    <a:bodyPr/>
                    <a:lstStyle/>
                    <a:p>
                      <a:pPr algn="r" fontAlgn="b"/>
                      <a:r>
                        <a:rPr lang="fi-FI" sz="1400" u="none" strike="noStrike">
                          <a:effectLst/>
                        </a:rPr>
                        <a:t>13 300</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tc>
                  <a:txBody>
                    <a:bodyPr/>
                    <a:lstStyle/>
                    <a:p>
                      <a:pPr algn="r" fontAlgn="b"/>
                      <a:r>
                        <a:rPr lang="fi-FI" sz="1400" u="none" strike="noStrike">
                          <a:effectLst/>
                        </a:rPr>
                        <a:t>8 700</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tc>
                  <a:txBody>
                    <a:bodyPr/>
                    <a:lstStyle/>
                    <a:p>
                      <a:pPr algn="r" fontAlgn="b"/>
                      <a:r>
                        <a:rPr lang="fi-FI" sz="1400" u="none" strike="noStrike">
                          <a:effectLst/>
                        </a:rPr>
                        <a:t>14 000</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extLst>
                  <a:ext uri="{0D108BD9-81ED-4DB2-BD59-A6C34878D82A}">
                    <a16:rowId xmlns:a16="http://schemas.microsoft.com/office/drawing/2014/main" val="1988935459"/>
                  </a:ext>
                </a:extLst>
              </a:tr>
              <a:tr h="214557">
                <a:tc>
                  <a:txBody>
                    <a:bodyPr/>
                    <a:lstStyle/>
                    <a:p>
                      <a:pPr algn="l" fontAlgn="b"/>
                      <a:r>
                        <a:rPr lang="fi-FI" sz="1400" u="none" strike="noStrike">
                          <a:effectLst/>
                        </a:rPr>
                        <a:t>Toukokuu</a:t>
                      </a:r>
                      <a:endParaRPr lang="fi-FI" sz="1400" b="0" i="0" u="none" strike="noStrike">
                        <a:solidFill>
                          <a:srgbClr val="000000"/>
                        </a:solidFill>
                        <a:effectLst/>
                        <a:latin typeface="Calibri" panose="020F0502020204030204" pitchFamily="34" charset="0"/>
                      </a:endParaRPr>
                    </a:p>
                  </a:txBody>
                  <a:tcPr marL="54000" marR="54000" marT="7200" marB="7200" anchor="b"/>
                </a:tc>
                <a:tc>
                  <a:txBody>
                    <a:bodyPr/>
                    <a:lstStyle/>
                    <a:p>
                      <a:pPr algn="r" fontAlgn="b"/>
                      <a:r>
                        <a:rPr lang="fi-FI" sz="1400" u="none" strike="noStrike">
                          <a:effectLst/>
                        </a:rPr>
                        <a:t>10 500</a:t>
                      </a:r>
                      <a:endParaRPr lang="fi-FI" sz="1400" b="0" i="0" u="none" strike="noStrike">
                        <a:solidFill>
                          <a:srgbClr val="000000"/>
                        </a:solidFill>
                        <a:effectLst/>
                        <a:latin typeface="Calibri" panose="020F0502020204030204" pitchFamily="34" charset="0"/>
                      </a:endParaRPr>
                    </a:p>
                  </a:txBody>
                  <a:tcPr marL="54000" marR="54000" marT="7200" marB="7200" anchor="b"/>
                </a:tc>
                <a:tc>
                  <a:txBody>
                    <a:bodyPr/>
                    <a:lstStyle/>
                    <a:p>
                      <a:pPr algn="r" fontAlgn="b"/>
                      <a:r>
                        <a:rPr lang="fi-FI" sz="1400" u="none" strike="noStrike">
                          <a:effectLst/>
                        </a:rPr>
                        <a:t>24 400</a:t>
                      </a:r>
                      <a:endParaRPr lang="fi-FI" sz="1400" b="0" i="0" u="none" strike="noStrike">
                        <a:solidFill>
                          <a:srgbClr val="000000"/>
                        </a:solidFill>
                        <a:effectLst/>
                        <a:latin typeface="Calibri" panose="020F0502020204030204" pitchFamily="34" charset="0"/>
                      </a:endParaRPr>
                    </a:p>
                  </a:txBody>
                  <a:tcPr marL="54000" marR="54000" marT="7200" marB="7200" anchor="b"/>
                </a:tc>
                <a:tc>
                  <a:txBody>
                    <a:bodyPr/>
                    <a:lstStyle/>
                    <a:p>
                      <a:pPr algn="r" fontAlgn="b"/>
                      <a:r>
                        <a:rPr lang="fi-FI" sz="1400" u="none" strike="noStrike">
                          <a:effectLst/>
                        </a:rPr>
                        <a:t>15 200</a:t>
                      </a:r>
                      <a:endParaRPr lang="fi-FI" sz="1400" b="0" i="0" u="none" strike="noStrike">
                        <a:solidFill>
                          <a:srgbClr val="000000"/>
                        </a:solidFill>
                        <a:effectLst/>
                        <a:latin typeface="Calibri" panose="020F0502020204030204" pitchFamily="34" charset="0"/>
                      </a:endParaRPr>
                    </a:p>
                  </a:txBody>
                  <a:tcPr marL="54000" marR="54000" marT="7200" marB="7200" anchor="b"/>
                </a:tc>
                <a:tc>
                  <a:txBody>
                    <a:bodyPr/>
                    <a:lstStyle/>
                    <a:p>
                      <a:pPr algn="r" fontAlgn="b"/>
                      <a:r>
                        <a:rPr lang="fi-FI" sz="1400" u="none" strike="noStrike">
                          <a:effectLst/>
                        </a:rPr>
                        <a:t>11 700</a:t>
                      </a:r>
                      <a:endParaRPr lang="fi-FI" sz="1400" b="0" i="0" u="none" strike="noStrike">
                        <a:solidFill>
                          <a:srgbClr val="000000"/>
                        </a:solidFill>
                        <a:effectLst/>
                        <a:latin typeface="Calibri" panose="020F0502020204030204" pitchFamily="34" charset="0"/>
                      </a:endParaRPr>
                    </a:p>
                  </a:txBody>
                  <a:tcPr marL="54000" marR="54000" marT="7200" marB="7200" anchor="b"/>
                </a:tc>
                <a:tc>
                  <a:txBody>
                    <a:bodyPr/>
                    <a:lstStyle/>
                    <a:p>
                      <a:pPr algn="r" fontAlgn="b"/>
                      <a:r>
                        <a:rPr lang="fi-FI" sz="1400" u="none" strike="noStrike">
                          <a:effectLst/>
                        </a:rPr>
                        <a:t>15 400</a:t>
                      </a:r>
                      <a:endParaRPr lang="fi-FI" sz="1400" b="0" i="0" u="none" strike="noStrike">
                        <a:solidFill>
                          <a:srgbClr val="000000"/>
                        </a:solidFill>
                        <a:effectLst/>
                        <a:latin typeface="Calibri" panose="020F0502020204030204" pitchFamily="34" charset="0"/>
                      </a:endParaRPr>
                    </a:p>
                  </a:txBody>
                  <a:tcPr marL="54000" marR="54000" marT="7200" marB="7200" anchor="b"/>
                </a:tc>
                <a:extLst>
                  <a:ext uri="{0D108BD9-81ED-4DB2-BD59-A6C34878D82A}">
                    <a16:rowId xmlns:a16="http://schemas.microsoft.com/office/drawing/2014/main" val="4266755302"/>
                  </a:ext>
                </a:extLst>
              </a:tr>
              <a:tr h="214557">
                <a:tc>
                  <a:txBody>
                    <a:bodyPr/>
                    <a:lstStyle/>
                    <a:p>
                      <a:pPr algn="l" fontAlgn="b"/>
                      <a:r>
                        <a:rPr lang="fi-FI" sz="1400" u="none" strike="noStrike">
                          <a:effectLst/>
                        </a:rPr>
                        <a:t>Kesäkuu</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tc>
                  <a:txBody>
                    <a:bodyPr/>
                    <a:lstStyle/>
                    <a:p>
                      <a:pPr algn="r" fontAlgn="b"/>
                      <a:r>
                        <a:rPr lang="fi-FI" sz="1400" u="none" strike="noStrike">
                          <a:effectLst/>
                        </a:rPr>
                        <a:t>10 600</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tc>
                  <a:txBody>
                    <a:bodyPr/>
                    <a:lstStyle/>
                    <a:p>
                      <a:pPr algn="r" fontAlgn="b"/>
                      <a:r>
                        <a:rPr lang="fi-FI" sz="1400" u="none" strike="noStrike">
                          <a:effectLst/>
                        </a:rPr>
                        <a:t>15 300</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tc>
                  <a:txBody>
                    <a:bodyPr/>
                    <a:lstStyle/>
                    <a:p>
                      <a:pPr algn="r" fontAlgn="b"/>
                      <a:r>
                        <a:rPr lang="fi-FI" sz="1400" u="none" strike="noStrike">
                          <a:effectLst/>
                        </a:rPr>
                        <a:t>9 900</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tc>
                  <a:txBody>
                    <a:bodyPr/>
                    <a:lstStyle/>
                    <a:p>
                      <a:pPr algn="r" fontAlgn="b"/>
                      <a:r>
                        <a:rPr lang="fi-FI" sz="1400" u="none" strike="noStrike">
                          <a:effectLst/>
                        </a:rPr>
                        <a:t>11 300</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tc>
                  <a:txBody>
                    <a:bodyPr/>
                    <a:lstStyle/>
                    <a:p>
                      <a:pPr algn="r" fontAlgn="b"/>
                      <a:r>
                        <a:rPr lang="fi-FI" sz="1400" u="none" strike="noStrike">
                          <a:effectLst/>
                        </a:rPr>
                        <a:t>11 800</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extLst>
                  <a:ext uri="{0D108BD9-81ED-4DB2-BD59-A6C34878D82A}">
                    <a16:rowId xmlns:a16="http://schemas.microsoft.com/office/drawing/2014/main" val="1109147304"/>
                  </a:ext>
                </a:extLst>
              </a:tr>
              <a:tr h="214557">
                <a:tc>
                  <a:txBody>
                    <a:bodyPr/>
                    <a:lstStyle/>
                    <a:p>
                      <a:pPr algn="l" fontAlgn="b"/>
                      <a:r>
                        <a:rPr lang="fi-FI" sz="1400" u="none" strike="noStrike">
                          <a:effectLst/>
                        </a:rPr>
                        <a:t>Heinäkuu</a:t>
                      </a:r>
                      <a:endParaRPr lang="fi-FI" sz="1400" b="0" i="0" u="none" strike="noStrike">
                        <a:solidFill>
                          <a:srgbClr val="000000"/>
                        </a:solidFill>
                        <a:effectLst/>
                        <a:latin typeface="Calibri" panose="020F0502020204030204" pitchFamily="34" charset="0"/>
                      </a:endParaRPr>
                    </a:p>
                  </a:txBody>
                  <a:tcPr marL="54000" marR="54000" marT="7200" marB="7200" anchor="b"/>
                </a:tc>
                <a:tc>
                  <a:txBody>
                    <a:bodyPr/>
                    <a:lstStyle/>
                    <a:p>
                      <a:pPr algn="r" fontAlgn="b"/>
                      <a:r>
                        <a:rPr lang="fi-FI" sz="1400" u="none" strike="noStrike">
                          <a:effectLst/>
                        </a:rPr>
                        <a:t>14 300</a:t>
                      </a:r>
                      <a:endParaRPr lang="fi-FI" sz="1400" b="0" i="0" u="none" strike="noStrike">
                        <a:solidFill>
                          <a:srgbClr val="000000"/>
                        </a:solidFill>
                        <a:effectLst/>
                        <a:latin typeface="Calibri" panose="020F0502020204030204" pitchFamily="34" charset="0"/>
                      </a:endParaRPr>
                    </a:p>
                  </a:txBody>
                  <a:tcPr marL="54000" marR="54000" marT="7200" marB="7200" anchor="b"/>
                </a:tc>
                <a:tc>
                  <a:txBody>
                    <a:bodyPr/>
                    <a:lstStyle/>
                    <a:p>
                      <a:pPr algn="r" fontAlgn="b"/>
                      <a:r>
                        <a:rPr lang="fi-FI" sz="1400" u="none" strike="noStrike">
                          <a:effectLst/>
                        </a:rPr>
                        <a:t>19 100</a:t>
                      </a:r>
                      <a:endParaRPr lang="fi-FI" sz="1400" b="0" i="0" u="none" strike="noStrike">
                        <a:solidFill>
                          <a:srgbClr val="000000"/>
                        </a:solidFill>
                        <a:effectLst/>
                        <a:latin typeface="Calibri" panose="020F0502020204030204" pitchFamily="34" charset="0"/>
                      </a:endParaRPr>
                    </a:p>
                  </a:txBody>
                  <a:tcPr marL="54000" marR="54000" marT="7200" marB="7200" anchor="b"/>
                </a:tc>
                <a:tc>
                  <a:txBody>
                    <a:bodyPr/>
                    <a:lstStyle/>
                    <a:p>
                      <a:pPr algn="r" fontAlgn="b"/>
                      <a:r>
                        <a:rPr lang="fi-FI" sz="1400" u="none" strike="noStrike">
                          <a:effectLst/>
                        </a:rPr>
                        <a:t>9 500</a:t>
                      </a:r>
                      <a:endParaRPr lang="fi-FI" sz="1400" b="0" i="0" u="none" strike="noStrike">
                        <a:solidFill>
                          <a:srgbClr val="000000"/>
                        </a:solidFill>
                        <a:effectLst/>
                        <a:latin typeface="Calibri" panose="020F0502020204030204" pitchFamily="34" charset="0"/>
                      </a:endParaRPr>
                    </a:p>
                  </a:txBody>
                  <a:tcPr marL="54000" marR="54000" marT="7200" marB="7200" anchor="b"/>
                </a:tc>
                <a:tc>
                  <a:txBody>
                    <a:bodyPr/>
                    <a:lstStyle/>
                    <a:p>
                      <a:pPr algn="r" fontAlgn="b"/>
                      <a:r>
                        <a:rPr lang="fi-FI" sz="1400" u="none" strike="noStrike">
                          <a:effectLst/>
                        </a:rPr>
                        <a:t>13 200</a:t>
                      </a:r>
                      <a:endParaRPr lang="fi-FI" sz="1400" b="0" i="0" u="none" strike="noStrike">
                        <a:solidFill>
                          <a:srgbClr val="000000"/>
                        </a:solidFill>
                        <a:effectLst/>
                        <a:latin typeface="Calibri" panose="020F0502020204030204" pitchFamily="34" charset="0"/>
                      </a:endParaRPr>
                    </a:p>
                  </a:txBody>
                  <a:tcPr marL="54000" marR="54000" marT="7200" marB="7200" anchor="b"/>
                </a:tc>
                <a:tc>
                  <a:txBody>
                    <a:bodyPr/>
                    <a:lstStyle/>
                    <a:p>
                      <a:pPr algn="r" fontAlgn="b"/>
                      <a:r>
                        <a:rPr lang="fi-FI" sz="1400" u="none" strike="noStrike">
                          <a:effectLst/>
                        </a:rPr>
                        <a:t>14 000</a:t>
                      </a:r>
                      <a:endParaRPr lang="fi-FI" sz="1400" b="0" i="0" u="none" strike="noStrike">
                        <a:solidFill>
                          <a:srgbClr val="000000"/>
                        </a:solidFill>
                        <a:effectLst/>
                        <a:latin typeface="Calibri" panose="020F0502020204030204" pitchFamily="34" charset="0"/>
                      </a:endParaRPr>
                    </a:p>
                  </a:txBody>
                  <a:tcPr marL="54000" marR="54000" marT="7200" marB="7200" anchor="b"/>
                </a:tc>
                <a:extLst>
                  <a:ext uri="{0D108BD9-81ED-4DB2-BD59-A6C34878D82A}">
                    <a16:rowId xmlns:a16="http://schemas.microsoft.com/office/drawing/2014/main" val="1348038182"/>
                  </a:ext>
                </a:extLst>
              </a:tr>
              <a:tr h="214557">
                <a:tc>
                  <a:txBody>
                    <a:bodyPr/>
                    <a:lstStyle/>
                    <a:p>
                      <a:pPr algn="l" fontAlgn="b"/>
                      <a:r>
                        <a:rPr lang="fi-FI" sz="1400" u="none" strike="noStrike">
                          <a:effectLst/>
                        </a:rPr>
                        <a:t>Elokuu</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tc>
                  <a:txBody>
                    <a:bodyPr/>
                    <a:lstStyle/>
                    <a:p>
                      <a:pPr algn="r" fontAlgn="b"/>
                      <a:r>
                        <a:rPr lang="fi-FI" sz="1400" u="none" strike="noStrike">
                          <a:effectLst/>
                        </a:rPr>
                        <a:t>12 200</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tc>
                  <a:txBody>
                    <a:bodyPr/>
                    <a:lstStyle/>
                    <a:p>
                      <a:pPr algn="r" fontAlgn="b"/>
                      <a:r>
                        <a:rPr lang="fi-FI" sz="1400" u="none" strike="noStrike">
                          <a:effectLst/>
                        </a:rPr>
                        <a:t>18 100</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tc>
                  <a:txBody>
                    <a:bodyPr/>
                    <a:lstStyle/>
                    <a:p>
                      <a:pPr algn="r" fontAlgn="b"/>
                      <a:r>
                        <a:rPr lang="fi-FI" sz="1400" u="none" strike="noStrike">
                          <a:effectLst/>
                        </a:rPr>
                        <a:t>15 800</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tc>
                  <a:txBody>
                    <a:bodyPr/>
                    <a:lstStyle/>
                    <a:p>
                      <a:pPr algn="r" fontAlgn="b"/>
                      <a:r>
                        <a:rPr lang="fi-FI" sz="1400" u="none" strike="noStrike">
                          <a:effectLst/>
                        </a:rPr>
                        <a:t>12 700</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tc>
                  <a:txBody>
                    <a:bodyPr/>
                    <a:lstStyle/>
                    <a:p>
                      <a:pPr algn="r" fontAlgn="b"/>
                      <a:r>
                        <a:rPr lang="fi-FI" sz="1400" u="none" strike="noStrike">
                          <a:effectLst/>
                        </a:rPr>
                        <a:t>14 700</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extLst>
                  <a:ext uri="{0D108BD9-81ED-4DB2-BD59-A6C34878D82A}">
                    <a16:rowId xmlns:a16="http://schemas.microsoft.com/office/drawing/2014/main" val="3072979529"/>
                  </a:ext>
                </a:extLst>
              </a:tr>
              <a:tr h="214557">
                <a:tc>
                  <a:txBody>
                    <a:bodyPr/>
                    <a:lstStyle/>
                    <a:p>
                      <a:pPr algn="l" fontAlgn="b"/>
                      <a:r>
                        <a:rPr lang="fi-FI" sz="1400" u="none" strike="noStrike">
                          <a:effectLst/>
                        </a:rPr>
                        <a:t>Syyskuu</a:t>
                      </a:r>
                      <a:endParaRPr lang="fi-FI" sz="1400" b="0" i="0" u="none" strike="noStrike">
                        <a:solidFill>
                          <a:srgbClr val="000000"/>
                        </a:solidFill>
                        <a:effectLst/>
                        <a:latin typeface="Calibri" panose="020F0502020204030204" pitchFamily="34" charset="0"/>
                      </a:endParaRPr>
                    </a:p>
                  </a:txBody>
                  <a:tcPr marL="54000" marR="54000" marT="7200" marB="7200" anchor="b"/>
                </a:tc>
                <a:tc>
                  <a:txBody>
                    <a:bodyPr/>
                    <a:lstStyle/>
                    <a:p>
                      <a:pPr algn="r" fontAlgn="b"/>
                      <a:r>
                        <a:rPr lang="fi-FI" sz="1400" u="none" strike="noStrike">
                          <a:effectLst/>
                        </a:rPr>
                        <a:t>18 200</a:t>
                      </a:r>
                      <a:endParaRPr lang="fi-FI" sz="1400" b="0" i="0" u="none" strike="noStrike">
                        <a:solidFill>
                          <a:srgbClr val="000000"/>
                        </a:solidFill>
                        <a:effectLst/>
                        <a:latin typeface="Calibri" panose="020F0502020204030204" pitchFamily="34" charset="0"/>
                      </a:endParaRPr>
                    </a:p>
                  </a:txBody>
                  <a:tcPr marL="54000" marR="54000" marT="7200" marB="7200" anchor="b"/>
                </a:tc>
                <a:tc>
                  <a:txBody>
                    <a:bodyPr/>
                    <a:lstStyle/>
                    <a:p>
                      <a:pPr algn="r" fontAlgn="b"/>
                      <a:r>
                        <a:rPr lang="fi-FI" sz="1400" u="none" strike="noStrike">
                          <a:effectLst/>
                        </a:rPr>
                        <a:t>19 100</a:t>
                      </a:r>
                      <a:endParaRPr lang="fi-FI" sz="1400" b="0" i="0" u="none" strike="noStrike">
                        <a:solidFill>
                          <a:srgbClr val="000000"/>
                        </a:solidFill>
                        <a:effectLst/>
                        <a:latin typeface="Calibri" panose="020F0502020204030204" pitchFamily="34" charset="0"/>
                      </a:endParaRPr>
                    </a:p>
                  </a:txBody>
                  <a:tcPr marL="54000" marR="54000" marT="7200" marB="7200" anchor="b"/>
                </a:tc>
                <a:tc>
                  <a:txBody>
                    <a:bodyPr/>
                    <a:lstStyle/>
                    <a:p>
                      <a:pPr algn="r" fontAlgn="b"/>
                      <a:r>
                        <a:rPr lang="fi-FI" sz="1400" u="none" strike="noStrike">
                          <a:effectLst/>
                        </a:rPr>
                        <a:t>15 500</a:t>
                      </a:r>
                      <a:endParaRPr lang="fi-FI" sz="1400" b="0" i="0" u="none" strike="noStrike">
                        <a:solidFill>
                          <a:srgbClr val="000000"/>
                        </a:solidFill>
                        <a:effectLst/>
                        <a:latin typeface="Calibri" panose="020F0502020204030204" pitchFamily="34" charset="0"/>
                      </a:endParaRPr>
                    </a:p>
                  </a:txBody>
                  <a:tcPr marL="54000" marR="54000" marT="7200" marB="7200" anchor="b"/>
                </a:tc>
                <a:tc>
                  <a:txBody>
                    <a:bodyPr/>
                    <a:lstStyle/>
                    <a:p>
                      <a:pPr algn="r" fontAlgn="b"/>
                      <a:r>
                        <a:rPr lang="fi-FI" sz="1400" u="none" strike="noStrike">
                          <a:effectLst/>
                        </a:rPr>
                        <a:t>17 300</a:t>
                      </a:r>
                      <a:endParaRPr lang="fi-FI" sz="1400" b="0" i="0" u="none" strike="noStrike">
                        <a:solidFill>
                          <a:srgbClr val="000000"/>
                        </a:solidFill>
                        <a:effectLst/>
                        <a:latin typeface="Calibri" panose="020F0502020204030204" pitchFamily="34" charset="0"/>
                      </a:endParaRPr>
                    </a:p>
                  </a:txBody>
                  <a:tcPr marL="54000" marR="54000" marT="7200" marB="7200" anchor="b"/>
                </a:tc>
                <a:tc>
                  <a:txBody>
                    <a:bodyPr/>
                    <a:lstStyle/>
                    <a:p>
                      <a:pPr algn="r" fontAlgn="b"/>
                      <a:r>
                        <a:rPr lang="fi-FI" sz="1400" u="none" strike="noStrike">
                          <a:effectLst/>
                        </a:rPr>
                        <a:t>17 500</a:t>
                      </a:r>
                      <a:endParaRPr lang="fi-FI" sz="1400" b="0" i="0" u="none" strike="noStrike">
                        <a:solidFill>
                          <a:srgbClr val="000000"/>
                        </a:solidFill>
                        <a:effectLst/>
                        <a:latin typeface="Calibri" panose="020F0502020204030204" pitchFamily="34" charset="0"/>
                      </a:endParaRPr>
                    </a:p>
                  </a:txBody>
                  <a:tcPr marL="54000" marR="54000" marT="7200" marB="7200" anchor="b"/>
                </a:tc>
                <a:extLst>
                  <a:ext uri="{0D108BD9-81ED-4DB2-BD59-A6C34878D82A}">
                    <a16:rowId xmlns:a16="http://schemas.microsoft.com/office/drawing/2014/main" val="1576410883"/>
                  </a:ext>
                </a:extLst>
              </a:tr>
              <a:tr h="214557">
                <a:tc>
                  <a:txBody>
                    <a:bodyPr/>
                    <a:lstStyle/>
                    <a:p>
                      <a:pPr algn="l" fontAlgn="b"/>
                      <a:r>
                        <a:rPr lang="fi-FI" sz="1400" u="none" strike="noStrike">
                          <a:effectLst/>
                        </a:rPr>
                        <a:t>Lokakuu</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tc>
                  <a:txBody>
                    <a:bodyPr/>
                    <a:lstStyle/>
                    <a:p>
                      <a:pPr algn="r" fontAlgn="b"/>
                      <a:r>
                        <a:rPr lang="fi-FI" sz="1400" u="none" strike="noStrike">
                          <a:effectLst/>
                        </a:rPr>
                        <a:t>13 700</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tc>
                  <a:txBody>
                    <a:bodyPr/>
                    <a:lstStyle/>
                    <a:p>
                      <a:pPr algn="r" fontAlgn="b"/>
                      <a:r>
                        <a:rPr lang="fi-FI" sz="1400" u="none" strike="noStrike">
                          <a:effectLst/>
                        </a:rPr>
                        <a:t>17 100</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tc>
                  <a:txBody>
                    <a:bodyPr/>
                    <a:lstStyle/>
                    <a:p>
                      <a:pPr algn="r" fontAlgn="b"/>
                      <a:r>
                        <a:rPr lang="fi-FI" sz="1400" u="none" strike="noStrike">
                          <a:effectLst/>
                        </a:rPr>
                        <a:t>14 600</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tc>
                  <a:txBody>
                    <a:bodyPr/>
                    <a:lstStyle/>
                    <a:p>
                      <a:pPr algn="r" fontAlgn="b"/>
                      <a:r>
                        <a:rPr lang="fi-FI" sz="1400" u="none" strike="noStrike">
                          <a:effectLst/>
                        </a:rPr>
                        <a:t>15 100</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tc>
                  <a:txBody>
                    <a:bodyPr/>
                    <a:lstStyle/>
                    <a:p>
                      <a:pPr algn="r" fontAlgn="b"/>
                      <a:r>
                        <a:rPr lang="fi-FI" sz="1400" u="none" strike="noStrike">
                          <a:effectLst/>
                        </a:rPr>
                        <a:t>15 100</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extLst>
                  <a:ext uri="{0D108BD9-81ED-4DB2-BD59-A6C34878D82A}">
                    <a16:rowId xmlns:a16="http://schemas.microsoft.com/office/drawing/2014/main" val="2085685780"/>
                  </a:ext>
                </a:extLst>
              </a:tr>
              <a:tr h="214557">
                <a:tc>
                  <a:txBody>
                    <a:bodyPr/>
                    <a:lstStyle/>
                    <a:p>
                      <a:pPr algn="l" fontAlgn="b"/>
                      <a:r>
                        <a:rPr lang="fi-FI" sz="1400" u="none" strike="noStrike">
                          <a:effectLst/>
                        </a:rPr>
                        <a:t>Marraskuu</a:t>
                      </a:r>
                      <a:endParaRPr lang="fi-FI" sz="1400" b="0" i="0" u="none" strike="noStrike">
                        <a:solidFill>
                          <a:srgbClr val="000000"/>
                        </a:solidFill>
                        <a:effectLst/>
                        <a:latin typeface="Calibri" panose="020F0502020204030204" pitchFamily="34" charset="0"/>
                      </a:endParaRPr>
                    </a:p>
                  </a:txBody>
                  <a:tcPr marL="54000" marR="54000" marT="7200" marB="7200" anchor="b"/>
                </a:tc>
                <a:tc>
                  <a:txBody>
                    <a:bodyPr/>
                    <a:lstStyle/>
                    <a:p>
                      <a:pPr algn="r" fontAlgn="b"/>
                      <a:r>
                        <a:rPr lang="fi-FI" sz="1400" u="none" strike="noStrike">
                          <a:effectLst/>
                        </a:rPr>
                        <a:t>7 800</a:t>
                      </a:r>
                      <a:endParaRPr lang="fi-FI" sz="1400" b="0" i="0" u="none" strike="noStrike">
                        <a:solidFill>
                          <a:srgbClr val="000000"/>
                        </a:solidFill>
                        <a:effectLst/>
                        <a:latin typeface="Calibri" panose="020F0502020204030204" pitchFamily="34" charset="0"/>
                      </a:endParaRPr>
                    </a:p>
                  </a:txBody>
                  <a:tcPr marL="54000" marR="54000" marT="7200" marB="7200" anchor="b"/>
                </a:tc>
                <a:tc>
                  <a:txBody>
                    <a:bodyPr/>
                    <a:lstStyle/>
                    <a:p>
                      <a:pPr algn="r" fontAlgn="b"/>
                      <a:r>
                        <a:rPr lang="fi-FI" sz="1400" u="none" strike="noStrike">
                          <a:effectLst/>
                        </a:rPr>
                        <a:t>11 000</a:t>
                      </a:r>
                      <a:endParaRPr lang="fi-FI" sz="1400" b="0" i="0" u="none" strike="noStrike">
                        <a:solidFill>
                          <a:srgbClr val="000000"/>
                        </a:solidFill>
                        <a:effectLst/>
                        <a:latin typeface="Calibri" panose="020F0502020204030204" pitchFamily="34" charset="0"/>
                      </a:endParaRPr>
                    </a:p>
                  </a:txBody>
                  <a:tcPr marL="54000" marR="54000" marT="7200" marB="7200" anchor="b"/>
                </a:tc>
                <a:tc>
                  <a:txBody>
                    <a:bodyPr/>
                    <a:lstStyle/>
                    <a:p>
                      <a:pPr algn="r" fontAlgn="b"/>
                      <a:r>
                        <a:rPr lang="fi-FI" sz="1400" u="none" strike="noStrike">
                          <a:effectLst/>
                        </a:rPr>
                        <a:t>8 600</a:t>
                      </a:r>
                      <a:endParaRPr lang="fi-FI" sz="1400" b="0" i="0" u="none" strike="noStrike">
                        <a:solidFill>
                          <a:srgbClr val="000000"/>
                        </a:solidFill>
                        <a:effectLst/>
                        <a:latin typeface="Calibri" panose="020F0502020204030204" pitchFamily="34" charset="0"/>
                      </a:endParaRPr>
                    </a:p>
                  </a:txBody>
                  <a:tcPr marL="54000" marR="54000" marT="7200" marB="7200" anchor="b"/>
                </a:tc>
                <a:tc>
                  <a:txBody>
                    <a:bodyPr/>
                    <a:lstStyle/>
                    <a:p>
                      <a:pPr algn="r" fontAlgn="b"/>
                      <a:r>
                        <a:rPr lang="fi-FI" sz="1400" i="1" u="none" strike="noStrike">
                          <a:effectLst/>
                        </a:rPr>
                        <a:t>9 200*</a:t>
                      </a:r>
                      <a:endParaRPr lang="fi-FI" sz="1400" b="0" i="1" u="none" strike="noStrike">
                        <a:solidFill>
                          <a:srgbClr val="BFBFBF"/>
                        </a:solidFill>
                        <a:effectLst/>
                        <a:latin typeface="Calibri" panose="020F0502020204030204" pitchFamily="34" charset="0"/>
                      </a:endParaRPr>
                    </a:p>
                  </a:txBody>
                  <a:tcPr marL="54000" marR="54000" marT="7200" marB="7200" anchor="b"/>
                </a:tc>
                <a:tc>
                  <a:txBody>
                    <a:bodyPr/>
                    <a:lstStyle/>
                    <a:p>
                      <a:pPr algn="r" fontAlgn="b"/>
                      <a:r>
                        <a:rPr lang="fi-FI" sz="1400" u="none" strike="noStrike">
                          <a:effectLst/>
                        </a:rPr>
                        <a:t>9 200</a:t>
                      </a:r>
                      <a:endParaRPr lang="fi-FI" sz="1400" b="0" i="0" u="none" strike="noStrike">
                        <a:solidFill>
                          <a:srgbClr val="000000"/>
                        </a:solidFill>
                        <a:effectLst/>
                        <a:latin typeface="Calibri" panose="020F0502020204030204" pitchFamily="34" charset="0"/>
                      </a:endParaRPr>
                    </a:p>
                  </a:txBody>
                  <a:tcPr marL="54000" marR="54000" marT="7200" marB="7200" anchor="b"/>
                </a:tc>
                <a:extLst>
                  <a:ext uri="{0D108BD9-81ED-4DB2-BD59-A6C34878D82A}">
                    <a16:rowId xmlns:a16="http://schemas.microsoft.com/office/drawing/2014/main" val="754320004"/>
                  </a:ext>
                </a:extLst>
              </a:tr>
              <a:tr h="214557">
                <a:tc>
                  <a:txBody>
                    <a:bodyPr/>
                    <a:lstStyle/>
                    <a:p>
                      <a:pPr algn="l" fontAlgn="b"/>
                      <a:r>
                        <a:rPr lang="fi-FI" sz="1400" u="none" strike="noStrike">
                          <a:effectLst/>
                        </a:rPr>
                        <a:t>Joulukuu</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tc>
                  <a:txBody>
                    <a:bodyPr/>
                    <a:lstStyle/>
                    <a:p>
                      <a:pPr algn="r" fontAlgn="b"/>
                      <a:r>
                        <a:rPr lang="fi-FI" sz="1400" u="none" strike="noStrike">
                          <a:effectLst/>
                        </a:rPr>
                        <a:t>6 200</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tc>
                  <a:txBody>
                    <a:bodyPr/>
                    <a:lstStyle/>
                    <a:p>
                      <a:pPr algn="r" fontAlgn="b"/>
                      <a:r>
                        <a:rPr lang="fi-FI" sz="1400" u="none" strike="noStrike">
                          <a:effectLst/>
                        </a:rPr>
                        <a:t>10 200</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tc>
                  <a:txBody>
                    <a:bodyPr/>
                    <a:lstStyle/>
                    <a:p>
                      <a:pPr algn="r" fontAlgn="b"/>
                      <a:r>
                        <a:rPr lang="fi-FI" sz="1400" u="none" strike="noStrike">
                          <a:effectLst/>
                        </a:rPr>
                        <a:t>5 500</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tc>
                  <a:txBody>
                    <a:bodyPr/>
                    <a:lstStyle/>
                    <a:p>
                      <a:pPr algn="r" fontAlgn="b"/>
                      <a:r>
                        <a:rPr lang="fi-FI" sz="1400" i="1" u="none" strike="noStrike">
                          <a:effectLst/>
                        </a:rPr>
                        <a:t>7 300*</a:t>
                      </a:r>
                      <a:endParaRPr lang="fi-FI" sz="1400" b="0" i="1" u="none" strike="noStrike">
                        <a:solidFill>
                          <a:srgbClr val="BFBFBF"/>
                        </a:solidFill>
                        <a:effectLst/>
                        <a:latin typeface="Calibri" panose="020F0502020204030204" pitchFamily="34" charset="0"/>
                      </a:endParaRPr>
                    </a:p>
                  </a:txBody>
                  <a:tcPr marL="54000" marR="54000" marT="7200" marB="7200" anchor="b">
                    <a:solidFill>
                      <a:schemeClr val="accent1">
                        <a:lumMod val="40000"/>
                        <a:lumOff val="60000"/>
                      </a:schemeClr>
                    </a:solidFill>
                  </a:tcPr>
                </a:tc>
                <a:tc>
                  <a:txBody>
                    <a:bodyPr/>
                    <a:lstStyle/>
                    <a:p>
                      <a:pPr algn="r" fontAlgn="b"/>
                      <a:r>
                        <a:rPr lang="fi-FI" sz="1400" u="none" strike="noStrike">
                          <a:effectLst/>
                        </a:rPr>
                        <a:t>7 300</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lumMod val="40000"/>
                        <a:lumOff val="60000"/>
                      </a:schemeClr>
                    </a:solidFill>
                  </a:tcPr>
                </a:tc>
                <a:extLst>
                  <a:ext uri="{0D108BD9-81ED-4DB2-BD59-A6C34878D82A}">
                    <a16:rowId xmlns:a16="http://schemas.microsoft.com/office/drawing/2014/main" val="1041759180"/>
                  </a:ext>
                </a:extLst>
              </a:tr>
              <a:tr h="214557">
                <a:tc>
                  <a:txBody>
                    <a:bodyPr/>
                    <a:lstStyle/>
                    <a:p>
                      <a:pPr algn="l" fontAlgn="b"/>
                      <a:r>
                        <a:rPr lang="fi-FI" sz="1400" u="none" strike="noStrike">
                          <a:effectLst/>
                        </a:rPr>
                        <a:t>Yhteensä</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solidFill>
                  </a:tcPr>
                </a:tc>
                <a:tc>
                  <a:txBody>
                    <a:bodyPr/>
                    <a:lstStyle/>
                    <a:p>
                      <a:pPr algn="r" fontAlgn="b"/>
                      <a:r>
                        <a:rPr lang="fi-FI" sz="1400" u="none" strike="noStrike">
                          <a:effectLst/>
                        </a:rPr>
                        <a:t>110 000</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solidFill>
                  </a:tcPr>
                </a:tc>
                <a:tc>
                  <a:txBody>
                    <a:bodyPr/>
                    <a:lstStyle/>
                    <a:p>
                      <a:pPr algn="r" fontAlgn="b"/>
                      <a:r>
                        <a:rPr lang="fi-FI" sz="1400" u="none" strike="noStrike">
                          <a:effectLst/>
                        </a:rPr>
                        <a:t>204 000</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solidFill>
                  </a:tcPr>
                </a:tc>
                <a:tc>
                  <a:txBody>
                    <a:bodyPr/>
                    <a:lstStyle/>
                    <a:p>
                      <a:pPr algn="r" fontAlgn="b"/>
                      <a:r>
                        <a:rPr lang="fi-FI" sz="1400" u="none" strike="noStrike">
                          <a:effectLst/>
                        </a:rPr>
                        <a:t>146 400</a:t>
                      </a:r>
                      <a:endParaRPr lang="fi-FI" sz="1400" b="0" i="0" u="none" strike="noStrike">
                        <a:solidFill>
                          <a:srgbClr val="000000"/>
                        </a:solidFill>
                        <a:effectLst/>
                        <a:latin typeface="Calibri" panose="020F0502020204030204" pitchFamily="34" charset="0"/>
                      </a:endParaRPr>
                    </a:p>
                  </a:txBody>
                  <a:tcPr marL="54000" marR="54000" marT="7200" marB="7200" anchor="b">
                    <a:solidFill>
                      <a:schemeClr val="accent1"/>
                    </a:solidFill>
                  </a:tcPr>
                </a:tc>
                <a:tc>
                  <a:txBody>
                    <a:bodyPr/>
                    <a:lstStyle/>
                    <a:p>
                      <a:pPr algn="r" fontAlgn="b"/>
                      <a:r>
                        <a:rPr lang="fi-FI" sz="1400" i="1" u="none" strike="noStrike" dirty="0">
                          <a:effectLst/>
                        </a:rPr>
                        <a:t>136 500*</a:t>
                      </a:r>
                      <a:endParaRPr lang="fi-FI" sz="1400" b="0" i="1" u="none" strike="noStrike" dirty="0">
                        <a:solidFill>
                          <a:srgbClr val="000000"/>
                        </a:solidFill>
                        <a:effectLst/>
                        <a:latin typeface="Calibri" panose="020F0502020204030204" pitchFamily="34" charset="0"/>
                      </a:endParaRPr>
                    </a:p>
                  </a:txBody>
                  <a:tcPr marL="54000" marR="54000" marT="7200" marB="7200" anchor="b">
                    <a:solidFill>
                      <a:schemeClr val="accent1"/>
                    </a:solidFill>
                  </a:tcPr>
                </a:tc>
                <a:tc>
                  <a:txBody>
                    <a:bodyPr/>
                    <a:lstStyle/>
                    <a:p>
                      <a:pPr algn="r" fontAlgn="b"/>
                      <a:r>
                        <a:rPr lang="fi-FI" sz="1400" u="none" strike="noStrike" dirty="0">
                          <a:effectLst/>
                        </a:rPr>
                        <a:t>149 200</a:t>
                      </a:r>
                      <a:endParaRPr lang="fi-FI" sz="1400" b="0" i="0" u="none" strike="noStrike" dirty="0">
                        <a:solidFill>
                          <a:srgbClr val="000000"/>
                        </a:solidFill>
                        <a:effectLst/>
                        <a:latin typeface="Calibri" panose="020F0502020204030204" pitchFamily="34" charset="0"/>
                      </a:endParaRPr>
                    </a:p>
                  </a:txBody>
                  <a:tcPr marL="54000" marR="54000" marT="7200" marB="7200" anchor="b">
                    <a:solidFill>
                      <a:schemeClr val="accent1"/>
                    </a:solidFill>
                  </a:tcPr>
                </a:tc>
                <a:extLst>
                  <a:ext uri="{0D108BD9-81ED-4DB2-BD59-A6C34878D82A}">
                    <a16:rowId xmlns:a16="http://schemas.microsoft.com/office/drawing/2014/main" val="700689224"/>
                  </a:ext>
                </a:extLst>
              </a:tr>
            </a:tbl>
          </a:graphicData>
        </a:graphic>
      </p:graphicFrame>
      <p:sp>
        <p:nvSpPr>
          <p:cNvPr id="6" name="Tekstin paikkamerkki 2">
            <a:extLst>
              <a:ext uri="{FF2B5EF4-FFF2-40B4-BE49-F238E27FC236}">
                <a16:creationId xmlns:a16="http://schemas.microsoft.com/office/drawing/2014/main" id="{6D5FCD67-ADE3-4C79-9880-43FC8330519E}"/>
              </a:ext>
            </a:extLst>
          </p:cNvPr>
          <p:cNvSpPr txBox="1">
            <a:spLocks/>
          </p:cNvSpPr>
          <p:nvPr/>
        </p:nvSpPr>
        <p:spPr>
          <a:xfrm>
            <a:off x="10198809" y="4071068"/>
            <a:ext cx="710380" cy="3657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chemeClr val="tx1"/>
                </a:solidFill>
                <a:latin typeface="Myriad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i="1"/>
              <a:t>*arvio</a:t>
            </a:r>
          </a:p>
        </p:txBody>
      </p:sp>
    </p:spTree>
    <p:extLst>
      <p:ext uri="{BB962C8B-B14F-4D97-AF65-F5344CB8AC3E}">
        <p14:creationId xmlns:p14="http://schemas.microsoft.com/office/powerpoint/2010/main" val="2889801626"/>
      </p:ext>
    </p:extLst>
  </p:cSld>
  <p:clrMapOvr>
    <a:masterClrMapping/>
  </p:clrMapOvr>
</p:sld>
</file>

<file path=ppt/theme/theme1.xml><?xml version="1.0" encoding="utf-8"?>
<a:theme xmlns:a="http://schemas.openxmlformats.org/drawingml/2006/main" name="Sipoo vaaka">
  <a:themeElements>
    <a:clrScheme name="Sipoo2">
      <a:dk1>
        <a:srgbClr val="000000"/>
      </a:dk1>
      <a:lt1>
        <a:srgbClr val="FFFFFF"/>
      </a:lt1>
      <a:dk2>
        <a:srgbClr val="44546A"/>
      </a:dk2>
      <a:lt2>
        <a:srgbClr val="FFFFFF"/>
      </a:lt2>
      <a:accent1>
        <a:srgbClr val="45B06A"/>
      </a:accent1>
      <a:accent2>
        <a:srgbClr val="F28E00"/>
      </a:accent2>
      <a:accent3>
        <a:srgbClr val="EA5153"/>
      </a:accent3>
      <a:accent4>
        <a:srgbClr val="00697A"/>
      </a:accent4>
      <a:accent5>
        <a:srgbClr val="818688"/>
      </a:accent5>
      <a:accent6>
        <a:srgbClr val="70AD47"/>
      </a:accent6>
      <a:hlink>
        <a:srgbClr val="0563C1"/>
      </a:hlink>
      <a:folHlink>
        <a:srgbClr val="954F72"/>
      </a:folHlink>
    </a:clrScheme>
    <a:fontScheme name="sipoo_fontit">
      <a:majorFont>
        <a:latin typeface="FreightSans Pro Bold"/>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poon kunnan esittelydiat  -  Vain luku" id="{67892C5C-6415-49A4-8373-575179C0690D}" vid="{DCAF445F-5967-4449-B190-A89BD4FB39F9}"/>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WSP Light">
    <a:dk1>
      <a:srgbClr val="1E242B"/>
    </a:dk1>
    <a:lt1>
      <a:srgbClr val="FFFFFF"/>
    </a:lt1>
    <a:dk2>
      <a:srgbClr val="333C47"/>
    </a:dk2>
    <a:lt2>
      <a:srgbClr val="E7E6E6"/>
    </a:lt2>
    <a:accent1>
      <a:srgbClr val="333C47"/>
    </a:accent1>
    <a:accent2>
      <a:srgbClr val="898C8F"/>
    </a:accent2>
    <a:accent3>
      <a:srgbClr val="D9D9D6"/>
    </a:accent3>
    <a:accent4>
      <a:srgbClr val="F2F2F2"/>
    </a:accent4>
    <a:accent5>
      <a:srgbClr val="F9413A"/>
    </a:accent5>
    <a:accent6>
      <a:srgbClr val="FFA19B"/>
    </a:accent6>
    <a:hlink>
      <a:srgbClr val="3C5F79"/>
    </a:hlink>
    <a:folHlink>
      <a:srgbClr val="5378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WSP Light">
    <a:dk1>
      <a:srgbClr val="1E242B"/>
    </a:dk1>
    <a:lt1>
      <a:srgbClr val="FFFFFF"/>
    </a:lt1>
    <a:dk2>
      <a:srgbClr val="333C47"/>
    </a:dk2>
    <a:lt2>
      <a:srgbClr val="E7E6E6"/>
    </a:lt2>
    <a:accent1>
      <a:srgbClr val="333C47"/>
    </a:accent1>
    <a:accent2>
      <a:srgbClr val="898C8F"/>
    </a:accent2>
    <a:accent3>
      <a:srgbClr val="D9D9D6"/>
    </a:accent3>
    <a:accent4>
      <a:srgbClr val="F2F2F2"/>
    </a:accent4>
    <a:accent5>
      <a:srgbClr val="F9413A"/>
    </a:accent5>
    <a:accent6>
      <a:srgbClr val="FFA19B"/>
    </a:accent6>
    <a:hlink>
      <a:srgbClr val="3C5F79"/>
    </a:hlink>
    <a:folHlink>
      <a:srgbClr val="5378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WSP Light">
    <a:dk1>
      <a:srgbClr val="1E242B"/>
    </a:dk1>
    <a:lt1>
      <a:srgbClr val="FFFFFF"/>
    </a:lt1>
    <a:dk2>
      <a:srgbClr val="333C47"/>
    </a:dk2>
    <a:lt2>
      <a:srgbClr val="E7E6E6"/>
    </a:lt2>
    <a:accent1>
      <a:srgbClr val="333C47"/>
    </a:accent1>
    <a:accent2>
      <a:srgbClr val="898C8F"/>
    </a:accent2>
    <a:accent3>
      <a:srgbClr val="D9D9D6"/>
    </a:accent3>
    <a:accent4>
      <a:srgbClr val="F2F2F2"/>
    </a:accent4>
    <a:accent5>
      <a:srgbClr val="F9413A"/>
    </a:accent5>
    <a:accent6>
      <a:srgbClr val="FFA19B"/>
    </a:accent6>
    <a:hlink>
      <a:srgbClr val="3C5F79"/>
    </a:hlink>
    <a:folHlink>
      <a:srgbClr val="5378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WSP Light">
    <a:dk1>
      <a:srgbClr val="1E242B"/>
    </a:dk1>
    <a:lt1>
      <a:srgbClr val="FFFFFF"/>
    </a:lt1>
    <a:dk2>
      <a:srgbClr val="333C47"/>
    </a:dk2>
    <a:lt2>
      <a:srgbClr val="E7E6E6"/>
    </a:lt2>
    <a:accent1>
      <a:srgbClr val="333C47"/>
    </a:accent1>
    <a:accent2>
      <a:srgbClr val="898C8F"/>
    </a:accent2>
    <a:accent3>
      <a:srgbClr val="D9D9D6"/>
    </a:accent3>
    <a:accent4>
      <a:srgbClr val="F2F2F2"/>
    </a:accent4>
    <a:accent5>
      <a:srgbClr val="F9413A"/>
    </a:accent5>
    <a:accent6>
      <a:srgbClr val="FFA19B"/>
    </a:accent6>
    <a:hlink>
      <a:srgbClr val="3C5F79"/>
    </a:hlink>
    <a:folHlink>
      <a:srgbClr val="5378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WSP Light">
    <a:dk1>
      <a:srgbClr val="1E242B"/>
    </a:dk1>
    <a:lt1>
      <a:srgbClr val="FFFFFF"/>
    </a:lt1>
    <a:dk2>
      <a:srgbClr val="333C47"/>
    </a:dk2>
    <a:lt2>
      <a:srgbClr val="E7E6E6"/>
    </a:lt2>
    <a:accent1>
      <a:srgbClr val="333C47"/>
    </a:accent1>
    <a:accent2>
      <a:srgbClr val="898C8F"/>
    </a:accent2>
    <a:accent3>
      <a:srgbClr val="D9D9D6"/>
    </a:accent3>
    <a:accent4>
      <a:srgbClr val="F2F2F2"/>
    </a:accent4>
    <a:accent5>
      <a:srgbClr val="F9413A"/>
    </a:accent5>
    <a:accent6>
      <a:srgbClr val="FFA19B"/>
    </a:accent6>
    <a:hlink>
      <a:srgbClr val="3C5F79"/>
    </a:hlink>
    <a:folHlink>
      <a:srgbClr val="5378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WSP Light">
    <a:dk1>
      <a:srgbClr val="1E242B"/>
    </a:dk1>
    <a:lt1>
      <a:srgbClr val="FFFFFF"/>
    </a:lt1>
    <a:dk2>
      <a:srgbClr val="333C47"/>
    </a:dk2>
    <a:lt2>
      <a:srgbClr val="E7E6E6"/>
    </a:lt2>
    <a:accent1>
      <a:srgbClr val="333C47"/>
    </a:accent1>
    <a:accent2>
      <a:srgbClr val="898C8F"/>
    </a:accent2>
    <a:accent3>
      <a:srgbClr val="D9D9D6"/>
    </a:accent3>
    <a:accent4>
      <a:srgbClr val="F2F2F2"/>
    </a:accent4>
    <a:accent5>
      <a:srgbClr val="F9413A"/>
    </a:accent5>
    <a:accent6>
      <a:srgbClr val="FFA19B"/>
    </a:accent6>
    <a:hlink>
      <a:srgbClr val="3C5F79"/>
    </a:hlink>
    <a:folHlink>
      <a:srgbClr val="5378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WSP Light">
    <a:dk1>
      <a:srgbClr val="1E242B"/>
    </a:dk1>
    <a:lt1>
      <a:srgbClr val="FFFFFF"/>
    </a:lt1>
    <a:dk2>
      <a:srgbClr val="333C47"/>
    </a:dk2>
    <a:lt2>
      <a:srgbClr val="E7E6E6"/>
    </a:lt2>
    <a:accent1>
      <a:srgbClr val="333C47"/>
    </a:accent1>
    <a:accent2>
      <a:srgbClr val="898C8F"/>
    </a:accent2>
    <a:accent3>
      <a:srgbClr val="D9D9D6"/>
    </a:accent3>
    <a:accent4>
      <a:srgbClr val="F2F2F2"/>
    </a:accent4>
    <a:accent5>
      <a:srgbClr val="F9413A"/>
    </a:accent5>
    <a:accent6>
      <a:srgbClr val="FFA19B"/>
    </a:accent6>
    <a:hlink>
      <a:srgbClr val="3C5F79"/>
    </a:hlink>
    <a:folHlink>
      <a:srgbClr val="5378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WSP Light">
    <a:dk1>
      <a:srgbClr val="1E242B"/>
    </a:dk1>
    <a:lt1>
      <a:srgbClr val="FFFFFF"/>
    </a:lt1>
    <a:dk2>
      <a:srgbClr val="333C47"/>
    </a:dk2>
    <a:lt2>
      <a:srgbClr val="E7E6E6"/>
    </a:lt2>
    <a:accent1>
      <a:srgbClr val="333C47"/>
    </a:accent1>
    <a:accent2>
      <a:srgbClr val="898C8F"/>
    </a:accent2>
    <a:accent3>
      <a:srgbClr val="D9D9D6"/>
    </a:accent3>
    <a:accent4>
      <a:srgbClr val="F2F2F2"/>
    </a:accent4>
    <a:accent5>
      <a:srgbClr val="F9413A"/>
    </a:accent5>
    <a:accent6>
      <a:srgbClr val="FFA19B"/>
    </a:accent6>
    <a:hlink>
      <a:srgbClr val="3C5F79"/>
    </a:hlink>
    <a:folHlink>
      <a:srgbClr val="5378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WSP Light">
    <a:dk1>
      <a:srgbClr val="1E242B"/>
    </a:dk1>
    <a:lt1>
      <a:srgbClr val="FFFFFF"/>
    </a:lt1>
    <a:dk2>
      <a:srgbClr val="333C47"/>
    </a:dk2>
    <a:lt2>
      <a:srgbClr val="E7E6E6"/>
    </a:lt2>
    <a:accent1>
      <a:srgbClr val="333C47"/>
    </a:accent1>
    <a:accent2>
      <a:srgbClr val="898C8F"/>
    </a:accent2>
    <a:accent3>
      <a:srgbClr val="D9D9D6"/>
    </a:accent3>
    <a:accent4>
      <a:srgbClr val="F2F2F2"/>
    </a:accent4>
    <a:accent5>
      <a:srgbClr val="F9413A"/>
    </a:accent5>
    <a:accent6>
      <a:srgbClr val="FFA19B"/>
    </a:accent6>
    <a:hlink>
      <a:srgbClr val="3C5F79"/>
    </a:hlink>
    <a:folHlink>
      <a:srgbClr val="5378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WSP Light">
    <a:dk1>
      <a:srgbClr val="1E242B"/>
    </a:dk1>
    <a:lt1>
      <a:srgbClr val="FFFFFF"/>
    </a:lt1>
    <a:dk2>
      <a:srgbClr val="333C47"/>
    </a:dk2>
    <a:lt2>
      <a:srgbClr val="E7E6E6"/>
    </a:lt2>
    <a:accent1>
      <a:srgbClr val="333C47"/>
    </a:accent1>
    <a:accent2>
      <a:srgbClr val="898C8F"/>
    </a:accent2>
    <a:accent3>
      <a:srgbClr val="D9D9D6"/>
    </a:accent3>
    <a:accent4>
      <a:srgbClr val="F2F2F2"/>
    </a:accent4>
    <a:accent5>
      <a:srgbClr val="F9413A"/>
    </a:accent5>
    <a:accent6>
      <a:srgbClr val="FFA19B"/>
    </a:accent6>
    <a:hlink>
      <a:srgbClr val="3C5F79"/>
    </a:hlink>
    <a:folHlink>
      <a:srgbClr val="5378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WSP Light">
    <a:dk1>
      <a:srgbClr val="1E242B"/>
    </a:dk1>
    <a:lt1>
      <a:srgbClr val="FFFFFF"/>
    </a:lt1>
    <a:dk2>
      <a:srgbClr val="333C47"/>
    </a:dk2>
    <a:lt2>
      <a:srgbClr val="E7E6E6"/>
    </a:lt2>
    <a:accent1>
      <a:srgbClr val="333C47"/>
    </a:accent1>
    <a:accent2>
      <a:srgbClr val="898C8F"/>
    </a:accent2>
    <a:accent3>
      <a:srgbClr val="D9D9D6"/>
    </a:accent3>
    <a:accent4>
      <a:srgbClr val="F2F2F2"/>
    </a:accent4>
    <a:accent5>
      <a:srgbClr val="F9413A"/>
    </a:accent5>
    <a:accent6>
      <a:srgbClr val="FFA19B"/>
    </a:accent6>
    <a:hlink>
      <a:srgbClr val="3C5F79"/>
    </a:hlink>
    <a:folHlink>
      <a:srgbClr val="5378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WSP Light">
    <a:dk1>
      <a:srgbClr val="1E242B"/>
    </a:dk1>
    <a:lt1>
      <a:srgbClr val="FFFFFF"/>
    </a:lt1>
    <a:dk2>
      <a:srgbClr val="333C47"/>
    </a:dk2>
    <a:lt2>
      <a:srgbClr val="E7E6E6"/>
    </a:lt2>
    <a:accent1>
      <a:srgbClr val="333C47"/>
    </a:accent1>
    <a:accent2>
      <a:srgbClr val="898C8F"/>
    </a:accent2>
    <a:accent3>
      <a:srgbClr val="D9D9D6"/>
    </a:accent3>
    <a:accent4>
      <a:srgbClr val="F2F2F2"/>
    </a:accent4>
    <a:accent5>
      <a:srgbClr val="F9413A"/>
    </a:accent5>
    <a:accent6>
      <a:srgbClr val="FFA19B"/>
    </a:accent6>
    <a:hlink>
      <a:srgbClr val="3C5F79"/>
    </a:hlink>
    <a:folHlink>
      <a:srgbClr val="5378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WSP Light">
    <a:dk1>
      <a:srgbClr val="1E242B"/>
    </a:dk1>
    <a:lt1>
      <a:srgbClr val="FFFFFF"/>
    </a:lt1>
    <a:dk2>
      <a:srgbClr val="333C47"/>
    </a:dk2>
    <a:lt2>
      <a:srgbClr val="E7E6E6"/>
    </a:lt2>
    <a:accent1>
      <a:srgbClr val="333C47"/>
    </a:accent1>
    <a:accent2>
      <a:srgbClr val="898C8F"/>
    </a:accent2>
    <a:accent3>
      <a:srgbClr val="D9D9D6"/>
    </a:accent3>
    <a:accent4>
      <a:srgbClr val="F2F2F2"/>
    </a:accent4>
    <a:accent5>
      <a:srgbClr val="F9413A"/>
    </a:accent5>
    <a:accent6>
      <a:srgbClr val="FFA19B"/>
    </a:accent6>
    <a:hlink>
      <a:srgbClr val="3C5F79"/>
    </a:hlink>
    <a:folHlink>
      <a:srgbClr val="5378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WSP Light">
    <a:dk1>
      <a:srgbClr val="1E242B"/>
    </a:dk1>
    <a:lt1>
      <a:srgbClr val="FFFFFF"/>
    </a:lt1>
    <a:dk2>
      <a:srgbClr val="333C47"/>
    </a:dk2>
    <a:lt2>
      <a:srgbClr val="E7E6E6"/>
    </a:lt2>
    <a:accent1>
      <a:srgbClr val="333C47"/>
    </a:accent1>
    <a:accent2>
      <a:srgbClr val="898C8F"/>
    </a:accent2>
    <a:accent3>
      <a:srgbClr val="D9D9D6"/>
    </a:accent3>
    <a:accent4>
      <a:srgbClr val="F2F2F2"/>
    </a:accent4>
    <a:accent5>
      <a:srgbClr val="F9413A"/>
    </a:accent5>
    <a:accent6>
      <a:srgbClr val="FFA19B"/>
    </a:accent6>
    <a:hlink>
      <a:srgbClr val="3C5F79"/>
    </a:hlink>
    <a:folHlink>
      <a:srgbClr val="5378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WSP Light">
    <a:dk1>
      <a:srgbClr val="1E242B"/>
    </a:dk1>
    <a:lt1>
      <a:srgbClr val="FFFFFF"/>
    </a:lt1>
    <a:dk2>
      <a:srgbClr val="333C47"/>
    </a:dk2>
    <a:lt2>
      <a:srgbClr val="E7E6E6"/>
    </a:lt2>
    <a:accent1>
      <a:srgbClr val="333C47"/>
    </a:accent1>
    <a:accent2>
      <a:srgbClr val="898C8F"/>
    </a:accent2>
    <a:accent3>
      <a:srgbClr val="D9D9D6"/>
    </a:accent3>
    <a:accent4>
      <a:srgbClr val="F2F2F2"/>
    </a:accent4>
    <a:accent5>
      <a:srgbClr val="F9413A"/>
    </a:accent5>
    <a:accent6>
      <a:srgbClr val="FFA19B"/>
    </a:accent6>
    <a:hlink>
      <a:srgbClr val="3C5F79"/>
    </a:hlink>
    <a:folHlink>
      <a:srgbClr val="5378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WSP Light">
    <a:dk1>
      <a:srgbClr val="1E242B"/>
    </a:dk1>
    <a:lt1>
      <a:srgbClr val="FFFFFF"/>
    </a:lt1>
    <a:dk2>
      <a:srgbClr val="333C47"/>
    </a:dk2>
    <a:lt2>
      <a:srgbClr val="E7E6E6"/>
    </a:lt2>
    <a:accent1>
      <a:srgbClr val="333C47"/>
    </a:accent1>
    <a:accent2>
      <a:srgbClr val="898C8F"/>
    </a:accent2>
    <a:accent3>
      <a:srgbClr val="D9D9D6"/>
    </a:accent3>
    <a:accent4>
      <a:srgbClr val="F2F2F2"/>
    </a:accent4>
    <a:accent5>
      <a:srgbClr val="F9413A"/>
    </a:accent5>
    <a:accent6>
      <a:srgbClr val="FFA19B"/>
    </a:accent6>
    <a:hlink>
      <a:srgbClr val="3C5F79"/>
    </a:hlink>
    <a:folHlink>
      <a:srgbClr val="5378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WSP Light">
    <a:dk1>
      <a:srgbClr val="1E242B"/>
    </a:dk1>
    <a:lt1>
      <a:srgbClr val="FFFFFF"/>
    </a:lt1>
    <a:dk2>
      <a:srgbClr val="333C47"/>
    </a:dk2>
    <a:lt2>
      <a:srgbClr val="E7E6E6"/>
    </a:lt2>
    <a:accent1>
      <a:srgbClr val="333C47"/>
    </a:accent1>
    <a:accent2>
      <a:srgbClr val="898C8F"/>
    </a:accent2>
    <a:accent3>
      <a:srgbClr val="D9D9D6"/>
    </a:accent3>
    <a:accent4>
      <a:srgbClr val="F2F2F2"/>
    </a:accent4>
    <a:accent5>
      <a:srgbClr val="F9413A"/>
    </a:accent5>
    <a:accent6>
      <a:srgbClr val="FFA19B"/>
    </a:accent6>
    <a:hlink>
      <a:srgbClr val="3C5F79"/>
    </a:hlink>
    <a:folHlink>
      <a:srgbClr val="5378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WSP Light">
    <a:dk1>
      <a:srgbClr val="1E242B"/>
    </a:dk1>
    <a:lt1>
      <a:srgbClr val="FFFFFF"/>
    </a:lt1>
    <a:dk2>
      <a:srgbClr val="333C47"/>
    </a:dk2>
    <a:lt2>
      <a:srgbClr val="E7E6E6"/>
    </a:lt2>
    <a:accent1>
      <a:srgbClr val="333C47"/>
    </a:accent1>
    <a:accent2>
      <a:srgbClr val="898C8F"/>
    </a:accent2>
    <a:accent3>
      <a:srgbClr val="D9D9D6"/>
    </a:accent3>
    <a:accent4>
      <a:srgbClr val="F2F2F2"/>
    </a:accent4>
    <a:accent5>
      <a:srgbClr val="F9413A"/>
    </a:accent5>
    <a:accent6>
      <a:srgbClr val="FFA19B"/>
    </a:accent6>
    <a:hlink>
      <a:srgbClr val="3C5F79"/>
    </a:hlink>
    <a:folHlink>
      <a:srgbClr val="5378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C3F48F3C090084EBDBF131F0F505A8A" ma:contentTypeVersion="10" ma:contentTypeDescription="Create a new document." ma:contentTypeScope="" ma:versionID="f1679f660f3594c2e35bf5a2c596d9bf">
  <xsd:schema xmlns:xsd="http://www.w3.org/2001/XMLSchema" xmlns:xs="http://www.w3.org/2001/XMLSchema" xmlns:p="http://schemas.microsoft.com/office/2006/metadata/properties" xmlns:ns2="e7a2dd2b-d3bf-4bb3-8d2b-e5b4a2b883a8" xmlns:ns3="9d455372-7ec5-40c7-b3e5-9c724f5173ce" targetNamespace="http://schemas.microsoft.com/office/2006/metadata/properties" ma:root="true" ma:fieldsID="62b21113566296a525c23084ca002aab" ns2:_="" ns3:_="">
    <xsd:import namespace="e7a2dd2b-d3bf-4bb3-8d2b-e5b4a2b883a8"/>
    <xsd:import namespace="9d455372-7ec5-40c7-b3e5-9c724f5173c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a2dd2b-d3bf-4bb3-8d2b-e5b4a2b883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455372-7ec5-40c7-b3e5-9c724f5173c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8A0C67-8F3C-40E1-97AC-2E3C2D8A8607}">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e7a2dd2b-d3bf-4bb3-8d2b-e5b4a2b883a8"/>
    <ds:schemaRef ds:uri="9d455372-7ec5-40c7-b3e5-9c724f5173ce"/>
    <ds:schemaRef ds:uri="http://www.w3.org/XML/1998/namespace"/>
  </ds:schemaRefs>
</ds:datastoreItem>
</file>

<file path=customXml/itemProps2.xml><?xml version="1.0" encoding="utf-8"?>
<ds:datastoreItem xmlns:ds="http://schemas.openxmlformats.org/officeDocument/2006/customXml" ds:itemID="{9FC24470-CDFC-484A-9AC3-143BC93013F5}">
  <ds:schemaRefs>
    <ds:schemaRef ds:uri="http://schemas.microsoft.com/sharepoint/v3/contenttype/forms"/>
  </ds:schemaRefs>
</ds:datastoreItem>
</file>

<file path=customXml/itemProps3.xml><?xml version="1.0" encoding="utf-8"?>
<ds:datastoreItem xmlns:ds="http://schemas.openxmlformats.org/officeDocument/2006/customXml" ds:itemID="{D5EE311D-0EA4-4853-9200-5B099D667D06}">
  <ds:schemaRefs>
    <ds:schemaRef ds:uri="9d455372-7ec5-40c7-b3e5-9c724f5173ce"/>
    <ds:schemaRef ds:uri="e7a2dd2b-d3bf-4bb3-8d2b-e5b4a2b883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Sipoon kunnan esittelydiat</Template>
  <TotalTime>127</TotalTime>
  <Words>9424</Words>
  <Application>Microsoft Office PowerPoint</Application>
  <PresentationFormat>Laajakuva</PresentationFormat>
  <Paragraphs>1424</Paragraphs>
  <Slides>63</Slides>
  <Notes>0</Notes>
  <HiddenSlides>0</HiddenSlides>
  <MMClips>0</MMClips>
  <ScaleCrop>false</ScaleCrop>
  <HeadingPairs>
    <vt:vector size="6" baseType="variant">
      <vt:variant>
        <vt:lpstr>Käytetyt fontit</vt:lpstr>
      </vt:variant>
      <vt:variant>
        <vt:i4>7</vt:i4>
      </vt:variant>
      <vt:variant>
        <vt:lpstr>Teema</vt:lpstr>
      </vt:variant>
      <vt:variant>
        <vt:i4>1</vt:i4>
      </vt:variant>
      <vt:variant>
        <vt:lpstr>Dian otsikot</vt:lpstr>
      </vt:variant>
      <vt:variant>
        <vt:i4>63</vt:i4>
      </vt:variant>
    </vt:vector>
  </HeadingPairs>
  <TitlesOfParts>
    <vt:vector size="71" baseType="lpstr">
      <vt:lpstr>Arial</vt:lpstr>
      <vt:lpstr>Calibri</vt:lpstr>
      <vt:lpstr>FreightSans Pro Bold</vt:lpstr>
      <vt:lpstr>FreightSans Pro Medium</vt:lpstr>
      <vt:lpstr>Montserrat</vt:lpstr>
      <vt:lpstr>Myriad Pro</vt:lpstr>
      <vt:lpstr>Myriad Pro Light</vt:lpstr>
      <vt:lpstr>Sipoo vaaka</vt:lpstr>
      <vt:lpstr>Kestävästi Sipoonkorpeen</vt:lpstr>
      <vt:lpstr>Esipuhe</vt:lpstr>
      <vt:lpstr>Tiivistelmä</vt:lpstr>
      <vt:lpstr>Sisällysluettelo</vt:lpstr>
      <vt:lpstr>1.  Työn tavoitteet ja lähtökohdat </vt:lpstr>
      <vt:lpstr>1. Työn tavoitteet ja lähtökohdat</vt:lpstr>
      <vt:lpstr>2.  Nykytilanteen kuvaus 2.1  Käyntimäärät</vt:lpstr>
      <vt:lpstr>Nykytilanteen kuvaus</vt:lpstr>
      <vt:lpstr>Käyntimäärät</vt:lpstr>
      <vt:lpstr>Käyntimäärät</vt:lpstr>
      <vt:lpstr>Käyntimäärät</vt:lpstr>
      <vt:lpstr>2.2 Nykyinen tarjonta: Hop-On Hop-Off -bussi ja HSL:n liikenne</vt:lpstr>
      <vt:lpstr>Hop-On Hop-Off -bussin reitti ja aikataulu vuonna 2021</vt:lpstr>
      <vt:lpstr>Hop-On Hop-Off -bussin käyttäjämäärät vuonna 2021</vt:lpstr>
      <vt:lpstr>Hop-On Hop-Off -bussin liikennöinti vuonna 2022</vt:lpstr>
      <vt:lpstr>Hop-On Hop-Off -bussin aikataulu ja reitti vuonna 2022</vt:lpstr>
      <vt:lpstr>Hop-On Hop-Off -bussin käyttäjämäärät</vt:lpstr>
      <vt:lpstr>Nykyinen joukkoliikenteen tarjonta – HSL-liikenne</vt:lpstr>
      <vt:lpstr>Nykyinen joukkoliikenteen kysyntä – HSL-liikenne</vt:lpstr>
      <vt:lpstr>2.3 Pysäköintipaikat: määrä ja käyttö</vt:lpstr>
      <vt:lpstr>Pysäköintipaikat</vt:lpstr>
      <vt:lpstr>Pysäköintipaikkojen käyttö</vt:lpstr>
      <vt:lpstr>3.  Kyselytutkimus</vt:lpstr>
      <vt:lpstr>Sipoonkorvessa käynnin useus</vt:lpstr>
      <vt:lpstr>Vastaajien alueellinen  jakautuminen</vt:lpstr>
      <vt:lpstr>Kyselytutkimus – vastaajien liikkumistavat</vt:lpstr>
      <vt:lpstr>Kyselytutkimus – vierailut Sipoonkorvessa</vt:lpstr>
      <vt:lpstr>Kyselytutkimus - vierailukohteet</vt:lpstr>
      <vt:lpstr>Kyselytutkimus  –  Hop-On Hop-Off</vt:lpstr>
      <vt:lpstr>Toiveet liikkumisyhteyksien parantamisesta</vt:lpstr>
      <vt:lpstr>Toiveet paikoista, joista joukkoliikennettä haluttaisiin lisätä Sipoonkorpeen</vt:lpstr>
      <vt:lpstr>Pysäköintipaikkojen riittävyys – ristiinvertailu</vt:lpstr>
      <vt:lpstr>Toiveet, millä tavoin liikkumisyhteyksiä tulisi kehittää</vt:lpstr>
      <vt:lpstr>Toiveet joukkoliikenteen vuorovälistä </vt:lpstr>
      <vt:lpstr>Toiveet kutsuohjauksisesta joukkoliikenteestä </vt:lpstr>
      <vt:lpstr>Toiveet kutsuohjauksisesta joukkoliikenteestä</vt:lpstr>
      <vt:lpstr>Kyselytutkimus – kutsujoukkoliikenne </vt:lpstr>
      <vt:lpstr>Tiedonsaanti </vt:lpstr>
      <vt:lpstr>4.  Kestävät kulkutavat Nuuksion,  Kurjenrahkan ja Repoveden kansallispuistoihin</vt:lpstr>
      <vt:lpstr>Kulkutavat kansallispuistoihin</vt:lpstr>
      <vt:lpstr>Nuuksion kansallispuisto</vt:lpstr>
      <vt:lpstr>Nuuksion kansallispuisto</vt:lpstr>
      <vt:lpstr>Kurjenrahkan kansallispuisto (Kuhankuono)</vt:lpstr>
      <vt:lpstr>Repoveden kansallispuisto</vt:lpstr>
      <vt:lpstr>5.  Tavoitetila ja toimenpiteet kestävien  kulkumuotojen lisäämiseksi 5.1  Tavoitteet</vt:lpstr>
      <vt:lpstr>Tavoitetila</vt:lpstr>
      <vt:lpstr>5.2 Toimenpiteet</vt:lpstr>
      <vt:lpstr>Toimenpiteet kestävien kulkumuotojen lisäämiseksi</vt:lpstr>
      <vt:lpstr>Toimenpiteet kestävien kulkumuotojen lisäämiseksi</vt:lpstr>
      <vt:lpstr>Toimenpiteet kestävien kulkumuotojen lisäämiseksi</vt:lpstr>
      <vt:lpstr>Toimenpiteet kestävien kulkumuotojen lisäämiseksi</vt:lpstr>
      <vt:lpstr>Toimenpiteet kestävien kulkumuotojen lisäämiseksi</vt:lpstr>
      <vt:lpstr>5.3   Bussiliikenteen kehittämismahdollisuudet </vt:lpstr>
      <vt:lpstr>Kehittämistarpeiden tunnistaminen </vt:lpstr>
      <vt:lpstr>Lyhyen aikavälin bussiliikenteen kehittämistoimenpiteet</vt:lpstr>
      <vt:lpstr>Lyhyen aikavälin bussiliikenteen kehittämistoimenpiteet: Hop-on Hop-off bussin kehittämisvaihtoehdot</vt:lpstr>
      <vt:lpstr>Pitkän aikavälin bussiliikenteen kehittämistoimenpiteet</vt:lpstr>
      <vt:lpstr>Liikennöintikustannukset</vt:lpstr>
      <vt:lpstr>Todennäköinen joukkoliikenteen kehityspolku lähivuosina</vt:lpstr>
      <vt:lpstr>Arviot matkustajamääristä ja lipputuloista</vt:lpstr>
      <vt:lpstr>6. Viestintä ja markkinointisuunnitelma</vt:lpstr>
      <vt:lpstr>7. Jatkotoimenpiteet</vt:lpstr>
      <vt:lpstr>LIITE 1 – Käyntimäärien analysointia</vt:lpstr>
    </vt:vector>
  </TitlesOfParts>
  <Manager>etunimi sukunimi</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Kestävästi Sipoonkorpeen (Sipoo, Traficom ja WSP)</dc:title>
  <dc:creator>Ropponen Paula</dc:creator>
  <cp:keywords>Diaesitys</cp:keywords>
  <cp:lastModifiedBy>Roivainen Katri</cp:lastModifiedBy>
  <cp:revision>8</cp:revision>
  <dcterms:created xsi:type="dcterms:W3CDTF">2022-06-23T07:29:00Z</dcterms:created>
  <dcterms:modified xsi:type="dcterms:W3CDTF">2023-04-19T09:46:30Z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vKameleonverId">
    <vt:lpwstr>505.25.01.004</vt:lpwstr>
  </property>
  <property fmtid="{D5CDD505-2E9C-101B-9397-08002B2CF9AE}" pid="3" name="dvSaved">
    <vt:lpwstr>1</vt:lpwstr>
  </property>
  <property fmtid="{D5CDD505-2E9C-101B-9397-08002B2CF9AE}" pid="4" name="dvLanguage">
    <vt:lpwstr>1035</vt:lpwstr>
  </property>
  <property fmtid="{D5CDD505-2E9C-101B-9397-08002B2CF9AE}" pid="5" name="dvTemplate">
    <vt:lpwstr>sipoo_vaaka.potx</vt:lpwstr>
  </property>
  <property fmtid="{D5CDD505-2E9C-101B-9397-08002B2CF9AE}" pid="6" name="dvDefinition">
    <vt:lpwstr>23 (dd_default.xml)</vt:lpwstr>
  </property>
  <property fmtid="{D5CDD505-2E9C-101B-9397-08002B2CF9AE}" pid="7" name="dvDefinitionID">
    <vt:lpwstr>23</vt:lpwstr>
  </property>
  <property fmtid="{D5CDD505-2E9C-101B-9397-08002B2CF9AE}" pid="8" name="dvContentFile">
    <vt:lpwstr>dd_default.xml</vt:lpwstr>
  </property>
  <property fmtid="{D5CDD505-2E9C-101B-9397-08002B2CF9AE}" pid="9" name="dvGlobalVerID">
    <vt:lpwstr>505.90.01.006</vt:lpwstr>
  </property>
  <property fmtid="{D5CDD505-2E9C-101B-9397-08002B2CF9AE}" pid="10" name="dvDefinitionVersion">
    <vt:lpwstr>1.0 / 1.9.2014</vt:lpwstr>
  </property>
  <property fmtid="{D5CDD505-2E9C-101B-9397-08002B2CF9AE}" pid="11" name="filename">
    <vt:lpwstr>false</vt:lpwstr>
  </property>
  <property fmtid="{D5CDD505-2E9C-101B-9397-08002B2CF9AE}" pid="12" name="filenameandpath">
    <vt:lpwstr>false</vt:lpwstr>
  </property>
  <property fmtid="{D5CDD505-2E9C-101B-9397-08002B2CF9AE}" pid="13" name="dvPagenumberExist">
    <vt:lpwstr>1</vt:lpwstr>
  </property>
  <property fmtid="{D5CDD505-2E9C-101B-9397-08002B2CF9AE}" pid="14" name="dvAuthorExist">
    <vt:lpwstr>1</vt:lpwstr>
  </property>
  <property fmtid="{D5CDD505-2E9C-101B-9397-08002B2CF9AE}" pid="15" name="dvDateExist">
    <vt:lpwstr>-1</vt:lpwstr>
  </property>
  <property fmtid="{D5CDD505-2E9C-101B-9397-08002B2CF9AE}" pid="16" name="dvCategory">
    <vt:lpwstr>4</vt:lpwstr>
  </property>
  <property fmtid="{D5CDD505-2E9C-101B-9397-08002B2CF9AE}" pid="17" name="dvCategory_2">
    <vt:lpwstr>0</vt:lpwstr>
  </property>
  <property fmtid="{D5CDD505-2E9C-101B-9397-08002B2CF9AE}" pid="18" name="dvSavepath">
    <vt:lpwstr/>
  </property>
  <property fmtid="{D5CDD505-2E9C-101B-9397-08002B2CF9AE}" pid="19" name="dvUsed">
    <vt:lpwstr>1</vt:lpwstr>
  </property>
  <property fmtid="{D5CDD505-2E9C-101B-9397-08002B2CF9AE}" pid="20" name="dvCompany">
    <vt:lpwstr>SIPO</vt:lpwstr>
  </property>
  <property fmtid="{D5CDD505-2E9C-101B-9397-08002B2CF9AE}" pid="21" name="dvSite">
    <vt:lpwstr>Kuntala</vt:lpwstr>
  </property>
  <property fmtid="{D5CDD505-2E9C-101B-9397-08002B2CF9AE}" pid="22" name="dvNumbering">
    <vt:lpwstr>0</vt:lpwstr>
  </property>
  <property fmtid="{D5CDD505-2E9C-101B-9397-08002B2CF9AE}" pid="23" name="dvDUname">
    <vt:lpwstr>Virve Haapaniemi</vt:lpwstr>
  </property>
  <property fmtid="{D5CDD505-2E9C-101B-9397-08002B2CF9AE}" pid="24" name="dvDUdepartment">
    <vt:lpwstr>4</vt:lpwstr>
  </property>
  <property fmtid="{D5CDD505-2E9C-101B-9397-08002B2CF9AE}" pid="25" name="dvDUdepartmentDisplayname">
    <vt:lpwstr>Talous- ja hallintokeskus</vt:lpwstr>
  </property>
  <property fmtid="{D5CDD505-2E9C-101B-9397-08002B2CF9AE}" pid="26" name="dvDUdepartmentUnit">
    <vt:lpwstr>7</vt:lpwstr>
  </property>
  <property fmtid="{D5CDD505-2E9C-101B-9397-08002B2CF9AE}" pid="27" name="dvDUdepartmentUnitDisplayname">
    <vt:lpwstr>IT-palvelut</vt:lpwstr>
  </property>
  <property fmtid="{D5CDD505-2E9C-101B-9397-08002B2CF9AE}" pid="28" name="dvLogoExist">
    <vt:lpwstr>0</vt:lpwstr>
  </property>
  <property fmtid="{D5CDD505-2E9C-101B-9397-08002B2CF9AE}" pid="29" name="dvCurrentlogo">
    <vt:lpwstr>vaakuna.jpg</vt:lpwstr>
  </property>
  <property fmtid="{D5CDD505-2E9C-101B-9397-08002B2CF9AE}" pid="30" name="ContentTypeId">
    <vt:lpwstr>0x0101000C3F48F3C090084EBDBF131F0F505A8A</vt:lpwstr>
  </property>
</Properties>
</file>